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68" r:id="rId2"/>
    <p:sldId id="267" r:id="rId3"/>
    <p:sldId id="281" r:id="rId4"/>
    <p:sldId id="323" r:id="rId5"/>
    <p:sldId id="336" r:id="rId6"/>
    <p:sldId id="324" r:id="rId7"/>
    <p:sldId id="325" r:id="rId8"/>
    <p:sldId id="326" r:id="rId9"/>
    <p:sldId id="333" r:id="rId10"/>
    <p:sldId id="327" r:id="rId11"/>
    <p:sldId id="328" r:id="rId12"/>
    <p:sldId id="329" r:id="rId13"/>
    <p:sldId id="330" r:id="rId14"/>
    <p:sldId id="331" r:id="rId15"/>
    <p:sldId id="332" r:id="rId16"/>
    <p:sldId id="339" r:id="rId17"/>
    <p:sldId id="338" r:id="rId18"/>
    <p:sldId id="341" r:id="rId19"/>
    <p:sldId id="340" r:id="rId20"/>
    <p:sldId id="31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2" autoAdjust="0"/>
    <p:restoredTop sz="94660"/>
  </p:normalViewPr>
  <p:slideViewPr>
    <p:cSldViewPr showGuides="1">
      <p:cViewPr varScale="1">
        <p:scale>
          <a:sx n="78" d="100"/>
          <a:sy n="78" d="100"/>
        </p:scale>
        <p:origin x="1613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611F6-4536-4A6D-B562-2738A433AE2E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342E7-A3CB-4404-AEAC-FEDB0C757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36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342E7-A3CB-4404-AEAC-FEDB0C757666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072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</p:spPr>
        <p:txBody>
          <a:bodyPr/>
          <a:lstStyle>
            <a:lvl1pPr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OGO.gif"/>
          <p:cNvPicPr>
            <a:picLocks noChangeAspect="1"/>
          </p:cNvPicPr>
          <p:nvPr/>
        </p:nvPicPr>
        <p:blipFill>
          <a:blip r:embed="rId2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/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pic>
          <p:nvPicPr>
            <p:cNvPr id="7" name="Picture 9" descr="LOGO.gif"/>
            <p:cNvPicPr>
              <a:picLocks noChangeAspect="1"/>
            </p:cNvPicPr>
            <p:nvPr/>
          </p:nvPicPr>
          <p:blipFill>
            <a:blip r:embed="rId2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9" name="Picture 15" descr="log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B0C6-8FC1-47C0-B737-D54E21B5B868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87D6-2A35-42AC-99C1-5E14D32EE4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B0C6-8FC1-47C0-B737-D54E21B5B868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87D6-2A35-42AC-99C1-5E14D32EE4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D5BB0C6-8FC1-47C0-B737-D54E21B5B868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 b="1">
                <a:solidFill>
                  <a:srgbClr val="0070C0"/>
                </a:solidFill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F8887D6-2A35-42AC-99C1-5E14D32EE4CF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wrap="none" anchor="ctr"/>
          <a:lstStyle/>
          <a:p>
            <a:pPr>
              <a:defRPr/>
            </a:pPr>
            <a:endParaRPr lang="en-US">
              <a:latin typeface="Calibri" panose="020F0502020204030204" pitchFamily="34" charset="0"/>
              <a:ea typeface="MS PGothic" panose="020B0600070205080204" charset="-128"/>
            </a:endParaRPr>
          </a:p>
        </p:txBody>
      </p:sp>
      <p:pic>
        <p:nvPicPr>
          <p:cNvPr id="1035" name="Picture 10" descr="LOGO.gif"/>
          <p:cNvPicPr>
            <a:picLocks noChangeAspect="1"/>
          </p:cNvPicPr>
          <p:nvPr/>
        </p:nvPicPr>
        <p:blipFill>
          <a:blip r:embed="rId6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0" descr="LOGO.gif"/>
          <p:cNvPicPr>
            <a:picLocks noChangeAspect="1"/>
          </p:cNvPicPr>
          <p:nvPr/>
        </p:nvPicPr>
        <p:blipFill>
          <a:blip r:embed="rId6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/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pic>
          <p:nvPicPr>
            <p:cNvPr id="1040" name="Picture 9" descr="LOGO.gif"/>
            <p:cNvPicPr>
              <a:picLocks noChangeAspect="1"/>
            </p:cNvPicPr>
            <p:nvPr/>
          </p:nvPicPr>
          <p:blipFill>
            <a:blip r:embed="rId6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038" name="Picture 15" descr="logo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advTm="4000">
    <p:cut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MS PGothic" panose="020B0600070205080204" charset="-128"/>
          <a:cs typeface="MS PGothic" panose="020B0600070205080204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  <a:cs typeface="MS PGothic" panose="020B0600070205080204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  <a:cs typeface="MS PGothic" panose="020B0600070205080204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  <a:cs typeface="MS PGothic" panose="020B0600070205080204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  <a:cs typeface="MS PGothic" panose="020B060007020508020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1111251"/>
            <a:ext cx="8136903" cy="949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IN" altLang="en-US" sz="3300" b="1" u="sng" dirty="0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And machine learning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75856" y="4653136"/>
            <a:ext cx="2551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1579" y="4185798"/>
            <a:ext cx="7488832" cy="16312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 Coordinator:                        Team Details:</a:t>
            </a:r>
          </a:p>
          <a:p>
            <a:r>
              <a:rPr lang="en-IN" altLang="en-US" sz="2000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Monica Dutta                                 Mann Sharma   (2210990555)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Mridul Goyal    (2210990584)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Mohd Ishaan     (2210990581)</a:t>
            </a:r>
          </a:p>
          <a:p>
            <a:pPr algn="ctr"/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Nishant Dinesh R. (221090617)                                  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81430" y="6026785"/>
            <a:ext cx="6924675" cy="70739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Chitkara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 Institute of Engineering and Technology, </a:t>
            </a:r>
          </a:p>
          <a:p>
            <a:pPr algn="ctr"/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Chitkara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University, Punjab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6C10AC-115C-5036-6A77-F114366F74AA}"/>
              </a:ext>
            </a:extLst>
          </p:cNvPr>
          <p:cNvSpPr txBox="1"/>
          <p:nvPr/>
        </p:nvSpPr>
        <p:spPr>
          <a:xfrm>
            <a:off x="503548" y="2966891"/>
            <a:ext cx="813690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 Churn Prediction </a:t>
            </a:r>
          </a:p>
        </p:txBody>
      </p:sp>
    </p:spTree>
  </p:cSld>
  <p:clrMapOvr>
    <a:masterClrMapping/>
  </p:clrMapOvr>
  <p:transition advTm="400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223ED-F961-6BD0-939F-B2C89737D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51D96F31-4BBA-375C-81E6-7F38A9319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3240022" y="2348880"/>
            <a:ext cx="795353" cy="45719"/>
          </a:xfrm>
        </p:spPr>
        <p:txBody>
          <a:bodyPr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32BCDB-2232-4D89-403C-822CF5D702C7}"/>
              </a:ext>
            </a:extLst>
          </p:cNvPr>
          <p:cNvSpPr txBox="1"/>
          <p:nvPr/>
        </p:nvSpPr>
        <p:spPr>
          <a:xfrm>
            <a:off x="0" y="279471"/>
            <a:ext cx="644544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Density of Numeric Feature’s by Churn</a:t>
            </a:r>
            <a:endParaRPr lang="en-US" sz="24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A79F60-56D3-59B3-DFEC-C62CC0E8DBDF}"/>
              </a:ext>
            </a:extLst>
          </p:cNvPr>
          <p:cNvSpPr txBox="1"/>
          <p:nvPr/>
        </p:nvSpPr>
        <p:spPr>
          <a:xfrm>
            <a:off x="2113961" y="3232550"/>
            <a:ext cx="4699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effectLst/>
              </a:rPr>
              <a:t> </a:t>
            </a:r>
            <a:endParaRPr lang="en-IN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AD811AE-1DB9-9821-C233-12A11941D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7084E0CD-0676-05B4-7C1A-670AE491F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93C4BE-2BA5-030D-8027-34AC42281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1" y="891617"/>
            <a:ext cx="8640848" cy="27102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0FC331-DE79-1F9C-7B5E-9714D6F38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0" y="3630619"/>
            <a:ext cx="9019569" cy="291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535356"/>
      </p:ext>
    </p:extLst>
  </p:cSld>
  <p:clrMapOvr>
    <a:masterClrMapping/>
  </p:clrMapOvr>
  <p:transition advTm="400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41E566-2C4D-37E0-653E-AA889D85C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89D8A11C-BE66-B22A-3EA5-61FE7C983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226" y="836711"/>
            <a:ext cx="8820472" cy="4779667"/>
          </a:xfrm>
        </p:spPr>
        <p:txBody>
          <a:bodyPr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box plot is selected to understand the distribution of Flat prices based on the number of bedrooms so that the outliers can be found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Unlike a box plot that can only show summary statistics, violin plots depict summary statistics and the density of each variable.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D69ACD-FB36-79CB-3699-16CA2581DD24}"/>
              </a:ext>
            </a:extLst>
          </p:cNvPr>
          <p:cNvSpPr txBox="1"/>
          <p:nvPr/>
        </p:nvSpPr>
        <p:spPr>
          <a:xfrm>
            <a:off x="17671" y="268049"/>
            <a:ext cx="615242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BoxPlot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Numeric Feature’s by Churn</a:t>
            </a:r>
            <a:endParaRPr lang="en-US" sz="24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6D83DE-DA4C-3B85-C961-477C51ABFE7F}"/>
              </a:ext>
            </a:extLst>
          </p:cNvPr>
          <p:cNvSpPr txBox="1"/>
          <p:nvPr/>
        </p:nvSpPr>
        <p:spPr>
          <a:xfrm>
            <a:off x="2113961" y="3232550"/>
            <a:ext cx="4699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effectLst/>
              </a:rPr>
              <a:t> </a:t>
            </a:r>
            <a:endParaRPr lang="en-IN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9826935-F7E4-38DF-B361-6AEA0BC37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5E2DF47-912A-9B0D-260C-604810CE0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CBEF48-62F4-C89E-CD77-72694B0C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02" y="2420888"/>
            <a:ext cx="4166665" cy="38164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BFCD71-DBC5-FD93-2A41-0732DC6CC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906" y="2441164"/>
            <a:ext cx="4880706" cy="358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848967"/>
      </p:ext>
    </p:extLst>
  </p:cSld>
  <p:clrMapOvr>
    <a:masterClrMapping/>
  </p:clrMapOvr>
  <p:transition advTm="400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B09FEF-D23B-01A0-0ABB-BC2A12EFC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85F71B02-6327-7E22-1ACD-A3C0D3D2A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764" y="862747"/>
            <a:ext cx="8820472" cy="5230549"/>
          </a:xfrm>
        </p:spPr>
        <p:txBody>
          <a:bodyPr/>
          <a:lstStyle/>
          <a:p>
            <a:pPr marL="285750" indent="-285750" algn="l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Violin Plot is a method to visualize the distribution of numerical data of different variables. It combines elements of box plots and kernel density plots, providing a detailed view of data distributions. 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EAF6B9-5A9D-BA57-F8DD-5D5DF0E9ACE5}"/>
              </a:ext>
            </a:extLst>
          </p:cNvPr>
          <p:cNvSpPr txBox="1"/>
          <p:nvPr/>
        </p:nvSpPr>
        <p:spPr>
          <a:xfrm>
            <a:off x="0" y="210305"/>
            <a:ext cx="615242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Violin Plot of Numeric feature’s by Churn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606926-1F8D-66EB-2DAE-0554BFF36D04}"/>
              </a:ext>
            </a:extLst>
          </p:cNvPr>
          <p:cNvSpPr txBox="1"/>
          <p:nvPr/>
        </p:nvSpPr>
        <p:spPr>
          <a:xfrm>
            <a:off x="2123728" y="3244334"/>
            <a:ext cx="4699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effectLst/>
              </a:rPr>
              <a:t> </a:t>
            </a:r>
            <a:endParaRPr lang="en-IN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2E29B0A-8BAB-73F9-5617-325E2F639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08A54C06-0D2A-BE5B-A3FA-E02C42634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051D14-E8B9-4570-1A8B-A80762987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64" y="2019178"/>
            <a:ext cx="8442684" cy="23251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6B436B-AC0C-F474-8AD9-8E3217951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4509120"/>
            <a:ext cx="8442684" cy="195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227235"/>
      </p:ext>
    </p:extLst>
  </p:cSld>
  <p:clrMapOvr>
    <a:masterClrMapping/>
  </p:clrMapOvr>
  <p:transition advTm="400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17434C-860E-FBD6-E9A9-D30386C90A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6EF4FAF4-057C-A941-E6D7-1EEE74D0D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764" y="1196752"/>
            <a:ext cx="8820472" cy="4896544"/>
          </a:xfrm>
        </p:spPr>
        <p:txBody>
          <a:bodyPr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Bar Plot is a graphical representation of data that uses rectangular bars to compare categories of data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C03579-344E-9051-57AD-2347D0720820}"/>
              </a:ext>
            </a:extLst>
          </p:cNvPr>
          <p:cNvSpPr txBox="1"/>
          <p:nvPr/>
        </p:nvSpPr>
        <p:spPr>
          <a:xfrm>
            <a:off x="10456" y="186254"/>
            <a:ext cx="565501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 Plots of Categorical Feature’s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AD8CA9-4604-315C-50D9-D0F6440DBC2C}"/>
              </a:ext>
            </a:extLst>
          </p:cNvPr>
          <p:cNvSpPr txBox="1"/>
          <p:nvPr/>
        </p:nvSpPr>
        <p:spPr>
          <a:xfrm>
            <a:off x="2113961" y="3232550"/>
            <a:ext cx="4699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effectLst/>
              </a:rPr>
              <a:t> </a:t>
            </a:r>
            <a:endParaRPr lang="en-IN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356DCCB-C03B-2673-646C-99C92754B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8292768-AFDD-E185-D815-475C9AB98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9136DC-EEF9-0FD0-4EB2-0305EE3AA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07" y="2218650"/>
            <a:ext cx="8740897" cy="2027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128D9EF-B674-DFC6-F187-EBC2A6D05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64" y="4365104"/>
            <a:ext cx="8397968" cy="183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566088"/>
      </p:ext>
    </p:extLst>
  </p:cSld>
  <p:clrMapOvr>
    <a:masterClrMapping/>
  </p:clrMapOvr>
  <p:transition advTm="400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4" grpId="0"/>
      <p:bldP spid="9" grpId="0" animBg="1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F9E98D-5BEE-079B-908F-D2B1EAD01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D0249688-8EA7-2DE3-B62B-ED8ECCE0B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56" y="897924"/>
            <a:ext cx="8820472" cy="4896544"/>
          </a:xfrm>
        </p:spPr>
        <p:txBody>
          <a:bodyPr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Pair Plot, also known as a scatterplot matrix, is a matrix of graphs that enables the visualization of the relationship between each pair of variables in a dataset. It combines both histogram and scatter plots, providing a unique overview of the dataset’s distributions and correlations.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06CA26-CCED-3639-0D13-FD71116E56A2}"/>
              </a:ext>
            </a:extLst>
          </p:cNvPr>
          <p:cNvSpPr txBox="1"/>
          <p:nvPr/>
        </p:nvSpPr>
        <p:spPr>
          <a:xfrm>
            <a:off x="10456" y="186254"/>
            <a:ext cx="565501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 Plot of Numeric feature’s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38C2F5-83BB-61E4-11D5-7640FA8FC63F}"/>
              </a:ext>
            </a:extLst>
          </p:cNvPr>
          <p:cNvSpPr txBox="1"/>
          <p:nvPr/>
        </p:nvSpPr>
        <p:spPr>
          <a:xfrm>
            <a:off x="2837965" y="2564904"/>
            <a:ext cx="4699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effectLst/>
              </a:rPr>
              <a:t> </a:t>
            </a:r>
            <a:endParaRPr lang="en-IN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CCE5911-E2ED-D565-3450-4A7A2E5A2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78C38AEE-79CF-9BBE-394D-CC11067A6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CE5443-9AC0-6547-A8AA-EFECF84A5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88" y="2132856"/>
            <a:ext cx="8244408" cy="433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516239"/>
      </p:ext>
    </p:extLst>
  </p:cSld>
  <p:clrMapOvr>
    <a:masterClrMapping/>
  </p:clrMapOvr>
  <p:transition advTm="400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51AA7-50B8-70AC-576D-719F2DDCA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3B365FFD-A95E-8C82-388E-3F792431B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489" y="945687"/>
            <a:ext cx="8820472" cy="2074286"/>
          </a:xfrm>
        </p:spPr>
        <p:txBody>
          <a:bodyPr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Heatmap is a powerful data visualization tool that provides a visual representation of data values in a matrix.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5442CB-A207-62F8-4F9A-1558B7C812AD}"/>
              </a:ext>
            </a:extLst>
          </p:cNvPr>
          <p:cNvSpPr txBox="1"/>
          <p:nvPr/>
        </p:nvSpPr>
        <p:spPr>
          <a:xfrm>
            <a:off x="-18890" y="148337"/>
            <a:ext cx="588703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Heatmap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8F4600-4D8E-BE64-E9DC-09E289D4BF11}"/>
              </a:ext>
            </a:extLst>
          </p:cNvPr>
          <p:cNvSpPr txBox="1"/>
          <p:nvPr/>
        </p:nvSpPr>
        <p:spPr>
          <a:xfrm>
            <a:off x="2113961" y="3232550"/>
            <a:ext cx="4699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effectLst/>
              </a:rPr>
              <a:t> </a:t>
            </a:r>
            <a:endParaRPr lang="en-IN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5CBC251-7038-2810-10B5-B89E2902F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A942BF0D-B99D-23C5-A591-62CEB8CE6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C14CBD-9417-B30B-3A68-546780F96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889" y="1846770"/>
            <a:ext cx="8964961" cy="480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229723"/>
      </p:ext>
    </p:extLst>
  </p:cSld>
  <p:clrMapOvr>
    <a:masterClrMapping/>
  </p:clrMapOvr>
  <p:transition advTm="400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ABD38-CF48-97B3-A6AC-26DE77EEF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41377-DE19-E60D-7DA0-CB8AF1321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052736"/>
            <a:ext cx="8994139" cy="1440195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AdaBoost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boosting algorithm that combines multiple weak classifiers to form a strong classifier.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Random Forest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supervised learning algorithm that combines the output of multiple decision trees to reach a single result.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 Decision Tree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non-parametric supervised learning algorithm used for both classification and regression tasks3.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A Support Vector Machine (SVM)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supervised learning algorithm that classifies data by finding an optimal line or hyperplane that maximizes the distance between each class in an N-dimensional space.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Logistic Regression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supervised learning algorithm used in classification problems where we have to distinguish the dependent variable between two or more categories or classes by using the independent variables</a:t>
            </a: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E107F74F-F9DC-999F-DAEF-DD2D661585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16632"/>
            <a:ext cx="64770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Classification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0B3214-8086-C31C-FCEE-B1D79D775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2996952"/>
            <a:ext cx="5328592" cy="362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927118"/>
      </p:ext>
    </p:extLst>
  </p:cSld>
  <p:clrMapOvr>
    <a:masterClrMapping/>
  </p:clrMapOvr>
  <p:transition advTm="400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ABD38-CF48-97B3-A6AC-26DE77EEF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E107F74F-F9DC-999F-DAEF-DD2D661585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16632"/>
            <a:ext cx="64770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K-means Clustering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FA9379-D7A9-141E-732B-10070B852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53" y="2132856"/>
            <a:ext cx="5273497" cy="37188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368466-50CF-332D-CFE0-584561D21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904" y="2116241"/>
            <a:ext cx="3600400" cy="3711658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A8E6B378-BE2C-9441-4DE0-F09DC0923B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6300" y="1263707"/>
            <a:ext cx="789806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K-Means Clustering groups unlabeled data into clusters using centroids, iteratively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updating them for optimal clustering.</a:t>
            </a:r>
          </a:p>
        </p:txBody>
      </p:sp>
    </p:spTree>
    <p:extLst>
      <p:ext uri="{BB962C8B-B14F-4D97-AF65-F5344CB8AC3E}">
        <p14:creationId xmlns:p14="http://schemas.microsoft.com/office/powerpoint/2010/main" val="1768050929"/>
      </p:ext>
    </p:extLst>
  </p:cSld>
  <p:clrMapOvr>
    <a:masterClrMapping/>
  </p:clrMapOvr>
  <p:transition advTm="400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ABD38-CF48-97B3-A6AC-26DE77EEF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41377-DE19-E60D-7DA0-CB8AF1321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V="1">
            <a:off x="149861" y="2420888"/>
            <a:ext cx="8994139" cy="4571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E107F74F-F9DC-999F-DAEF-DD2D661585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998" y="118151"/>
            <a:ext cx="64770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BCD19E-4EE2-9E73-1CD2-127E13D50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196752"/>
            <a:ext cx="7518483" cy="3698609"/>
          </a:xfrm>
          <a:prstGeom prst="rect">
            <a:avLst/>
          </a:prstGeom>
        </p:spPr>
      </p:pic>
      <p:pic>
        <p:nvPicPr>
          <p:cNvPr id="2050" name="Picture 2" descr="Best Mobile App Development Illustration download in PNG &amp; Vector format">
            <a:extLst>
              <a:ext uri="{FF2B5EF4-FFF2-40B4-BE49-F238E27FC236}">
                <a16:creationId xmlns:a16="http://schemas.microsoft.com/office/drawing/2014/main" id="{CAFF62F2-C0FF-201F-BE82-BEBBD245C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391394"/>
            <a:ext cx="2601463" cy="260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800778"/>
      </p:ext>
    </p:extLst>
  </p:cSld>
  <p:clrMapOvr>
    <a:masterClrMapping/>
  </p:clrMapOvr>
  <p:transition advTm="400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ABD38-CF48-97B3-A6AC-26DE77EEF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E107F74F-F9DC-999F-DAEF-DD2D661585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16632"/>
            <a:ext cx="64770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Conclusion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04D85EB-2164-DD45-FF51-2EABE591A1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5536" y="1484784"/>
            <a:ext cx="8603816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AI model for predicting customer churn utilized algorithms like Random Forest,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AdaBoost, SVM, Logistic Regression, Decision Tree, and K-Means Clustering.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algorithm’s unique strengths enhanced the model’s robustness and accuracy.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diverse approach effectively predicted churn, providing comprehensive insights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devising customer retention strategies.</a:t>
            </a:r>
          </a:p>
        </p:txBody>
      </p:sp>
    </p:spTree>
    <p:extLst>
      <p:ext uri="{BB962C8B-B14F-4D97-AF65-F5344CB8AC3E}">
        <p14:creationId xmlns:p14="http://schemas.microsoft.com/office/powerpoint/2010/main" val="3762049656"/>
      </p:ext>
    </p:extLst>
  </p:cSld>
  <p:clrMapOvr>
    <a:masterClrMapping/>
  </p:clrMapOvr>
  <p:transition advTm="400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5616" y="1659285"/>
            <a:ext cx="6912768" cy="35394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Summary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6D2594-8B07-D691-F5B1-7857A3FD65F4}"/>
              </a:ext>
            </a:extLst>
          </p:cNvPr>
          <p:cNvSpPr txBox="1"/>
          <p:nvPr/>
        </p:nvSpPr>
        <p:spPr>
          <a:xfrm>
            <a:off x="0" y="116633"/>
            <a:ext cx="341987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3600" i="0" u="none" strike="noStrike" dirty="0">
                <a:solidFill>
                  <a:srgbClr val="CC0000"/>
                </a:solidFill>
                <a:effectLst/>
                <a:latin typeface="Montserrat" panose="020F0502020204030204" pitchFamily="2" charset="0"/>
              </a:rPr>
              <a:t> </a:t>
            </a:r>
            <a:r>
              <a:rPr lang="en-IN" sz="36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</p:spTree>
  </p:cSld>
  <p:clrMapOvr>
    <a:masterClrMapping/>
  </p:clrMapOvr>
  <p:transition advTm="400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576" y="941668"/>
            <a:ext cx="8191630" cy="522369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128" name="Picture 8" descr="Thank you PNG transparent image download, size: 455x369px">
            <a:extLst>
              <a:ext uri="{FF2B5EF4-FFF2-40B4-BE49-F238E27FC236}">
                <a16:creationId xmlns:a16="http://schemas.microsoft.com/office/drawing/2014/main" id="{48D860E1-44C8-FD9D-7F4B-50CF90682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01386"/>
            <a:ext cx="7046492" cy="205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Tm="400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1764" y="1196752"/>
            <a:ext cx="8820472" cy="4896544"/>
          </a:xfrm>
        </p:spPr>
        <p:txBody>
          <a:bodyPr/>
          <a:lstStyle/>
          <a:p>
            <a:pPr algn="just"/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Customer Churn Prediction EDA project aims to explore data attributes such as customer demographics, account information, and service usage patterns to understand factors influencing customer retention. </a:t>
            </a:r>
          </a:p>
          <a:p>
            <a:pPr algn="just"/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By leveraging Exploratory Data Analysis techniques, the project seeks to uncover hidden patterns and relationships that help businesses make informed decisions to reduce churn and improve customer loyalty.</a:t>
            </a:r>
          </a:p>
          <a:p>
            <a:pPr algn="just"/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project will involve data preprocessing to </a:t>
            </a:r>
          </a:p>
          <a:p>
            <a:pPr algn="just"/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clean and prepare the data, feature engineering</a:t>
            </a:r>
          </a:p>
          <a:p>
            <a:pPr algn="just"/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to create meaningful variables, and the </a:t>
            </a:r>
          </a:p>
          <a:p>
            <a:pPr algn="just"/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evaluation of different classification algorithms. </a:t>
            </a:r>
          </a:p>
          <a:p>
            <a:pPr algn="just"/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These steps are designed to build effective predictive models that accurately forecast customer churn.</a:t>
            </a:r>
          </a:p>
          <a:p>
            <a:pPr algn="just"/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Ultimately, the project aspires to deliver actionable insights and recommendations that businesses can use to enhance customer loyalty and minimize churn, thereby improving their overall customer retention strategy.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31D9A8-E4D9-6CD1-5F88-27AA7E1133EE}"/>
              </a:ext>
            </a:extLst>
          </p:cNvPr>
          <p:cNvSpPr txBox="1"/>
          <p:nvPr/>
        </p:nvSpPr>
        <p:spPr>
          <a:xfrm>
            <a:off x="0" y="38302"/>
            <a:ext cx="5472608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4400" i="0" u="none" strike="noStrike" dirty="0">
                <a:solidFill>
                  <a:srgbClr val="CC0000"/>
                </a:solidFill>
                <a:effectLst/>
                <a:latin typeface="Montserrat" panose="020F0502020204030204" pitchFamily="2" charset="0"/>
              </a:rPr>
              <a:t> </a:t>
            </a:r>
            <a:r>
              <a:rPr lang="en-IN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pic>
        <p:nvPicPr>
          <p:cNvPr id="1026" name="Picture 2" descr="Predicting customer churn and five other ways customer analytics can help">
            <a:extLst>
              <a:ext uri="{FF2B5EF4-FFF2-40B4-BE49-F238E27FC236}">
                <a16:creationId xmlns:a16="http://schemas.microsoft.com/office/drawing/2014/main" id="{2A65713C-27AF-9E7F-53C4-DC1258418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852936"/>
            <a:ext cx="3600400" cy="179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Tm="400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F7A25-1956-B676-13C9-7CFE7C453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24FCD731-C953-CC91-52EB-6169DE6DD1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764" y="1196752"/>
            <a:ext cx="8820472" cy="4896544"/>
          </a:xfrm>
        </p:spPr>
        <p:txBody>
          <a:bodyPr/>
          <a:lstStyle/>
          <a:p>
            <a:pPr algn="just"/>
            <a:r>
              <a:rPr lang="en-US" altLang="en-US" sz="1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1. Explore Data Attributes: </a:t>
            </a:r>
            <a:r>
              <a:rPr lang="en-US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Examine customer demographics, account information, and service usage patterns to understand factors influencing customer retention.</a:t>
            </a:r>
          </a:p>
          <a:p>
            <a:pPr algn="just"/>
            <a:r>
              <a:rPr lang="en-US" altLang="en-US" sz="1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2.  Leverage EDA Techniques: </a:t>
            </a:r>
            <a:r>
              <a:rPr lang="en-US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Utilize Exploratory Data Analysis to uncover hidden patterns and relationships in the data.</a:t>
            </a:r>
          </a:p>
          <a:p>
            <a:pPr algn="just"/>
            <a:r>
              <a:rPr lang="en-US" altLang="en-US" sz="1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3. Data Preprocessing: </a:t>
            </a:r>
            <a:r>
              <a:rPr lang="en-US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Clean and prepare the data for analysis to ensure accuracy and consistency.</a:t>
            </a:r>
          </a:p>
          <a:p>
            <a:pPr algn="just"/>
            <a:r>
              <a:rPr lang="en-US" altLang="en-US" sz="1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4. Feature Engineering: </a:t>
            </a:r>
            <a:r>
              <a:rPr lang="en-US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Create meaningful variables that enhance the predictive power of the model.</a:t>
            </a:r>
          </a:p>
          <a:p>
            <a:pPr algn="just"/>
            <a:r>
              <a:rPr lang="en-US" altLang="en-US" sz="1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5. Evaluate Classification Algorithms: </a:t>
            </a:r>
            <a:r>
              <a:rPr lang="en-US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Assess different classification algorithms to identify the most effective methods for predicting customer churn.</a:t>
            </a:r>
          </a:p>
          <a:p>
            <a:pPr algn="just"/>
            <a:r>
              <a:rPr lang="en-US" altLang="en-US" sz="1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6. Develop Predictive Models: </a:t>
            </a:r>
            <a:r>
              <a:rPr lang="en-US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Build models that accurately forecast customer churn and provide actionable insights.</a:t>
            </a:r>
          </a:p>
          <a:p>
            <a:pPr algn="just"/>
            <a:r>
              <a:rPr lang="en-US" altLang="en-US" sz="1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7. Provide Recommendations: </a:t>
            </a:r>
            <a:r>
              <a:rPr lang="en-US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Offer data-driven recommendations for businesses to enhance customer loyalty and reduce churn rates.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C4C0A5-0CD5-92F4-171A-0AC9CC7A08BC}"/>
              </a:ext>
            </a:extLst>
          </p:cNvPr>
          <p:cNvSpPr txBox="1"/>
          <p:nvPr/>
        </p:nvSpPr>
        <p:spPr>
          <a:xfrm>
            <a:off x="9830" y="21571"/>
            <a:ext cx="3611898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4400" i="0" u="none" strike="noStrike" dirty="0">
                <a:solidFill>
                  <a:srgbClr val="CC0000"/>
                </a:solidFill>
                <a:effectLst/>
                <a:latin typeface="Montserrat" panose="020F0502020204030204" pitchFamily="2" charset="0"/>
              </a:rPr>
              <a:t> </a:t>
            </a:r>
            <a:r>
              <a:rPr lang="en-IN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1539551475"/>
      </p:ext>
    </p:extLst>
  </p:cSld>
  <p:clrMapOvr>
    <a:masterClrMapping/>
  </p:clrMapOvr>
  <p:transition advTm="400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25B3DD-F52D-AAE0-9E61-483502E5F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92A0836A-32FB-6E3D-804F-AADC29383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764" y="1196752"/>
            <a:ext cx="8820472" cy="4896544"/>
          </a:xfrm>
        </p:spPr>
        <p:txBody>
          <a:bodyPr/>
          <a:lstStyle/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 </a:t>
            </a:r>
            <a:r>
              <a:rPr lang="en-US" sz="20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refers to the method of studying and exploring record sets to apprehend their predominant traits, discover patterns, locate outliers, and identify relationships between variables. EDA is normally carried out as a preliminary step before undertaking extra formal statistical analyses or modeling.</a:t>
            </a:r>
          </a:p>
          <a:p>
            <a:pPr algn="l"/>
            <a:endParaRPr lang="en-I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33EC11-04EB-EAE4-80A0-169BD27CED3B}"/>
              </a:ext>
            </a:extLst>
          </p:cNvPr>
          <p:cNvSpPr txBox="1"/>
          <p:nvPr/>
        </p:nvSpPr>
        <p:spPr>
          <a:xfrm>
            <a:off x="9830" y="21571"/>
            <a:ext cx="542626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  <a:endParaRPr lang="en-IN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BD29DA-5C0B-F83B-B450-20C6B0A41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636912"/>
            <a:ext cx="7344816" cy="357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15386"/>
      </p:ext>
    </p:extLst>
  </p:cSld>
  <p:clrMapOvr>
    <a:masterClrMapping/>
  </p:clrMapOvr>
  <p:transition advTm="400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D6F84E-F9F3-1584-9280-0F8E7C3C6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B87FC393-437A-2D3D-CE71-6219E82B1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764" y="1196752"/>
            <a:ext cx="8820472" cy="4896544"/>
          </a:xfrm>
        </p:spPr>
        <p:txBody>
          <a:bodyPr/>
          <a:lstStyle/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Jupyter Notebook</a:t>
            </a:r>
            <a:r>
              <a:rPr lang="en-US" sz="24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used as IDE.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endParaRPr lang="en-US" sz="240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Pandas and NumPy are used for Data Manipulation &amp; Pre-processing and Mathematical functions respectively.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endParaRPr lang="en-US" sz="240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4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is automated by data prep.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endParaRPr lang="en-US" sz="240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4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visualization of the plots, Matplotlib, Seaborn, Plotty are used.</a:t>
            </a:r>
          </a:p>
          <a:p>
            <a:br>
              <a:rPr lang="en-US" sz="1200" b="0" dirty="0">
                <a:effectLst/>
              </a:rPr>
            </a:br>
            <a:endParaRPr lang="en-I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EA44FD-C1E3-EBAA-5B27-EEB2245CB571}"/>
              </a:ext>
            </a:extLst>
          </p:cNvPr>
          <p:cNvSpPr txBox="1"/>
          <p:nvPr/>
        </p:nvSpPr>
        <p:spPr>
          <a:xfrm>
            <a:off x="9830" y="21571"/>
            <a:ext cx="3611898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used </a:t>
            </a:r>
          </a:p>
        </p:txBody>
      </p:sp>
    </p:spTree>
    <p:extLst>
      <p:ext uri="{BB962C8B-B14F-4D97-AF65-F5344CB8AC3E}">
        <p14:creationId xmlns:p14="http://schemas.microsoft.com/office/powerpoint/2010/main" val="1294610571"/>
      </p:ext>
    </p:extLst>
  </p:cSld>
  <p:clrMapOvr>
    <a:masterClrMapping/>
  </p:clrMapOvr>
  <p:transition advTm="400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07C42C-ACDD-CDE9-26ED-BBB954A27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D17EC72F-2139-6FC6-F435-BE856151B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764" y="1196752"/>
            <a:ext cx="8820472" cy="4896544"/>
          </a:xfrm>
        </p:spPr>
        <p:txBody>
          <a:bodyPr/>
          <a:lstStyle/>
          <a:p>
            <a:br>
              <a:rPr lang="en-US" sz="1200" b="0" dirty="0">
                <a:effectLst/>
              </a:rPr>
            </a:br>
            <a:endParaRPr lang="en-I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7DCE61-F170-E95D-83DB-38BA857F9CB5}"/>
              </a:ext>
            </a:extLst>
          </p:cNvPr>
          <p:cNvSpPr txBox="1"/>
          <p:nvPr/>
        </p:nvSpPr>
        <p:spPr>
          <a:xfrm>
            <a:off x="9830" y="21571"/>
            <a:ext cx="4994218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4400" b="1" dirty="0">
                <a:solidFill>
                  <a:schemeClr val="tx1"/>
                </a:solidFill>
                <a:latin typeface="Montserrat" panose="020F0502020204030204" pitchFamily="2" charset="0"/>
                <a:cs typeface="Times New Roman" panose="02020603050405020304" pitchFamily="18" charset="0"/>
              </a:rPr>
              <a:t>Data Summary </a:t>
            </a:r>
            <a:endParaRPr lang="en-IN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Release notes">
            <a:extLst>
              <a:ext uri="{FF2B5EF4-FFF2-40B4-BE49-F238E27FC236}">
                <a16:creationId xmlns:a16="http://schemas.microsoft.com/office/drawing/2014/main" id="{F171812F-3DBF-9E72-22F2-5F62C5876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060" y="1703787"/>
            <a:ext cx="3057525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C3AC64-9210-2A79-24D6-77BC3ACF3525}"/>
              </a:ext>
            </a:extLst>
          </p:cNvPr>
          <p:cNvSpPr txBox="1"/>
          <p:nvPr/>
        </p:nvSpPr>
        <p:spPr>
          <a:xfrm>
            <a:off x="2113961" y="3232550"/>
            <a:ext cx="4699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effectLst/>
              </a:rPr>
              <a:t> 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DF0407-8068-1F20-626C-D88771E60329}"/>
              </a:ext>
            </a:extLst>
          </p:cNvPr>
          <p:cNvSpPr txBox="1"/>
          <p:nvPr/>
        </p:nvSpPr>
        <p:spPr>
          <a:xfrm>
            <a:off x="287016" y="1072162"/>
            <a:ext cx="3057525" cy="510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1" i="0" u="sng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Numerical Data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</a:p>
          <a:p>
            <a:pPr marL="342900" indent="-342900" algn="l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Churn</a:t>
            </a:r>
          </a:p>
          <a:p>
            <a:pPr marL="342900" indent="-342900" algn="l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Tenure</a:t>
            </a:r>
          </a:p>
          <a:p>
            <a:pPr marL="342900" indent="-342900" algn="l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Citytier</a:t>
            </a:r>
          </a:p>
          <a:p>
            <a:pPr marL="342900" indent="-342900" algn="l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Warehousetohome</a:t>
            </a:r>
          </a:p>
          <a:p>
            <a:pPr marL="342900" indent="-342900" algn="l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HourSpendOnapp</a:t>
            </a:r>
          </a:p>
          <a:p>
            <a:pPr marL="342900" indent="-342900" algn="l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NumberOfDeviceRegister</a:t>
            </a:r>
          </a:p>
          <a:p>
            <a:pPr marL="342900" indent="-342900" algn="l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SatisficationScore</a:t>
            </a:r>
          </a:p>
          <a:p>
            <a:pPr marL="342900" indent="-342900" algn="l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NumberOfAdress</a:t>
            </a:r>
          </a:p>
          <a:p>
            <a:pPr marL="342900" indent="-342900" algn="l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Complain</a:t>
            </a:r>
          </a:p>
          <a:p>
            <a:pPr marL="342900" indent="-342900" algn="l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OrderAmountHikesFromLastyear</a:t>
            </a:r>
          </a:p>
          <a:p>
            <a:pPr marL="342900" indent="-342900" algn="l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CouponUsed</a:t>
            </a:r>
          </a:p>
          <a:p>
            <a:pPr marL="342900" indent="-342900" algn="l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OrderCount</a:t>
            </a:r>
          </a:p>
          <a:p>
            <a:pPr marL="342900" indent="-342900" algn="l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DaySinceLastOrder</a:t>
            </a:r>
          </a:p>
          <a:p>
            <a:pPr marL="342900" indent="-342900" algn="l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CashbackAmount</a:t>
            </a:r>
          </a:p>
          <a:p>
            <a:pPr marL="342900" indent="-342900" algn="l">
              <a:buAutoNum type="arabicPeriod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865721D-8502-20ED-6E4F-0B847BA4C536}"/>
              </a:ext>
            </a:extLst>
          </p:cNvPr>
          <p:cNvCxnSpPr>
            <a:cxnSpLocks/>
          </p:cNvCxnSpPr>
          <p:nvPr/>
        </p:nvCxnSpPr>
        <p:spPr>
          <a:xfrm>
            <a:off x="3586756" y="4398730"/>
            <a:ext cx="2432829" cy="7823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3869288-CFB3-FFE4-B2D1-886FB78C9413}"/>
              </a:ext>
            </a:extLst>
          </p:cNvPr>
          <p:cNvSpPr txBox="1"/>
          <p:nvPr/>
        </p:nvSpPr>
        <p:spPr>
          <a:xfrm>
            <a:off x="6222509" y="3903706"/>
            <a:ext cx="3057525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rtl="0">
              <a:spcBef>
                <a:spcPts val="0"/>
              </a:spcBef>
              <a:spcAft>
                <a:spcPts val="0"/>
              </a:spcAft>
            </a:pPr>
            <a:r>
              <a:rPr lang="en-US" sz="2000" b="1" i="0" u="sng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Categorical Data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rtl="0"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PreferredLoginDevice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PreferredPaymentMode</a:t>
            </a:r>
          </a:p>
          <a:p>
            <a:pPr marL="228600" indent="-228600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Gender</a:t>
            </a:r>
          </a:p>
          <a:p>
            <a:pPr marL="228600" indent="-228600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PreferredOrderCat 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AutoNum type="arabicPeriod" startAt="5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MartialStatus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1332583-FC6B-6EA1-F935-1EF62B50FE53}"/>
              </a:ext>
            </a:extLst>
          </p:cNvPr>
          <p:cNvCxnSpPr/>
          <p:nvPr/>
        </p:nvCxnSpPr>
        <p:spPr>
          <a:xfrm rot="10800000">
            <a:off x="2987824" y="1587860"/>
            <a:ext cx="2304256" cy="4729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938824"/>
      </p:ext>
    </p:extLst>
  </p:cSld>
  <p:clrMapOvr>
    <a:masterClrMapping/>
  </p:clrMapOvr>
  <p:transition advTm="400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ADD3F6-0758-5559-7CED-D9219C8F6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58C7E7D3-E0B0-56E5-2F79-370A8CEE0C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764" y="1196752"/>
            <a:ext cx="8820472" cy="4896544"/>
          </a:xfrm>
        </p:spPr>
        <p:txBody>
          <a:bodyPr/>
          <a:lstStyle/>
          <a:p>
            <a:br>
              <a:rPr lang="en-US" sz="1200" b="0" dirty="0">
                <a:effectLst/>
              </a:rPr>
            </a:br>
            <a:endParaRPr lang="en-US" sz="1200" b="0" dirty="0">
              <a:effectLst/>
            </a:endParaRPr>
          </a:p>
          <a:p>
            <a:endParaRPr lang="en-I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0C12D3-0E75-4D2F-6D2E-8E8226C45C70}"/>
              </a:ext>
            </a:extLst>
          </p:cNvPr>
          <p:cNvSpPr txBox="1"/>
          <p:nvPr/>
        </p:nvSpPr>
        <p:spPr>
          <a:xfrm>
            <a:off x="9830" y="21571"/>
            <a:ext cx="4994218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4400" b="1" dirty="0">
                <a:solidFill>
                  <a:schemeClr val="tx1"/>
                </a:solidFill>
                <a:latin typeface="Montserrat" panose="020F0502020204030204" pitchFamily="2" charset="0"/>
                <a:cs typeface="Times New Roman" panose="02020603050405020304" pitchFamily="18" charset="0"/>
              </a:rPr>
              <a:t>Data Summary </a:t>
            </a:r>
            <a:endParaRPr lang="en-IN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77D3D3-83E4-9577-4598-8A1D52C86C28}"/>
              </a:ext>
            </a:extLst>
          </p:cNvPr>
          <p:cNvSpPr txBox="1"/>
          <p:nvPr/>
        </p:nvSpPr>
        <p:spPr>
          <a:xfrm>
            <a:off x="2113961" y="3232550"/>
            <a:ext cx="4699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effectLst/>
              </a:rPr>
              <a:t> 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2F4C38-5AAA-7F8F-5485-9C2E4E45B1A1}"/>
              </a:ext>
            </a:extLst>
          </p:cNvPr>
          <p:cNvSpPr txBox="1"/>
          <p:nvPr/>
        </p:nvSpPr>
        <p:spPr>
          <a:xfrm>
            <a:off x="105392" y="1051201"/>
            <a:ext cx="8586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is the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Customer Churn  Prediction dataset. In t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below table it shows the top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rows.</a:t>
            </a:r>
            <a:endParaRPr lang="en-US" sz="1200" b="1" i="0" u="none" strike="noStrike" dirty="0">
              <a:solidFill>
                <a:srgbClr val="2121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F450D67-3EAA-DA29-349A-7B2CD1840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71" y="1697532"/>
            <a:ext cx="8433127" cy="19916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A01E2F4-F979-3773-1E7A-45607EF82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92" y="3889690"/>
            <a:ext cx="8820472" cy="249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637541"/>
      </p:ext>
    </p:extLst>
  </p:cSld>
  <p:clrMapOvr>
    <a:masterClrMapping/>
  </p:clrMapOvr>
  <p:transition advTm="400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EE977-E754-34FE-0449-3F4A48A72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2CCC7028-FEEE-DC61-37F6-C8F4B0457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764" y="1196752"/>
            <a:ext cx="8820472" cy="4896544"/>
          </a:xfrm>
        </p:spPr>
        <p:txBody>
          <a:bodyPr/>
          <a:lstStyle/>
          <a:p>
            <a:br>
              <a:rPr lang="en-US" sz="1200" b="0" dirty="0">
                <a:effectLst/>
              </a:rPr>
            </a:br>
            <a:endParaRPr lang="en-I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B3A745-5E08-F06E-8AA3-5970C9E4EEB2}"/>
              </a:ext>
            </a:extLst>
          </p:cNvPr>
          <p:cNvSpPr txBox="1"/>
          <p:nvPr/>
        </p:nvSpPr>
        <p:spPr>
          <a:xfrm>
            <a:off x="0" y="102370"/>
            <a:ext cx="4994218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Summary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AD86B7-2CEC-8C9F-C966-5F072A6E92DB}"/>
              </a:ext>
            </a:extLst>
          </p:cNvPr>
          <p:cNvSpPr txBox="1"/>
          <p:nvPr/>
        </p:nvSpPr>
        <p:spPr>
          <a:xfrm>
            <a:off x="2113961" y="3232550"/>
            <a:ext cx="4699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effectLst/>
              </a:rPr>
              <a:t> 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457716-B279-F9AF-D028-880DD7F08143}"/>
              </a:ext>
            </a:extLst>
          </p:cNvPr>
          <p:cNvSpPr txBox="1"/>
          <p:nvPr/>
        </p:nvSpPr>
        <p:spPr>
          <a:xfrm>
            <a:off x="572842" y="1095861"/>
            <a:ext cx="73448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column includes null or missing values </a:t>
            </a:r>
            <a:endParaRPr lang="en-US" b="1" i="0" u="none" strike="noStrike" dirty="0">
              <a:solidFill>
                <a:srgbClr val="2121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0F1733-0FEB-F9D2-D487-C58DF93AF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914" y="1546287"/>
            <a:ext cx="6048672" cy="513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476261"/>
      </p:ext>
    </p:extLst>
  </p:cSld>
  <p:clrMapOvr>
    <a:masterClrMapping/>
  </p:clrMapOvr>
  <p:transition advTm="400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4" grpId="0"/>
      <p:bldP spid="6" grpId="0" animBg="1"/>
    </p:bldLst>
  </p:timing>
</p:sld>
</file>

<file path=ppt/theme/theme1.xml><?xml version="1.0" encoding="utf-8"?>
<a:theme xmlns:a="http://schemas.openxmlformats.org/drawingml/2006/main" name="Bubble S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959</Words>
  <Application>Microsoft Office PowerPoint</Application>
  <PresentationFormat>On-screen Show (4:3)</PresentationFormat>
  <Paragraphs>121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Montserrat</vt:lpstr>
      <vt:lpstr>Times New Roman</vt:lpstr>
      <vt:lpstr>Wingdings</vt:lpstr>
      <vt:lpstr>Bubble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Classification</vt:lpstr>
      <vt:lpstr> K-means Clustering</vt:lpstr>
      <vt:lpstr> Result</vt:lpstr>
      <vt:lpstr> 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</dc:title>
  <dc:creator>abc</dc:creator>
  <cp:lastModifiedBy>Nishant D</cp:lastModifiedBy>
  <cp:revision>49</cp:revision>
  <dcterms:created xsi:type="dcterms:W3CDTF">2022-12-12T14:14:00Z</dcterms:created>
  <dcterms:modified xsi:type="dcterms:W3CDTF">2024-05-15T10:32:54Z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27B702084EA649239A812FF3C6CB8E9D_13</vt:lpwstr>
  </property>
  <property fmtid="{D5CDD505-2E9C-101B-9397-08002B2CF9AE}" pid="3" name="KSOProductBuildVer">
    <vt:lpwstr>1033-12.2.0.13489</vt:lpwstr>
  </property>
</Properties>
</file>