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9" r:id="rId4"/>
    <p:sldId id="259" r:id="rId5"/>
    <p:sldId id="289" r:id="rId6"/>
    <p:sldId id="290" r:id="rId7"/>
    <p:sldId id="291" r:id="rId8"/>
    <p:sldId id="284" r:id="rId9"/>
    <p:sldId id="271" r:id="rId10"/>
    <p:sldId id="285" r:id="rId11"/>
    <p:sldId id="293" r:id="rId12"/>
    <p:sldId id="269" r:id="rId13"/>
    <p:sldId id="292" r:id="rId14"/>
    <p:sldId id="286" r:id="rId15"/>
    <p:sldId id="272" r:id="rId16"/>
    <p:sldId id="273" r:id="rId17"/>
    <p:sldId id="287" r:id="rId18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C12"/>
    <a:srgbClr val="A5C067"/>
    <a:srgbClr val="03AE97"/>
    <a:srgbClr val="99CC00"/>
    <a:srgbClr val="FFFFFF"/>
    <a:srgbClr val="319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347614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355727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34815" y="1491630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2400" b="1" dirty="0" err="1" smtClean="0">
                <a:solidFill>
                  <a:schemeClr val="bg1"/>
                </a:solidFill>
                <a:latin typeface="微软雅黑"/>
                <a:ea typeface="微软雅黑"/>
              </a:rPr>
              <a:t>QoS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 over LLDP——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基于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LLDP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协议的捎带式服务质量采集机制</a:t>
            </a:r>
            <a:endParaRPr lang="zh-CN" altLang="en-US" sz="24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3888" y="28802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       校    西南民族大学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3323188"/>
            <a:ext cx="219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     陈   曦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3808154"/>
            <a:ext cx="413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      员     周    成  吴俊磊  彭延阳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425929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徐昊宸  谢    梅  邱    夏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4813290"/>
            <a:ext cx="2808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西南民族大学</a:t>
            </a:r>
            <a:r>
              <a:rPr lang="en-US" altLang="zh-CN" sz="9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9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网麟实验室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8" grpId="0"/>
      <p:bldP spid="2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 smtClean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66461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4000" b="1" kern="0" cap="small" dirty="0">
                <a:solidFill>
                  <a:schemeClr val="bg1"/>
                </a:solidFill>
                <a:latin typeface="微软雅黑"/>
                <a:ea typeface="微软雅黑"/>
              </a:rPr>
              <a:t>具体实现</a:t>
            </a:r>
            <a:endParaRPr lang="en-US" altLang="zh-CN" sz="4000" b="1" kern="0" cap="small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-1680" y="365125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Calibri" pitchFamily="34" charset="0"/>
                <a:ea typeface="微软雅黑"/>
              </a:rPr>
              <a:t>实 现 原 理</a:t>
            </a:r>
            <a:endParaRPr lang="zh-CN" altLang="en-US" sz="2800" b="1" kern="0" dirty="0">
              <a:solidFill>
                <a:srgbClr val="FFFFFF"/>
              </a:solidFill>
              <a:latin typeface="Calibri" pitchFamily="34" charset="0"/>
              <a:ea typeface="微软雅黑"/>
            </a:endParaRPr>
          </a:p>
        </p:txBody>
      </p:sp>
      <p:pic>
        <p:nvPicPr>
          <p:cNvPr id="3074" name="Picture 2" descr="C:\Users\Administrator\Desktop\程序流程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6729"/>
            <a:ext cx="2736304" cy="41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007573"/>
            <a:ext cx="3096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向交换机下发带有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LLDP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报文的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packet_out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交换机修改后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其发送到相邻的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交换机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相邻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交换机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LLDP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报文以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packet_in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发回给控制器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055806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Floodlight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源代码让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LLDP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报文中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TLV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的结构用于存放带宽、时延等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39156" y="1991910"/>
            <a:ext cx="304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Open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vSwitch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源代码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使收到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LLDP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报文后会填入自己的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11560" y="1203598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2700" y="1225084"/>
            <a:ext cx="31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11560" y="2139702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611560" y="3190111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3236" y="2150445"/>
            <a:ext cx="31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1676" y="3203265"/>
            <a:ext cx="31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 autoUpdateAnimBg="0"/>
      <p:bldP spid="4" grpId="0"/>
      <p:bldP spid="5" grpId="0"/>
      <p:bldP spid="75" grpId="0"/>
      <p:bldP spid="7" grpId="0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205" y="626729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0" y="369566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Calibri" pitchFamily="34" charset="0"/>
                <a:ea typeface="微软雅黑"/>
              </a:rPr>
              <a:t>自 发 式 实 现</a:t>
            </a:r>
            <a:endParaRPr lang="zh-CN" altLang="en-US" sz="2800" b="1" kern="0" dirty="0">
              <a:solidFill>
                <a:srgbClr val="FFFFFF"/>
              </a:solidFill>
              <a:latin typeface="Calibri" pitchFamily="34" charset="0"/>
              <a:ea typeface="微软雅黑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987574"/>
            <a:ext cx="208823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图片 72" descr="C:\Users\Administrator\Desktop\qos信息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283731"/>
            <a:ext cx="3672408" cy="244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图片 7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631170"/>
            <a:ext cx="3954235" cy="411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图片 7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6056" y="594730"/>
            <a:ext cx="3888432" cy="413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8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8062" y="631256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8062" y="375320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Calibri" pitchFamily="34" charset="0"/>
                <a:ea typeface="微软雅黑"/>
              </a:rPr>
              <a:t>触 发 式 实 现</a:t>
            </a:r>
            <a:endParaRPr lang="zh-CN" altLang="en-US" sz="2800" b="1" kern="0" dirty="0">
              <a:solidFill>
                <a:srgbClr val="FFFFFF"/>
              </a:solidFill>
              <a:latin typeface="Calibri" pitchFamily="34" charset="0"/>
              <a:ea typeface="微软雅黑"/>
            </a:endParaRPr>
          </a:p>
        </p:txBody>
      </p:sp>
      <p:pic>
        <p:nvPicPr>
          <p:cNvPr id="72" name="图片 71" descr="C:\Users\Administrator\Desktop\清空lld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8224"/>
            <a:ext cx="6264696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图片 72" descr="C:\Users\Administrator\Desktop\调用接口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08224"/>
            <a:ext cx="6260380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0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 smtClean="0">
                <a:solidFill>
                  <a:prstClr val="white"/>
                </a:solidFill>
                <a:latin typeface="微软雅黑"/>
                <a:ea typeface="微软雅黑"/>
              </a:rPr>
              <a:t>4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66461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4000" b="1" kern="0" cap="small" dirty="0">
                <a:solidFill>
                  <a:schemeClr val="bg1"/>
                </a:solidFill>
                <a:latin typeface="微软雅黑"/>
                <a:ea typeface="微软雅黑"/>
              </a:rPr>
              <a:t>两组实验</a:t>
            </a:r>
            <a:endParaRPr lang="en-US" altLang="zh-CN" sz="4000" b="1" kern="0" cap="small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-4179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-4179" y="357190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Calibri" pitchFamily="34" charset="0"/>
                <a:ea typeface="微软雅黑"/>
              </a:rPr>
              <a:t>性 能 实 验 </a:t>
            </a:r>
            <a:endParaRPr lang="zh-CN" altLang="en-US" sz="2800" b="1" kern="0" dirty="0">
              <a:solidFill>
                <a:srgbClr val="FFFFFF"/>
              </a:solidFill>
              <a:latin typeface="Calibri" pitchFamily="34" charset="0"/>
              <a:ea typeface="微软雅黑"/>
            </a:endParaRPr>
          </a:p>
        </p:txBody>
      </p:sp>
      <p:pic>
        <p:nvPicPr>
          <p:cNvPr id="55" name="图片 54" descr="C:\Users\Administrator\Desktop\图\图\topo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414866"/>
            <a:ext cx="268217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图片 55" descr="C:\Users\Administrator\Desktop\QQ图片20160814213058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844" y="1491630"/>
            <a:ext cx="2916324" cy="196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图片 56" descr="C:\Users\Administrator\Desktop\图\图\topo3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3626" y="1525786"/>
            <a:ext cx="2520280" cy="193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dministrator\Desktop\实验数据大图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956"/>
            <a:ext cx="7683462" cy="23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41" name="矩形 38"/>
          <p:cNvSpPr>
            <a:spLocks noChangeArrowheads="1"/>
          </p:cNvSpPr>
          <p:nvPr/>
        </p:nvSpPr>
        <p:spPr bwMode="auto">
          <a:xfrm>
            <a:off x="0" y="365460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Calibri" pitchFamily="34" charset="0"/>
                <a:ea typeface="微软雅黑"/>
              </a:rPr>
              <a:t>应 用 实 验</a:t>
            </a:r>
            <a:endParaRPr lang="zh-CN" altLang="en-US" sz="2800" b="1" kern="0" dirty="0">
              <a:solidFill>
                <a:srgbClr val="FFFFFF"/>
              </a:solidFill>
              <a:latin typeface="Calibri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552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3093" y="1729917"/>
            <a:ext cx="1711726" cy="1228380"/>
            <a:chOff x="583090" y="1729917"/>
            <a:chExt cx="1711726" cy="1228380"/>
          </a:xfrm>
        </p:grpSpPr>
        <p:sp>
          <p:nvSpPr>
            <p:cNvPr id="27" name="矩形 26"/>
            <p:cNvSpPr/>
            <p:nvPr/>
          </p:nvSpPr>
          <p:spPr>
            <a:xfrm>
              <a:off x="583090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3090" y="2533544"/>
              <a:ext cx="1711726" cy="338542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QoS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 over LLDP</a:t>
              </a:r>
              <a:endParaRPr lang="en-US" altLang="zh-CN" sz="1600" b="1" dirty="0">
                <a:solidFill>
                  <a:srgbClr val="FFFFFF"/>
                </a:solidFill>
                <a:latin typeface="微软雅黑"/>
                <a:ea typeface="微软雅黑"/>
                <a:sym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05692" y="1729917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目  录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4084" y="9875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4" name="Copyright Notice"/>
            <p:cNvSpPr>
              <a:spLocks/>
            </p:cNvSpPr>
            <p:nvPr/>
          </p:nvSpPr>
          <p:spPr bwMode="auto">
            <a:xfrm>
              <a:off x="5149423" y="1476722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一</a:t>
              </a: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、项目简介</a:t>
              </a: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4084" y="1878162"/>
            <a:ext cx="5386388" cy="628650"/>
            <a:chOff x="3434084" y="2157413"/>
            <a:chExt cx="5386388" cy="628650"/>
          </a:xfrm>
        </p:grpSpPr>
        <p:sp>
          <p:nvSpPr>
            <p:cNvPr id="19" name="矩形 18"/>
            <p:cNvSpPr/>
            <p:nvPr/>
          </p:nvSpPr>
          <p:spPr>
            <a:xfrm>
              <a:off x="3434084" y="215741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5" name="Copyright Notice"/>
            <p:cNvSpPr>
              <a:spLocks/>
            </p:cNvSpPr>
            <p:nvPr/>
          </p:nvSpPr>
          <p:spPr bwMode="auto">
            <a:xfrm>
              <a:off x="4995530" y="2262535"/>
              <a:ext cx="2263492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二</a:t>
              </a: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、创新和特色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34084" y="2768750"/>
            <a:ext cx="5386388" cy="628650"/>
            <a:chOff x="3434084" y="2943225"/>
            <a:chExt cx="5386388" cy="628650"/>
          </a:xfrm>
        </p:grpSpPr>
        <p:sp>
          <p:nvSpPr>
            <p:cNvPr id="21" name="矩形 20"/>
            <p:cNvSpPr/>
            <p:nvPr/>
          </p:nvSpPr>
          <p:spPr>
            <a:xfrm>
              <a:off x="3434084" y="2943225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5149419" y="3000375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三</a:t>
              </a: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、具体实现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4" y="3659337"/>
            <a:ext cx="5386388" cy="628650"/>
            <a:chOff x="3434084" y="3729038"/>
            <a:chExt cx="5386388" cy="628650"/>
          </a:xfrm>
        </p:grpSpPr>
        <p:sp>
          <p:nvSpPr>
            <p:cNvPr id="23" name="矩形 22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31" name="Copyright Notice"/>
            <p:cNvSpPr>
              <a:spLocks/>
            </p:cNvSpPr>
            <p:nvPr/>
          </p:nvSpPr>
          <p:spPr bwMode="auto">
            <a:xfrm>
              <a:off x="5149419" y="3834160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sz="2400" b="1" cap="small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四、两组实验</a:t>
              </a:r>
              <a:endParaRPr lang="en-US" altLang="zh-CN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334689"/>
            <a:ext cx="4249738" cy="66461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4000" b="1" kern="0" cap="small" dirty="0" smtClean="0">
                <a:solidFill>
                  <a:schemeClr val="bg1"/>
                </a:solidFill>
                <a:latin typeface="微软雅黑"/>
                <a:ea typeface="微软雅黑"/>
              </a:rPr>
              <a:t>项目简介</a:t>
            </a:r>
            <a:endParaRPr lang="en-US" altLang="zh-CN" sz="4000" b="1" kern="0" cap="small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" y="555526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简  介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38" name="Shape 1560"/>
          <p:cNvSpPr/>
          <p:nvPr/>
        </p:nvSpPr>
        <p:spPr>
          <a:xfrm>
            <a:off x="2699792" y="1261466"/>
            <a:ext cx="3168620" cy="1083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just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6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在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网络中利用各种技术为网络提供更好的服务</a:t>
            </a:r>
            <a:r>
              <a:rPr lang="zh-CN" altLang="zh-CN" sz="16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能力</a:t>
            </a:r>
            <a:r>
              <a:rPr lang="en-US" altLang="zh-CN" sz="16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,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解决网络延迟</a:t>
            </a:r>
            <a:r>
              <a:rPr lang="zh-CN" altLang="zh-CN" sz="16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和</a:t>
            </a:r>
            <a:r>
              <a:rPr lang="zh-CN" altLang="en-US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拥塞</a:t>
            </a:r>
            <a:r>
              <a:rPr lang="zh-CN" altLang="zh-CN" sz="16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等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问题</a:t>
            </a:r>
            <a:r>
              <a:rPr lang="en-US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,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确保重要的业务量不受延迟或者丢弃</a:t>
            </a:r>
            <a:endParaRPr lang="zh-CN" altLang="en-US" sz="16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46" name="Shape 1562"/>
          <p:cNvSpPr/>
          <p:nvPr/>
        </p:nvSpPr>
        <p:spPr>
          <a:xfrm>
            <a:off x="1043608" y="1243253"/>
            <a:ext cx="1224003" cy="265044"/>
          </a:xfrm>
          <a:prstGeom prst="roundRect">
            <a:avLst>
              <a:gd name="adj" fmla="val 16667"/>
            </a:avLst>
          </a:prstGeom>
          <a:solidFill>
            <a:srgbClr val="03AE9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/>
            <a:endParaRPr kern="0">
              <a:solidFill>
                <a:sysClr val="windowText" lastClr="000000"/>
              </a:solidFill>
              <a:uFill>
                <a:solidFill/>
              </a:uFill>
              <a:latin typeface="微软雅黑"/>
              <a:ea typeface="微软雅黑"/>
              <a:sym typeface="Calibri"/>
            </a:endParaRPr>
          </a:p>
        </p:txBody>
      </p:sp>
      <p:sp>
        <p:nvSpPr>
          <p:cNvPr id="54" name="Shape 1560"/>
          <p:cNvSpPr/>
          <p:nvPr/>
        </p:nvSpPr>
        <p:spPr>
          <a:xfrm>
            <a:off x="1160359" y="1261466"/>
            <a:ext cx="1008112" cy="251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kern="0" dirty="0" err="1">
                <a:solidFill>
                  <a:schemeClr val="bg1"/>
                </a:solidFill>
                <a:latin typeface="微软雅黑"/>
                <a:ea typeface="微软雅黑"/>
              </a:rPr>
              <a:t>QoS</a:t>
            </a:r>
            <a:endParaRPr lang="zh-CN" altLang="en-US" sz="1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59" name="Shape 1570"/>
          <p:cNvSpPr/>
          <p:nvPr/>
        </p:nvSpPr>
        <p:spPr>
          <a:xfrm>
            <a:off x="1038851" y="2679701"/>
            <a:ext cx="1224003" cy="265044"/>
          </a:xfrm>
          <a:prstGeom prst="roundRect">
            <a:avLst>
              <a:gd name="adj" fmla="val 16667"/>
            </a:avLst>
          </a:prstGeom>
          <a:solidFill>
            <a:srgbClr val="3194C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/>
            <a:endParaRPr kern="0">
              <a:solidFill>
                <a:sysClr val="windowText" lastClr="000000"/>
              </a:solidFill>
              <a:uFill>
                <a:solidFill/>
              </a:uFill>
              <a:latin typeface="微软雅黑"/>
              <a:ea typeface="微软雅黑"/>
              <a:sym typeface="Calibri"/>
            </a:endParaRPr>
          </a:p>
        </p:txBody>
      </p:sp>
      <p:sp>
        <p:nvSpPr>
          <p:cNvPr id="60" name="Shape 1560"/>
          <p:cNvSpPr/>
          <p:nvPr/>
        </p:nvSpPr>
        <p:spPr>
          <a:xfrm>
            <a:off x="1146796" y="2673789"/>
            <a:ext cx="1008112" cy="251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kern="0" dirty="0">
                <a:solidFill>
                  <a:schemeClr val="bg1"/>
                </a:solidFill>
                <a:latin typeface="微软雅黑"/>
                <a:ea typeface="微软雅黑"/>
              </a:rPr>
              <a:t>LLDP</a:t>
            </a:r>
            <a:endParaRPr lang="zh-CN" altLang="en-US" sz="1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61" name="Shape 1560"/>
          <p:cNvSpPr/>
          <p:nvPr/>
        </p:nvSpPr>
        <p:spPr>
          <a:xfrm>
            <a:off x="2699792" y="2671605"/>
            <a:ext cx="3168620" cy="1083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just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标准的</a:t>
            </a:r>
            <a:r>
              <a:rPr lang="en-US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LLDP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协议可以通过交换机流表匹配失败后发送的</a:t>
            </a:r>
            <a:r>
              <a:rPr lang="en-US" altLang="zh-CN" sz="1600" kern="0" dirty="0" err="1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Packet_in</a:t>
            </a:r>
            <a:r>
              <a:rPr lang="zh-CN" altLang="en-US" sz="16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消息</a:t>
            </a:r>
            <a:r>
              <a:rPr lang="en-US" altLang="zh-CN" sz="16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,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让控制器快速发现</a:t>
            </a:r>
            <a:r>
              <a:rPr lang="en-US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SDN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网络的拓扑结构</a:t>
            </a:r>
            <a:r>
              <a:rPr lang="en-US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,</a:t>
            </a:r>
            <a:r>
              <a:rPr lang="zh-CN" altLang="zh-CN" sz="16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从而掌握网络的全局视图。</a:t>
            </a:r>
            <a:endParaRPr lang="zh-CN" altLang="en-US" sz="16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078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简  介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6" name="Shape 1560"/>
          <p:cNvSpPr/>
          <p:nvPr/>
        </p:nvSpPr>
        <p:spPr>
          <a:xfrm>
            <a:off x="1916518" y="1347614"/>
            <a:ext cx="5535802" cy="2492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ct val="110000"/>
              </a:lnSpc>
              <a:defRPr sz="700">
                <a:solidFill>
                  <a:srgbClr val="000000">
                    <a:alpha val="50000"/>
                  </a:srgbClr>
                </a:solidFill>
                <a:uFill>
                  <a:solidFill>
                    <a:srgbClr val="000000">
                      <a:alpha val="5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just" defTabSz="457130" latinLnBrk="1">
              <a:lnSpc>
                <a:spcPct val="15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项目拟通过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TLV (Type/Length/Value)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扩展标准的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LLDP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南向接口具备服务质量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采集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能力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Openflow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链路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发现的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信息通过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TLV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写入到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LLDP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可让控制器快速获取带服务质量信息的全局网络拓扑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从而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提供良好的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支持。本项目将这一过程称之为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QoS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over LLDP</a:t>
            </a:r>
            <a:endParaRPr lang="zh-CN" altLang="en-US" sz="1600" kern="0" dirty="0">
              <a:solidFill>
                <a:srgbClr val="000000"/>
              </a:solidFill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1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简  介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1026" name="Picture 2" descr="D:\学习资料\SDN资料\第三届SDN参赛资料\设计题图片\框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03" y="987574"/>
            <a:ext cx="5903193" cy="34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-12898" y="320592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kern="0" dirty="0" smtClean="0">
                <a:solidFill>
                  <a:srgbClr val="FFFFFF"/>
                </a:solidFill>
                <a:ea typeface="微软雅黑"/>
              </a:rPr>
              <a:t>简  介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20085"/>
            <a:ext cx="524451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8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 smtClean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66461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zh-CN" altLang="en-US" sz="4000" b="1" kern="0" cap="small" dirty="0">
                <a:solidFill>
                  <a:schemeClr val="bg1"/>
                </a:solidFill>
                <a:latin typeface="微软雅黑"/>
                <a:ea typeface="微软雅黑"/>
              </a:rPr>
              <a:t>创新和特色</a:t>
            </a:r>
            <a:endParaRPr lang="en-US" altLang="zh-CN" sz="4000" b="1" kern="0" cap="small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27505" y="626729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4119" y="365125"/>
            <a:ext cx="3203575" cy="5232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solidFill>
                  <a:srgbClr val="FFFFFF"/>
                </a:solidFill>
                <a:latin typeface="Calibri" pitchFamily="34" charset="0"/>
                <a:ea typeface="微软雅黑"/>
              </a:rPr>
              <a:t>创 新 和 特 色 </a:t>
            </a:r>
            <a:endParaRPr lang="zh-CN" altLang="en-US" sz="2800" b="1" kern="0" dirty="0">
              <a:solidFill>
                <a:srgbClr val="FFFFFF"/>
              </a:solidFill>
              <a:latin typeface="Calibri" pitchFamily="34" charset="0"/>
              <a:ea typeface="微软雅黑"/>
            </a:endParaRPr>
          </a:p>
        </p:txBody>
      </p:sp>
      <p:sp>
        <p:nvSpPr>
          <p:cNvPr id="33" name="Shape 4036"/>
          <p:cNvSpPr/>
          <p:nvPr/>
        </p:nvSpPr>
        <p:spPr>
          <a:xfrm>
            <a:off x="6228164" y="3624008"/>
            <a:ext cx="2376283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just" defTabSz="457130" latinLnBrk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200" kern="0" dirty="0" smtClean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只需</a:t>
            </a:r>
            <a:r>
              <a:rPr lang="zh-CN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要添加一个处理</a:t>
            </a:r>
            <a:r>
              <a:rPr lang="en-US" altLang="zh-CN" sz="1200" kern="0" dirty="0" err="1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QoS</a:t>
            </a: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 TLV </a:t>
            </a:r>
            <a:r>
              <a:rPr lang="zh-CN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的模块</a:t>
            </a: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使该控制器可以获取从定制的</a:t>
            </a: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 LLDP </a:t>
            </a:r>
            <a:r>
              <a:rPr lang="zh-CN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报文中的</a:t>
            </a: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QoS</a:t>
            </a:r>
            <a:r>
              <a:rPr lang="zh-CN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信息。这样一来需要修改的源代码比较少</a:t>
            </a: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rPr>
              <a:t>大大节省了开发者的工作量</a:t>
            </a:r>
            <a:endParaRPr lang="zh-CN" altLang="en-US" sz="1200" kern="0" dirty="0">
              <a:solidFill>
                <a:srgbClr val="000000"/>
              </a:solidFill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Shape 4039"/>
          <p:cNvSpPr/>
          <p:nvPr/>
        </p:nvSpPr>
        <p:spPr>
          <a:xfrm>
            <a:off x="6228164" y="1542999"/>
            <a:ext cx="2276197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在使用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LLDP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报文传递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QoS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信息时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仅仅增加了原来的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LLDP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包对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QoS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信息描述的几十个字节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网络开销也比较</a:t>
            </a:r>
            <a:r>
              <a:rPr lang="zh-CN" altLang="zh-CN" sz="1200" kern="0" dirty="0" smtClean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小</a:t>
            </a:r>
            <a:endParaRPr lang="zh-CN" altLang="en-US" sz="1200" kern="0" dirty="0">
              <a:solidFill>
                <a:srgbClr val="000000"/>
              </a:solidFill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9" name="Shape 4042"/>
          <p:cNvSpPr/>
          <p:nvPr/>
        </p:nvSpPr>
        <p:spPr>
          <a:xfrm>
            <a:off x="-95052" y="3048516"/>
            <a:ext cx="227619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r"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l" defTabSz="45713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endParaRPr lang="zh-CN" altLang="en-US" sz="1200" kern="0" dirty="0">
              <a:solidFill>
                <a:srgbClr val="000000"/>
              </a:solidFill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2" name="Shape 4045"/>
          <p:cNvSpPr/>
          <p:nvPr/>
        </p:nvSpPr>
        <p:spPr>
          <a:xfrm>
            <a:off x="473527" y="1615366"/>
            <a:ext cx="260386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r"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just" defTabSz="914265" latinLnBrk="1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任何实现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OpenFlow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的协议都包含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LLDP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数据包处理模块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从而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QoS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over LLDP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可方便地移植到不限于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Floodlight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各种控制器的环境中。如果没有在找到控制器模块对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QoS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处理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最坏的情况下仅是缺乏的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QoS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的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 TLV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的处理机制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但</a:t>
            </a:r>
            <a:r>
              <a:rPr lang="zh-CN" altLang="zh-CN" sz="1200" kern="0" dirty="0" smtClean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不会</a:t>
            </a:r>
            <a:r>
              <a:rPr lang="zh-CN" altLang="en-US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产生</a:t>
            </a:r>
            <a:r>
              <a:rPr lang="zh-CN" altLang="zh-CN" sz="1200" kern="0" dirty="0" smtClean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与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控制器的基本工作流程的任何冲突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143420" y="1349782"/>
            <a:ext cx="3070944" cy="3087095"/>
            <a:chOff x="2705100" y="1083037"/>
            <a:chExt cx="3715842" cy="3735386"/>
          </a:xfrm>
        </p:grpSpPr>
        <p:grpSp>
          <p:nvGrpSpPr>
            <p:cNvPr id="47" name="Group 4018"/>
            <p:cNvGrpSpPr/>
            <p:nvPr/>
          </p:nvGrpSpPr>
          <p:grpSpPr>
            <a:xfrm>
              <a:off x="2996813" y="1607064"/>
              <a:ext cx="465171" cy="217758"/>
              <a:chOff x="0" y="0"/>
              <a:chExt cx="465169" cy="217757"/>
            </a:xfrm>
          </p:grpSpPr>
          <p:sp>
            <p:nvSpPr>
              <p:cNvPr id="67" name="Shape 4016"/>
              <p:cNvSpPr/>
              <p:nvPr/>
            </p:nvSpPr>
            <p:spPr>
              <a:xfrm flipH="1" flipV="1">
                <a:off x="226115" y="1158"/>
                <a:ext cx="239054" cy="216600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68" name="Shape 4017"/>
              <p:cNvSpPr/>
              <p:nvPr/>
            </p:nvSpPr>
            <p:spPr>
              <a:xfrm flipH="1" flipV="1">
                <a:off x="-1" y="-1"/>
                <a:ext cx="226117" cy="1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48" name="Group 4021"/>
            <p:cNvGrpSpPr/>
            <p:nvPr/>
          </p:nvGrpSpPr>
          <p:grpSpPr>
            <a:xfrm>
              <a:off x="5614188" y="1605261"/>
              <a:ext cx="513202" cy="221364"/>
              <a:chOff x="0" y="0"/>
              <a:chExt cx="513201" cy="221362"/>
            </a:xfrm>
          </p:grpSpPr>
          <p:sp>
            <p:nvSpPr>
              <p:cNvPr id="65" name="Shape 4019"/>
              <p:cNvSpPr/>
              <p:nvPr/>
            </p:nvSpPr>
            <p:spPr>
              <a:xfrm flipV="1">
                <a:off x="-1" y="1095"/>
                <a:ext cx="239056" cy="220268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66" name="Shape 4020"/>
              <p:cNvSpPr/>
              <p:nvPr/>
            </p:nvSpPr>
            <p:spPr>
              <a:xfrm>
                <a:off x="239054" y="0"/>
                <a:ext cx="274148" cy="0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49" name="Group 4024"/>
            <p:cNvGrpSpPr/>
            <p:nvPr/>
          </p:nvGrpSpPr>
          <p:grpSpPr>
            <a:xfrm>
              <a:off x="2996813" y="4026377"/>
              <a:ext cx="455253" cy="217758"/>
              <a:chOff x="0" y="0"/>
              <a:chExt cx="455251" cy="217757"/>
            </a:xfrm>
          </p:grpSpPr>
          <p:sp>
            <p:nvSpPr>
              <p:cNvPr id="63" name="Shape 4022"/>
              <p:cNvSpPr/>
              <p:nvPr/>
            </p:nvSpPr>
            <p:spPr>
              <a:xfrm flipH="1">
                <a:off x="216198" y="-1"/>
                <a:ext cx="239054" cy="21660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64" name="Shape 4023"/>
              <p:cNvSpPr/>
              <p:nvPr/>
            </p:nvSpPr>
            <p:spPr>
              <a:xfrm flipH="1" flipV="1">
                <a:off x="0" y="217757"/>
                <a:ext cx="216200" cy="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grpSp>
          <p:nvGrpSpPr>
            <p:cNvPr id="50" name="Group 4027"/>
            <p:cNvGrpSpPr/>
            <p:nvPr/>
          </p:nvGrpSpPr>
          <p:grpSpPr>
            <a:xfrm>
              <a:off x="5635046" y="4024574"/>
              <a:ext cx="492349" cy="221364"/>
              <a:chOff x="0" y="0"/>
              <a:chExt cx="492348" cy="221362"/>
            </a:xfrm>
          </p:grpSpPr>
          <p:sp>
            <p:nvSpPr>
              <p:cNvPr id="61" name="Shape 4025"/>
              <p:cNvSpPr/>
              <p:nvPr/>
            </p:nvSpPr>
            <p:spPr>
              <a:xfrm>
                <a:off x="-1" y="0"/>
                <a:ext cx="239056" cy="220267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  <p:sp>
            <p:nvSpPr>
              <p:cNvPr id="62" name="Shape 4026"/>
              <p:cNvSpPr/>
              <p:nvPr/>
            </p:nvSpPr>
            <p:spPr>
              <a:xfrm>
                <a:off x="239054" y="221362"/>
                <a:ext cx="253295" cy="1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+mj-cs"/>
                  <a:sym typeface="Helvetica"/>
                </a:endParaRPr>
              </a:p>
            </p:txBody>
          </p:sp>
        </p:grpSp>
        <p:sp>
          <p:nvSpPr>
            <p:cNvPr id="51" name="Shape 4028"/>
            <p:cNvSpPr/>
            <p:nvPr/>
          </p:nvSpPr>
          <p:spPr>
            <a:xfrm>
              <a:off x="2705100" y="2354622"/>
              <a:ext cx="1865314" cy="22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736"/>
                  </a:moveTo>
                  <a:cubicBezTo>
                    <a:pt x="10800" y="5736"/>
                    <a:pt x="10800" y="5772"/>
                    <a:pt x="10800" y="5808"/>
                  </a:cubicBezTo>
                  <a:cubicBezTo>
                    <a:pt x="10800" y="6208"/>
                    <a:pt x="10844" y="6607"/>
                    <a:pt x="10887" y="6970"/>
                  </a:cubicBezTo>
                  <a:cubicBezTo>
                    <a:pt x="11192" y="8967"/>
                    <a:pt x="12237" y="10709"/>
                    <a:pt x="13979" y="12161"/>
                  </a:cubicBezTo>
                  <a:cubicBezTo>
                    <a:pt x="15460" y="13396"/>
                    <a:pt x="17115" y="14194"/>
                    <a:pt x="19031" y="14557"/>
                  </a:cubicBezTo>
                  <a:cubicBezTo>
                    <a:pt x="19858" y="14739"/>
                    <a:pt x="20685" y="14811"/>
                    <a:pt x="21600" y="1481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642" y="21600"/>
                    <a:pt x="19684" y="21564"/>
                    <a:pt x="18726" y="21455"/>
                  </a:cubicBezTo>
                  <a:cubicBezTo>
                    <a:pt x="14719" y="20983"/>
                    <a:pt x="11235" y="19494"/>
                    <a:pt x="8231" y="16990"/>
                  </a:cubicBezTo>
                  <a:cubicBezTo>
                    <a:pt x="4877" y="14158"/>
                    <a:pt x="3005" y="10854"/>
                    <a:pt x="2700" y="6970"/>
                  </a:cubicBezTo>
                  <a:cubicBezTo>
                    <a:pt x="2656" y="6607"/>
                    <a:pt x="2656" y="6208"/>
                    <a:pt x="2656" y="5808"/>
                  </a:cubicBezTo>
                  <a:cubicBezTo>
                    <a:pt x="2656" y="5772"/>
                    <a:pt x="2656" y="5736"/>
                    <a:pt x="2656" y="5736"/>
                  </a:cubicBezTo>
                  <a:cubicBezTo>
                    <a:pt x="0" y="5736"/>
                    <a:pt x="0" y="5736"/>
                    <a:pt x="0" y="5736"/>
                  </a:cubicBezTo>
                  <a:cubicBezTo>
                    <a:pt x="6837" y="0"/>
                    <a:pt x="6837" y="0"/>
                    <a:pt x="6837" y="0"/>
                  </a:cubicBezTo>
                  <a:cubicBezTo>
                    <a:pt x="13631" y="5736"/>
                    <a:pt x="13631" y="5736"/>
                    <a:pt x="13631" y="5736"/>
                  </a:cubicBezTo>
                  <a:lnTo>
                    <a:pt x="10800" y="5736"/>
                  </a:lnTo>
                  <a:close/>
                </a:path>
              </a:pathLst>
            </a:custGeom>
            <a:solidFill>
              <a:srgbClr val="F7AC1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52" name="Shape 4029"/>
            <p:cNvSpPr/>
            <p:nvPr/>
          </p:nvSpPr>
          <p:spPr>
            <a:xfrm>
              <a:off x="3968756" y="2948347"/>
              <a:ext cx="2244725" cy="187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81" y="2651"/>
                  </a:moveTo>
                  <a:cubicBezTo>
                    <a:pt x="14762" y="1825"/>
                    <a:pt x="14834" y="956"/>
                    <a:pt x="14834" y="87"/>
                  </a:cubicBezTo>
                  <a:cubicBezTo>
                    <a:pt x="14834" y="43"/>
                    <a:pt x="14834" y="0"/>
                    <a:pt x="14834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43"/>
                    <a:pt x="21600" y="87"/>
                  </a:cubicBezTo>
                  <a:cubicBezTo>
                    <a:pt x="21600" y="1043"/>
                    <a:pt x="21528" y="1999"/>
                    <a:pt x="21419" y="2955"/>
                  </a:cubicBezTo>
                  <a:cubicBezTo>
                    <a:pt x="20949" y="6954"/>
                    <a:pt x="19465" y="10474"/>
                    <a:pt x="16969" y="13473"/>
                  </a:cubicBezTo>
                  <a:cubicBezTo>
                    <a:pt x="13893" y="17167"/>
                    <a:pt x="10167" y="18992"/>
                    <a:pt x="5825" y="18992"/>
                  </a:cubicBezTo>
                  <a:cubicBezTo>
                    <a:pt x="5825" y="18992"/>
                    <a:pt x="5789" y="18992"/>
                    <a:pt x="5789" y="18992"/>
                  </a:cubicBezTo>
                  <a:cubicBezTo>
                    <a:pt x="5789" y="21600"/>
                    <a:pt x="5789" y="21600"/>
                    <a:pt x="5789" y="21600"/>
                  </a:cubicBezTo>
                  <a:cubicBezTo>
                    <a:pt x="0" y="14820"/>
                    <a:pt x="0" y="14820"/>
                    <a:pt x="0" y="14820"/>
                  </a:cubicBezTo>
                  <a:cubicBezTo>
                    <a:pt x="5789" y="8040"/>
                    <a:pt x="5789" y="8040"/>
                    <a:pt x="5789" y="8040"/>
                  </a:cubicBezTo>
                  <a:cubicBezTo>
                    <a:pt x="5789" y="10865"/>
                    <a:pt x="5789" y="10865"/>
                    <a:pt x="5789" y="10865"/>
                  </a:cubicBezTo>
                  <a:cubicBezTo>
                    <a:pt x="5789" y="10865"/>
                    <a:pt x="5825" y="10865"/>
                    <a:pt x="5825" y="10865"/>
                  </a:cubicBezTo>
                  <a:cubicBezTo>
                    <a:pt x="8322" y="10865"/>
                    <a:pt x="10420" y="9822"/>
                    <a:pt x="12193" y="7693"/>
                  </a:cubicBezTo>
                  <a:cubicBezTo>
                    <a:pt x="13423" y="6215"/>
                    <a:pt x="14219" y="4520"/>
                    <a:pt x="14581" y="2651"/>
                  </a:cubicBezTo>
                  <a:close/>
                </a:path>
              </a:pathLst>
            </a:custGeom>
            <a:solidFill>
              <a:srgbClr val="A5C06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53" name="Shape 4030"/>
            <p:cNvSpPr/>
            <p:nvPr/>
          </p:nvSpPr>
          <p:spPr>
            <a:xfrm>
              <a:off x="4549278" y="1248704"/>
              <a:ext cx="1871664" cy="22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6" y="181"/>
                  </a:moveTo>
                  <a:cubicBezTo>
                    <a:pt x="6896" y="651"/>
                    <a:pt x="10410" y="2135"/>
                    <a:pt x="13402" y="4667"/>
                  </a:cubicBezTo>
                  <a:cubicBezTo>
                    <a:pt x="17089" y="7707"/>
                    <a:pt x="18911" y="11397"/>
                    <a:pt x="18954" y="15739"/>
                  </a:cubicBezTo>
                  <a:cubicBezTo>
                    <a:pt x="21600" y="15739"/>
                    <a:pt x="21600" y="15739"/>
                    <a:pt x="21600" y="15739"/>
                  </a:cubicBezTo>
                  <a:cubicBezTo>
                    <a:pt x="14790" y="21600"/>
                    <a:pt x="14790" y="21600"/>
                    <a:pt x="14790" y="21600"/>
                  </a:cubicBezTo>
                  <a:cubicBezTo>
                    <a:pt x="7981" y="15739"/>
                    <a:pt x="7981" y="15739"/>
                    <a:pt x="7981" y="15739"/>
                  </a:cubicBezTo>
                  <a:cubicBezTo>
                    <a:pt x="10843" y="15739"/>
                    <a:pt x="10843" y="15739"/>
                    <a:pt x="10843" y="15739"/>
                  </a:cubicBezTo>
                  <a:cubicBezTo>
                    <a:pt x="10800" y="13278"/>
                    <a:pt x="9759" y="11180"/>
                    <a:pt x="7677" y="9443"/>
                  </a:cubicBezTo>
                  <a:cubicBezTo>
                    <a:pt x="6202" y="8213"/>
                    <a:pt x="4511" y="7417"/>
                    <a:pt x="2602" y="7019"/>
                  </a:cubicBezTo>
                  <a:cubicBezTo>
                    <a:pt x="1778" y="6874"/>
                    <a:pt x="911" y="6802"/>
                    <a:pt x="43" y="6802"/>
                  </a:cubicBezTo>
                  <a:cubicBezTo>
                    <a:pt x="43" y="6802"/>
                    <a:pt x="0" y="6802"/>
                    <a:pt x="0" y="68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3" y="0"/>
                    <a:pt x="43" y="0"/>
                  </a:cubicBezTo>
                  <a:cubicBezTo>
                    <a:pt x="1041" y="0"/>
                    <a:pt x="1995" y="72"/>
                    <a:pt x="2906" y="181"/>
                  </a:cubicBezTo>
                  <a:close/>
                </a:path>
              </a:pathLst>
            </a:custGeom>
            <a:solidFill>
              <a:srgbClr val="03AE9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54" name="Shape 4031"/>
            <p:cNvSpPr/>
            <p:nvPr/>
          </p:nvSpPr>
          <p:spPr>
            <a:xfrm>
              <a:off x="2933702" y="1083037"/>
              <a:ext cx="2238375" cy="186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5" y="14719"/>
                  </a:moveTo>
                  <a:cubicBezTo>
                    <a:pt x="3485" y="14719"/>
                    <a:pt x="3449" y="14719"/>
                    <a:pt x="3449" y="14719"/>
                  </a:cubicBezTo>
                  <a:cubicBezTo>
                    <a:pt x="3485" y="14719"/>
                    <a:pt x="3485" y="14719"/>
                    <a:pt x="3485" y="14719"/>
                  </a:cubicBezTo>
                  <a:close/>
                  <a:moveTo>
                    <a:pt x="15792" y="0"/>
                  </a:moveTo>
                  <a:cubicBezTo>
                    <a:pt x="21600" y="6837"/>
                    <a:pt x="21600" y="6837"/>
                    <a:pt x="21600" y="6837"/>
                  </a:cubicBezTo>
                  <a:cubicBezTo>
                    <a:pt x="15792" y="13674"/>
                    <a:pt x="15792" y="13674"/>
                    <a:pt x="15792" y="13674"/>
                  </a:cubicBezTo>
                  <a:cubicBezTo>
                    <a:pt x="15792" y="10844"/>
                    <a:pt x="15792" y="10844"/>
                    <a:pt x="15792" y="10844"/>
                  </a:cubicBezTo>
                  <a:cubicBezTo>
                    <a:pt x="13323" y="10844"/>
                    <a:pt x="11217" y="11889"/>
                    <a:pt x="9439" y="14023"/>
                  </a:cubicBezTo>
                  <a:cubicBezTo>
                    <a:pt x="8241" y="15503"/>
                    <a:pt x="7406" y="17158"/>
                    <a:pt x="7043" y="19031"/>
                  </a:cubicBezTo>
                  <a:cubicBezTo>
                    <a:pt x="6897" y="19858"/>
                    <a:pt x="6789" y="20685"/>
                    <a:pt x="678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598"/>
                    <a:pt x="73" y="19640"/>
                    <a:pt x="182" y="18682"/>
                  </a:cubicBezTo>
                  <a:cubicBezTo>
                    <a:pt x="653" y="14719"/>
                    <a:pt x="2142" y="11235"/>
                    <a:pt x="4647" y="8274"/>
                  </a:cubicBezTo>
                  <a:cubicBezTo>
                    <a:pt x="7732" y="4529"/>
                    <a:pt x="11435" y="2700"/>
                    <a:pt x="15792" y="2656"/>
                  </a:cubicBezTo>
                  <a:lnTo>
                    <a:pt x="15792" y="0"/>
                  </a:lnTo>
                  <a:close/>
                </a:path>
              </a:pathLst>
            </a:custGeom>
            <a:solidFill>
              <a:srgbClr val="3194C6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55" name="Shape 4032"/>
            <p:cNvSpPr/>
            <p:nvPr/>
          </p:nvSpPr>
          <p:spPr>
            <a:xfrm>
              <a:off x="4482189" y="1426565"/>
              <a:ext cx="219179" cy="446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2400" b="0" kern="0" dirty="0">
                  <a:ln>
                    <a:noFill/>
                  </a:ln>
                  <a:solidFill>
                    <a:schemeClr val="bg1"/>
                  </a:solidFill>
                  <a:uFillTx/>
                  <a:latin typeface="微软雅黑"/>
                  <a:ea typeface="微软雅黑"/>
                </a:rPr>
                <a:t>2</a:t>
              </a:r>
            </a:p>
          </p:txBody>
        </p:sp>
        <p:sp>
          <p:nvSpPr>
            <p:cNvPr id="56" name="Shape 4033"/>
            <p:cNvSpPr/>
            <p:nvPr/>
          </p:nvSpPr>
          <p:spPr>
            <a:xfrm>
              <a:off x="5740295" y="2915603"/>
              <a:ext cx="219179" cy="446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2400" b="0" kern="0" dirty="0">
                  <a:ln>
                    <a:noFill/>
                  </a:ln>
                  <a:solidFill>
                    <a:schemeClr val="bg1"/>
                  </a:solidFill>
                  <a:uFillTx/>
                  <a:latin typeface="微软雅黑"/>
                  <a:ea typeface="微软雅黑"/>
                </a:rPr>
                <a:t>3</a:t>
              </a:r>
            </a:p>
          </p:txBody>
        </p:sp>
        <p:sp>
          <p:nvSpPr>
            <p:cNvPr id="57" name="Shape 4034"/>
            <p:cNvSpPr/>
            <p:nvPr/>
          </p:nvSpPr>
          <p:spPr>
            <a:xfrm>
              <a:off x="4420544" y="3982041"/>
              <a:ext cx="219179" cy="446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2400" b="0" kern="0" dirty="0">
                  <a:ln>
                    <a:noFill/>
                  </a:ln>
                  <a:solidFill>
                    <a:schemeClr val="bg1"/>
                  </a:solidFill>
                  <a:uFillTx/>
                  <a:latin typeface="微软雅黑"/>
                  <a:ea typeface="微软雅黑"/>
                </a:rPr>
                <a:t>4</a:t>
              </a:r>
            </a:p>
          </p:txBody>
        </p:sp>
        <p:sp>
          <p:nvSpPr>
            <p:cNvPr id="59" name="Shape 4048"/>
            <p:cNvSpPr/>
            <p:nvPr/>
          </p:nvSpPr>
          <p:spPr>
            <a:xfrm>
              <a:off x="2705101" y="2354622"/>
              <a:ext cx="1176338" cy="72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2" y="21600"/>
                  </a:moveTo>
                  <a:cubicBezTo>
                    <a:pt x="4279" y="21600"/>
                    <a:pt x="4279" y="21600"/>
                    <a:pt x="4279" y="21600"/>
                  </a:cubicBezTo>
                  <a:cubicBezTo>
                    <a:pt x="4210" y="20475"/>
                    <a:pt x="4210" y="19237"/>
                    <a:pt x="4210" y="18000"/>
                  </a:cubicBezTo>
                  <a:cubicBezTo>
                    <a:pt x="4210" y="17887"/>
                    <a:pt x="4210" y="17775"/>
                    <a:pt x="4210" y="17775"/>
                  </a:cubicBezTo>
                  <a:cubicBezTo>
                    <a:pt x="0" y="17775"/>
                    <a:pt x="0" y="17775"/>
                    <a:pt x="0" y="17775"/>
                  </a:cubicBezTo>
                  <a:cubicBezTo>
                    <a:pt x="10835" y="0"/>
                    <a:pt x="10835" y="0"/>
                    <a:pt x="10835" y="0"/>
                  </a:cubicBezTo>
                  <a:cubicBezTo>
                    <a:pt x="21600" y="17775"/>
                    <a:pt x="21600" y="17775"/>
                    <a:pt x="21600" y="17775"/>
                  </a:cubicBezTo>
                  <a:cubicBezTo>
                    <a:pt x="17114" y="17775"/>
                    <a:pt x="17114" y="17775"/>
                    <a:pt x="17114" y="17775"/>
                  </a:cubicBezTo>
                  <a:cubicBezTo>
                    <a:pt x="17114" y="17775"/>
                    <a:pt x="17114" y="17887"/>
                    <a:pt x="17114" y="18000"/>
                  </a:cubicBezTo>
                  <a:cubicBezTo>
                    <a:pt x="17114" y="19237"/>
                    <a:pt x="17183" y="20475"/>
                    <a:pt x="17252" y="21600"/>
                  </a:cubicBezTo>
                  <a:close/>
                </a:path>
              </a:pathLst>
            </a:custGeom>
            <a:solidFill>
              <a:srgbClr val="F7AC1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13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sym typeface="Calibri"/>
              </a:endParaRPr>
            </a:p>
          </p:txBody>
        </p:sp>
        <p:sp>
          <p:nvSpPr>
            <p:cNvPr id="60" name="Shape 4049"/>
            <p:cNvSpPr/>
            <p:nvPr/>
          </p:nvSpPr>
          <p:spPr>
            <a:xfrm>
              <a:off x="3199642" y="2530036"/>
              <a:ext cx="219179" cy="446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2400" b="0" kern="0" dirty="0" smtClean="0">
                  <a:ln>
                    <a:noFill/>
                  </a:ln>
                  <a:solidFill>
                    <a:schemeClr val="bg1"/>
                  </a:solidFill>
                  <a:uFillTx/>
                  <a:latin typeface="微软雅黑"/>
                  <a:ea typeface="微软雅黑"/>
                </a:rPr>
                <a:t>1</a:t>
              </a:r>
              <a:endParaRPr sz="2400" b="0" kern="0" dirty="0">
                <a:ln>
                  <a:noFill/>
                </a:ln>
                <a:solidFill>
                  <a:schemeClr val="bg1"/>
                </a:solidFill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7502" y="3592752"/>
            <a:ext cx="2735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目前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在广泛使用的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 Floodlight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控制其中并没有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QoS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 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信息采集的机制</a:t>
            </a:r>
            <a:r>
              <a:rPr lang="en-US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,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开发和研究人员难以在控制器上基于</a:t>
            </a:r>
            <a:r>
              <a:rPr lang="en-US" altLang="zh-CN" sz="1200" kern="0" dirty="0" err="1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QoS</a:t>
            </a:r>
            <a:r>
              <a:rPr lang="zh-CN" altLang="zh-CN" sz="1200" kern="0" dirty="0">
                <a:solidFill>
                  <a:srgbClr val="000000"/>
                </a:solidFill>
                <a:latin typeface="微软雅黑"/>
                <a:ea typeface="微软雅黑"/>
                <a:sym typeface="Roboto condensed"/>
              </a:rPr>
              <a:t>信息部署 网络策略</a:t>
            </a:r>
            <a:endParaRPr lang="zh-CN" altLang="en-US" sz="1200" kern="0" dirty="0">
              <a:solidFill>
                <a:srgbClr val="000000"/>
              </a:solidFill>
              <a:latin typeface="微软雅黑"/>
              <a:ea typeface="微软雅黑"/>
              <a:sym typeface="Roboto condensed"/>
            </a:endParaRPr>
          </a:p>
        </p:txBody>
      </p:sp>
      <p:sp>
        <p:nvSpPr>
          <p:cNvPr id="69" name="Shape 1570"/>
          <p:cNvSpPr/>
          <p:nvPr/>
        </p:nvSpPr>
        <p:spPr>
          <a:xfrm>
            <a:off x="1866084" y="1172938"/>
            <a:ext cx="1277336" cy="334910"/>
          </a:xfrm>
          <a:prstGeom prst="roundRect">
            <a:avLst>
              <a:gd name="adj" fmla="val 16667"/>
            </a:avLst>
          </a:prstGeom>
          <a:solidFill>
            <a:srgbClr val="3194C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/>
            <a:endParaRPr kern="0">
              <a:solidFill>
                <a:sysClr val="windowText" lastClr="000000"/>
              </a:solidFill>
              <a:uFill>
                <a:solidFill/>
              </a:uFill>
              <a:latin typeface="微软雅黑"/>
              <a:ea typeface="微软雅黑"/>
              <a:sym typeface="Calibri"/>
            </a:endParaRPr>
          </a:p>
        </p:txBody>
      </p:sp>
      <p:sp>
        <p:nvSpPr>
          <p:cNvPr id="70" name="Shape 1570"/>
          <p:cNvSpPr/>
          <p:nvPr/>
        </p:nvSpPr>
        <p:spPr>
          <a:xfrm>
            <a:off x="6189686" y="1149031"/>
            <a:ext cx="1278053" cy="298289"/>
          </a:xfrm>
          <a:prstGeom prst="roundRect">
            <a:avLst>
              <a:gd name="adj" fmla="val 16667"/>
            </a:avLst>
          </a:prstGeom>
          <a:solidFill>
            <a:srgbClr val="03AE9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/>
            <a:endParaRPr kern="0" dirty="0">
              <a:solidFill>
                <a:sysClr val="windowText" lastClr="000000"/>
              </a:solidFill>
              <a:uFill>
                <a:solidFill/>
              </a:uFill>
              <a:latin typeface="微软雅黑"/>
              <a:ea typeface="微软雅黑"/>
              <a:sym typeface="Calibri"/>
            </a:endParaRPr>
          </a:p>
        </p:txBody>
      </p:sp>
      <p:sp>
        <p:nvSpPr>
          <p:cNvPr id="71" name="Shape 1570"/>
          <p:cNvSpPr/>
          <p:nvPr/>
        </p:nvSpPr>
        <p:spPr>
          <a:xfrm>
            <a:off x="6189686" y="3251097"/>
            <a:ext cx="1224003" cy="325638"/>
          </a:xfrm>
          <a:prstGeom prst="roundRect">
            <a:avLst>
              <a:gd name="adj" fmla="val 16667"/>
            </a:avLst>
          </a:prstGeom>
          <a:solidFill>
            <a:srgbClr val="A5C06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/>
            <a:endParaRPr kern="0">
              <a:solidFill>
                <a:sysClr val="windowText" lastClr="000000"/>
              </a:solidFill>
              <a:uFill>
                <a:solidFill/>
              </a:uFill>
              <a:latin typeface="微软雅黑"/>
              <a:ea typeface="微软雅黑"/>
              <a:sym typeface="Calibri"/>
            </a:endParaRPr>
          </a:p>
        </p:txBody>
      </p:sp>
      <p:sp>
        <p:nvSpPr>
          <p:cNvPr id="72" name="Shape 1570"/>
          <p:cNvSpPr/>
          <p:nvPr/>
        </p:nvSpPr>
        <p:spPr>
          <a:xfrm>
            <a:off x="1919284" y="3250994"/>
            <a:ext cx="1224136" cy="292830"/>
          </a:xfrm>
          <a:prstGeom prst="roundRect">
            <a:avLst>
              <a:gd name="adj" fmla="val 16667"/>
            </a:avLst>
          </a:prstGeom>
          <a:solidFill>
            <a:srgbClr val="F7AC1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/>
            <a:endParaRPr kern="0">
              <a:solidFill>
                <a:sysClr val="windowText" lastClr="000000"/>
              </a:solidFill>
              <a:uFill>
                <a:solidFill/>
              </a:uFill>
              <a:latin typeface="微软雅黑"/>
              <a:ea typeface="微软雅黑"/>
              <a:sym typeface="Calibri"/>
            </a:endParaRPr>
          </a:p>
        </p:txBody>
      </p:sp>
      <p:sp>
        <p:nvSpPr>
          <p:cNvPr id="73" name="Shape 4043"/>
          <p:cNvSpPr/>
          <p:nvPr/>
        </p:nvSpPr>
        <p:spPr>
          <a:xfrm>
            <a:off x="2196975" y="3274298"/>
            <a:ext cx="61555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kern="0" dirty="0" smtClean="0">
                <a:latin typeface="微软雅黑"/>
                <a:ea typeface="微软雅黑"/>
              </a:rPr>
              <a:t>首创性</a:t>
            </a:r>
            <a:endParaRPr lang="zh-CN" altLang="en-US" sz="1600" kern="0" dirty="0">
              <a:latin typeface="微软雅黑"/>
              <a:ea typeface="微软雅黑"/>
            </a:endParaRPr>
          </a:p>
        </p:txBody>
      </p:sp>
      <p:sp>
        <p:nvSpPr>
          <p:cNvPr id="74" name="Shape 4043"/>
          <p:cNvSpPr/>
          <p:nvPr/>
        </p:nvSpPr>
        <p:spPr>
          <a:xfrm>
            <a:off x="6493909" y="1167008"/>
            <a:ext cx="61555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kern="0" dirty="0" smtClean="0">
                <a:latin typeface="微软雅黑"/>
                <a:ea typeface="微软雅黑"/>
              </a:rPr>
              <a:t>开销小</a:t>
            </a:r>
            <a:endParaRPr lang="zh-CN" altLang="en-US" sz="1600" kern="0" dirty="0">
              <a:latin typeface="微软雅黑"/>
              <a:ea typeface="微软雅黑"/>
            </a:endParaRPr>
          </a:p>
        </p:txBody>
      </p:sp>
      <p:sp>
        <p:nvSpPr>
          <p:cNvPr id="75" name="Shape 4043"/>
          <p:cNvSpPr/>
          <p:nvPr/>
        </p:nvSpPr>
        <p:spPr>
          <a:xfrm>
            <a:off x="2223575" y="1223143"/>
            <a:ext cx="61555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kern="0" dirty="0">
                <a:latin typeface="微软雅黑"/>
                <a:ea typeface="微软雅黑"/>
              </a:rPr>
              <a:t>无冲突</a:t>
            </a:r>
          </a:p>
        </p:txBody>
      </p:sp>
      <p:sp>
        <p:nvSpPr>
          <p:cNvPr id="76" name="Shape 4043"/>
          <p:cNvSpPr/>
          <p:nvPr/>
        </p:nvSpPr>
        <p:spPr>
          <a:xfrm>
            <a:off x="6493910" y="3289206"/>
            <a:ext cx="615553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03AE97"/>
                </a:solidFill>
                <a:uFill>
                  <a:solidFill>
                    <a:srgbClr val="03AE97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kern="0" dirty="0" smtClean="0">
                <a:latin typeface="微软雅黑"/>
                <a:ea typeface="微软雅黑"/>
              </a:rPr>
              <a:t>易添加</a:t>
            </a:r>
            <a:endParaRPr lang="zh-CN" altLang="en-US" sz="1600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94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42" grpId="0"/>
      <p:bldP spid="6" grpId="0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617</Words>
  <Application>Microsoft Office PowerPoint</Application>
  <PresentationFormat>全屏显示(16:9)</PresentationFormat>
  <Paragraphs>65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PC</cp:lastModifiedBy>
  <cp:revision>93</cp:revision>
  <dcterms:created xsi:type="dcterms:W3CDTF">2015-04-30T08:31:44Z</dcterms:created>
  <dcterms:modified xsi:type="dcterms:W3CDTF">2016-08-16T11:06:06Z</dcterms:modified>
  <cp:category>第一PPT模板网-WWW.1PPT.COM</cp:category>
</cp:coreProperties>
</file>