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20"/>
  </p:notesMasterIdLst>
  <p:sldIdLst>
    <p:sldId id="256" r:id="rId2"/>
    <p:sldId id="280" r:id="rId3"/>
    <p:sldId id="257" r:id="rId4"/>
    <p:sldId id="258" r:id="rId5"/>
    <p:sldId id="286" r:id="rId6"/>
    <p:sldId id="259" r:id="rId7"/>
    <p:sldId id="270" r:id="rId8"/>
    <p:sldId id="272" r:id="rId9"/>
    <p:sldId id="274" r:id="rId10"/>
    <p:sldId id="267" r:id="rId11"/>
    <p:sldId id="269" r:id="rId12"/>
    <p:sldId id="285" r:id="rId13"/>
    <p:sldId id="284" r:id="rId14"/>
    <p:sldId id="283" r:id="rId15"/>
    <p:sldId id="260"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 Kumar Reddy Mannur" initials="KKRM" lastIdx="1" clrIdx="0">
    <p:extLst>
      <p:ext uri="{19B8F6BF-5375-455C-9EA6-DF929625EA0E}">
        <p15:presenceInfo xmlns:p15="http://schemas.microsoft.com/office/powerpoint/2012/main" userId="S::kishorkumarreddy@UCHICAGO.EDU::0f44e6fd-ea69-44b7-b5d5-b524efa882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1FF"/>
    <a:srgbClr val="EA6CCC"/>
    <a:srgbClr val="F3AAE2"/>
    <a:srgbClr val="ECF9DD"/>
    <a:srgbClr val="CCCCFF"/>
    <a:srgbClr val="7878FA"/>
    <a:srgbClr val="FFEDCC"/>
    <a:srgbClr val="1300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4660"/>
  </p:normalViewPr>
  <p:slideViewPr>
    <p:cSldViewPr snapToGrid="0">
      <p:cViewPr varScale="1">
        <p:scale>
          <a:sx n="90" d="100"/>
          <a:sy n="90" d="100"/>
        </p:scale>
        <p:origin x="60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762A9-494D-49D4-A88C-624E043EC44A}"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B9102-3EAF-4FC2-B6BA-1A2CD6E884D4}" type="slidenum">
              <a:rPr lang="en-IN" smtClean="0"/>
              <a:t>‹#›</a:t>
            </a:fld>
            <a:endParaRPr lang="en-IN"/>
          </a:p>
        </p:txBody>
      </p:sp>
    </p:spTree>
    <p:extLst>
      <p:ext uri="{BB962C8B-B14F-4D97-AF65-F5344CB8AC3E}">
        <p14:creationId xmlns:p14="http://schemas.microsoft.com/office/powerpoint/2010/main" val="77990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8B9102-3EAF-4FC2-B6BA-1A2CD6E884D4}" type="slidenum">
              <a:rPr lang="en-IN" smtClean="0"/>
              <a:t>2</a:t>
            </a:fld>
            <a:endParaRPr lang="en-IN"/>
          </a:p>
        </p:txBody>
      </p:sp>
    </p:spTree>
    <p:extLst>
      <p:ext uri="{BB962C8B-B14F-4D97-AF65-F5344CB8AC3E}">
        <p14:creationId xmlns:p14="http://schemas.microsoft.com/office/powerpoint/2010/main" val="259128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8B9102-3EAF-4FC2-B6BA-1A2CD6E884D4}" type="slidenum">
              <a:rPr lang="en-IN" smtClean="0"/>
              <a:t>10</a:t>
            </a:fld>
            <a:endParaRPr lang="en-IN"/>
          </a:p>
        </p:txBody>
      </p:sp>
    </p:spTree>
    <p:extLst>
      <p:ext uri="{BB962C8B-B14F-4D97-AF65-F5344CB8AC3E}">
        <p14:creationId xmlns:p14="http://schemas.microsoft.com/office/powerpoint/2010/main" val="112981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8B9102-3EAF-4FC2-B6BA-1A2CD6E884D4}" type="slidenum">
              <a:rPr lang="en-IN" smtClean="0"/>
              <a:t>11</a:t>
            </a:fld>
            <a:endParaRPr lang="en-IN"/>
          </a:p>
        </p:txBody>
      </p:sp>
    </p:spTree>
    <p:extLst>
      <p:ext uri="{BB962C8B-B14F-4D97-AF65-F5344CB8AC3E}">
        <p14:creationId xmlns:p14="http://schemas.microsoft.com/office/powerpoint/2010/main" val="1644860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8B9102-3EAF-4FC2-B6BA-1A2CD6E884D4}" type="slidenum">
              <a:rPr lang="en-IN" smtClean="0"/>
              <a:t>12</a:t>
            </a:fld>
            <a:endParaRPr lang="en-IN"/>
          </a:p>
        </p:txBody>
      </p:sp>
    </p:spTree>
    <p:extLst>
      <p:ext uri="{BB962C8B-B14F-4D97-AF65-F5344CB8AC3E}">
        <p14:creationId xmlns:p14="http://schemas.microsoft.com/office/powerpoint/2010/main" val="255824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8B9102-3EAF-4FC2-B6BA-1A2CD6E884D4}" type="slidenum">
              <a:rPr lang="en-IN" smtClean="0"/>
              <a:t>13</a:t>
            </a:fld>
            <a:endParaRPr lang="en-IN"/>
          </a:p>
        </p:txBody>
      </p:sp>
    </p:spTree>
    <p:extLst>
      <p:ext uri="{BB962C8B-B14F-4D97-AF65-F5344CB8AC3E}">
        <p14:creationId xmlns:p14="http://schemas.microsoft.com/office/powerpoint/2010/main" val="84281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559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5735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3902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1152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0064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1093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5620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2559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3939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72076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5/26/2023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7305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5/26/2023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576695383"/>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0" r:id="rId6"/>
    <p:sldLayoutId id="2147483966" r:id="rId7"/>
    <p:sldLayoutId id="2147483967" r:id="rId8"/>
    <p:sldLayoutId id="2147483968" r:id="rId9"/>
    <p:sldLayoutId id="2147483969" r:id="rId10"/>
    <p:sldLayoutId id="214748397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2" name="Rectangle 175">
            <a:extLst>
              <a:ext uri="{FF2B5EF4-FFF2-40B4-BE49-F238E27FC236}">
                <a16:creationId xmlns:a16="http://schemas.microsoft.com/office/drawing/2014/main" id="{A0A7E8C1-C94C-2023-9143-01B16A21D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FBB75-DB16-02CF-A7F1-90425EDE90B7}"/>
              </a:ext>
            </a:extLst>
          </p:cNvPr>
          <p:cNvSpPr>
            <a:spLocks noGrp="1"/>
          </p:cNvSpPr>
          <p:nvPr>
            <p:ph type="ctrTitle"/>
          </p:nvPr>
        </p:nvSpPr>
        <p:spPr>
          <a:xfrm>
            <a:off x="7595450" y="1078175"/>
            <a:ext cx="3529747" cy="2484101"/>
          </a:xfrm>
        </p:spPr>
        <p:txBody>
          <a:bodyPr>
            <a:normAutofit fontScale="90000"/>
          </a:bodyPr>
          <a:lstStyle/>
          <a:p>
            <a:pPr>
              <a:lnSpc>
                <a:spcPct val="90000"/>
              </a:lnSpc>
            </a:pPr>
            <a:r>
              <a:rPr lang="en-US" sz="3300" dirty="0">
                <a:ea typeface="+mj-lt"/>
                <a:cs typeface="+mj-lt"/>
              </a:rPr>
              <a:t>Unleashing the Potential of NLP: Exploring the Impacts of AI on Jobs and Tasks</a:t>
            </a:r>
          </a:p>
        </p:txBody>
      </p:sp>
      <p:sp>
        <p:nvSpPr>
          <p:cNvPr id="3" name="Subtitle 2">
            <a:extLst>
              <a:ext uri="{FF2B5EF4-FFF2-40B4-BE49-F238E27FC236}">
                <a16:creationId xmlns:a16="http://schemas.microsoft.com/office/drawing/2014/main" id="{4BEB1AD3-A857-7841-0510-B85FEF16196A}"/>
              </a:ext>
            </a:extLst>
          </p:cNvPr>
          <p:cNvSpPr>
            <a:spLocks noGrp="1"/>
          </p:cNvSpPr>
          <p:nvPr>
            <p:ph type="subTitle" idx="1"/>
          </p:nvPr>
        </p:nvSpPr>
        <p:spPr>
          <a:xfrm>
            <a:off x="7595451" y="3735038"/>
            <a:ext cx="3529747" cy="2077582"/>
          </a:xfrm>
        </p:spPr>
        <p:txBody>
          <a:bodyPr vert="horz" lIns="91440" tIns="45720" rIns="91440" bIns="45720" rtlCol="0" anchor="t">
            <a:noAutofit/>
          </a:bodyPr>
          <a:lstStyle/>
          <a:p>
            <a:pPr>
              <a:lnSpc>
                <a:spcPct val="110000"/>
              </a:lnSpc>
            </a:pPr>
            <a:r>
              <a:rPr lang="en-US" sz="1600" b="1" dirty="0"/>
              <a:t>MSCA 32018 IP01 (Spring 2023) Natural Language Processing and Cognitive Computing</a:t>
            </a:r>
            <a:endParaRPr lang="en-US" sz="1600" dirty="0"/>
          </a:p>
          <a:p>
            <a:pPr>
              <a:lnSpc>
                <a:spcPct val="110000"/>
              </a:lnSpc>
            </a:pPr>
            <a:endParaRPr lang="en-US" sz="1600" b="1" dirty="0"/>
          </a:p>
          <a:p>
            <a:pPr>
              <a:lnSpc>
                <a:spcPct val="110000"/>
              </a:lnSpc>
            </a:pPr>
            <a:r>
              <a:rPr lang="en-US" sz="1600" dirty="0"/>
              <a:t>By</a:t>
            </a:r>
          </a:p>
          <a:p>
            <a:pPr>
              <a:lnSpc>
                <a:spcPct val="110000"/>
              </a:lnSpc>
            </a:pPr>
            <a:r>
              <a:rPr lang="en-US" sz="1600" dirty="0"/>
              <a:t>Kishor Kumar Reddy Mannur</a:t>
            </a:r>
          </a:p>
          <a:p>
            <a:pPr>
              <a:lnSpc>
                <a:spcPct val="110000"/>
              </a:lnSpc>
            </a:pPr>
            <a:endParaRPr lang="en-US" sz="1600" dirty="0"/>
          </a:p>
        </p:txBody>
      </p:sp>
      <p:pic>
        <p:nvPicPr>
          <p:cNvPr id="171" name="Picture 3">
            <a:extLst>
              <a:ext uri="{FF2B5EF4-FFF2-40B4-BE49-F238E27FC236}">
                <a16:creationId xmlns:a16="http://schemas.microsoft.com/office/drawing/2014/main" id="{00397C01-7639-B1EA-6426-0700FD31963F}"/>
              </a:ext>
            </a:extLst>
          </p:cNvPr>
          <p:cNvPicPr>
            <a:picLocks noChangeAspect="1"/>
          </p:cNvPicPr>
          <p:nvPr/>
        </p:nvPicPr>
        <p:blipFill rotWithShape="1">
          <a:blip r:embed="rId2"/>
          <a:srcRect l="11205" r="22224" b="-10"/>
          <a:stretch/>
        </p:blipFill>
        <p:spPr>
          <a:xfrm>
            <a:off x="2144486" y="1078175"/>
            <a:ext cx="4774928" cy="47344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20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10</a:t>
            </a:fld>
            <a:endParaRPr lang="en-US"/>
          </a:p>
        </p:txBody>
      </p:sp>
      <p:sp>
        <p:nvSpPr>
          <p:cNvPr id="17" name="Content Placeholder 2">
            <a:extLst>
              <a:ext uri="{FF2B5EF4-FFF2-40B4-BE49-F238E27FC236}">
                <a16:creationId xmlns:a16="http://schemas.microsoft.com/office/drawing/2014/main" id="{115EB251-BB4F-C313-EDE9-90043D9F29CD}"/>
              </a:ext>
            </a:extLst>
          </p:cNvPr>
          <p:cNvSpPr txBox="1">
            <a:spLocks/>
          </p:cNvSpPr>
          <p:nvPr/>
        </p:nvSpPr>
        <p:spPr>
          <a:xfrm>
            <a:off x="1066800" y="1666196"/>
            <a:ext cx="5494762" cy="21995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Neue Haas Grotesk Text Pro"/>
              <a:cs typeface="Segoe UI"/>
            </a:endParaRPr>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Sentiment Analysis (Positive)</a:t>
            </a:r>
            <a:endParaRPr lang="en-US" dirty="0"/>
          </a:p>
        </p:txBody>
      </p:sp>
      <p:sp>
        <p:nvSpPr>
          <p:cNvPr id="23" name="TextBox 22">
            <a:extLst>
              <a:ext uri="{FF2B5EF4-FFF2-40B4-BE49-F238E27FC236}">
                <a16:creationId xmlns:a16="http://schemas.microsoft.com/office/drawing/2014/main" id="{B8897678-B2EF-BC84-AE3E-9EA1C56A4A57}"/>
              </a:ext>
            </a:extLst>
          </p:cNvPr>
          <p:cNvSpPr txBox="1"/>
          <p:nvPr/>
        </p:nvSpPr>
        <p:spPr>
          <a:xfrm>
            <a:off x="9370629" y="352753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Content Placeholder 2">
            <a:extLst>
              <a:ext uri="{FF2B5EF4-FFF2-40B4-BE49-F238E27FC236}">
                <a16:creationId xmlns:a16="http://schemas.microsoft.com/office/drawing/2014/main" id="{196E5361-8584-1DE2-2200-E6478B830F05}"/>
              </a:ext>
            </a:extLst>
          </p:cNvPr>
          <p:cNvSpPr txBox="1">
            <a:spLocks/>
          </p:cNvSpPr>
          <p:nvPr/>
        </p:nvSpPr>
        <p:spPr>
          <a:xfrm>
            <a:off x="383104" y="1357201"/>
            <a:ext cx="11586392" cy="140469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cs typeface="Segoe UI"/>
              </a:rPr>
              <a:t>We can see the progression of the top topics over the years</a:t>
            </a:r>
          </a:p>
          <a:p>
            <a:r>
              <a:rPr lang="en-US" sz="1600" dirty="0">
                <a:cs typeface="Segoe UI"/>
              </a:rPr>
              <a:t>The </a:t>
            </a:r>
            <a:r>
              <a:rPr lang="en-US" sz="1600" b="1" dirty="0">
                <a:solidFill>
                  <a:srgbClr val="0070C0"/>
                </a:solidFill>
                <a:cs typeface="Segoe UI"/>
              </a:rPr>
              <a:t>topic_label=5 </a:t>
            </a:r>
            <a:r>
              <a:rPr lang="en-US" sz="1600" dirty="0">
                <a:cs typeface="Segoe UI"/>
              </a:rPr>
              <a:t>has surged since late 2022 and still making news, interesting, right? It’s about  </a:t>
            </a:r>
            <a:r>
              <a:rPr lang="en-US" sz="1600" b="1" dirty="0">
                <a:solidFill>
                  <a:srgbClr val="0070C0"/>
                </a:solidFill>
                <a:cs typeface="Segoe UI"/>
              </a:rPr>
              <a:t>ChatGPT &amp; OpenAI  </a:t>
            </a:r>
            <a:r>
              <a:rPr lang="en-US" sz="1600" dirty="0">
                <a:cs typeface="Segoe UI"/>
              </a:rPr>
              <a:t>showing the LLM introduction and uptrend, especially in the early 2023s with GPT 3.5 out.</a:t>
            </a:r>
          </a:p>
          <a:p>
            <a:r>
              <a:rPr lang="en-US" sz="1600" dirty="0">
                <a:cs typeface="Segoe UI"/>
              </a:rPr>
              <a:t>We can also see the topic stays in trend for about a year showing the race of AI in the year 2022</a:t>
            </a:r>
          </a:p>
        </p:txBody>
      </p:sp>
      <p:pic>
        <p:nvPicPr>
          <p:cNvPr id="5" name="Picture 4">
            <a:extLst>
              <a:ext uri="{FF2B5EF4-FFF2-40B4-BE49-F238E27FC236}">
                <a16:creationId xmlns:a16="http://schemas.microsoft.com/office/drawing/2014/main" id="{7034C99E-21FF-71E4-A866-7776B9350E11}"/>
              </a:ext>
            </a:extLst>
          </p:cNvPr>
          <p:cNvPicPr>
            <a:picLocks noChangeAspect="1"/>
          </p:cNvPicPr>
          <p:nvPr/>
        </p:nvPicPr>
        <p:blipFill rotWithShape="1">
          <a:blip r:embed="rId3"/>
          <a:srcRect t="4608" r="1551" b="1534"/>
          <a:stretch/>
        </p:blipFill>
        <p:spPr>
          <a:xfrm>
            <a:off x="379638" y="3047417"/>
            <a:ext cx="10834802" cy="3468564"/>
          </a:xfrm>
          <a:prstGeom prst="rect">
            <a:avLst/>
          </a:prstGeom>
        </p:spPr>
      </p:pic>
      <p:pic>
        <p:nvPicPr>
          <p:cNvPr id="7" name="Picture 24" descr="Text&#10;&#10;Description automatically generated">
            <a:extLst>
              <a:ext uri="{FF2B5EF4-FFF2-40B4-BE49-F238E27FC236}">
                <a16:creationId xmlns:a16="http://schemas.microsoft.com/office/drawing/2014/main" id="{4A9C861C-FA8A-33E0-C118-3B4C18CC928B}"/>
              </a:ext>
            </a:extLst>
          </p:cNvPr>
          <p:cNvPicPr>
            <a:picLocks noChangeAspect="1"/>
          </p:cNvPicPr>
          <p:nvPr/>
        </p:nvPicPr>
        <p:blipFill rotWithShape="1">
          <a:blip r:embed="rId4"/>
          <a:srcRect t="72694" r="15098" b="820"/>
          <a:stretch/>
        </p:blipFill>
        <p:spPr>
          <a:xfrm>
            <a:off x="7779234" y="342019"/>
            <a:ext cx="4190262" cy="571622"/>
          </a:xfrm>
          <a:prstGeom prst="rect">
            <a:avLst/>
          </a:prstGeom>
        </p:spPr>
      </p:pic>
      <p:sp>
        <p:nvSpPr>
          <p:cNvPr id="8" name="Rectangle 7">
            <a:extLst>
              <a:ext uri="{FF2B5EF4-FFF2-40B4-BE49-F238E27FC236}">
                <a16:creationId xmlns:a16="http://schemas.microsoft.com/office/drawing/2014/main" id="{B3EAA628-C655-EF8E-0B33-C615C952769B}"/>
              </a:ext>
            </a:extLst>
          </p:cNvPr>
          <p:cNvSpPr/>
          <p:nvPr/>
        </p:nvSpPr>
        <p:spPr>
          <a:xfrm>
            <a:off x="7785584" y="701163"/>
            <a:ext cx="4074760" cy="216205"/>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6C612666-069D-8C11-439C-046D7966A49B}"/>
              </a:ext>
            </a:extLst>
          </p:cNvPr>
          <p:cNvCxnSpPr>
            <a:cxnSpLocks/>
          </p:cNvCxnSpPr>
          <p:nvPr/>
        </p:nvCxnSpPr>
        <p:spPr>
          <a:xfrm flipV="1">
            <a:off x="9973339" y="2178354"/>
            <a:ext cx="318977" cy="175430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8239C04-C4C5-C7DD-7381-E51F3285B595}"/>
              </a:ext>
            </a:extLst>
          </p:cNvPr>
          <p:cNvSpPr/>
          <p:nvPr/>
        </p:nvSpPr>
        <p:spPr>
          <a:xfrm>
            <a:off x="9838660" y="1785924"/>
            <a:ext cx="1970232" cy="3924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Left Brace 37">
            <a:extLst>
              <a:ext uri="{FF2B5EF4-FFF2-40B4-BE49-F238E27FC236}">
                <a16:creationId xmlns:a16="http://schemas.microsoft.com/office/drawing/2014/main" id="{7CE0B2D4-DE83-D0C9-5204-B78D6DC19B16}"/>
              </a:ext>
            </a:extLst>
          </p:cNvPr>
          <p:cNvSpPr/>
          <p:nvPr/>
        </p:nvSpPr>
        <p:spPr>
          <a:xfrm rot="5400000">
            <a:off x="7472408" y="2607228"/>
            <a:ext cx="152301" cy="2590550"/>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9" name="TextBox 38">
            <a:extLst>
              <a:ext uri="{FF2B5EF4-FFF2-40B4-BE49-F238E27FC236}">
                <a16:creationId xmlns:a16="http://schemas.microsoft.com/office/drawing/2014/main" id="{6DB6F5B8-7D18-1C66-5983-2AB1ED46B902}"/>
              </a:ext>
            </a:extLst>
          </p:cNvPr>
          <p:cNvSpPr txBox="1"/>
          <p:nvPr/>
        </p:nvSpPr>
        <p:spPr>
          <a:xfrm>
            <a:off x="6253283" y="3146582"/>
            <a:ext cx="2631434" cy="646331"/>
          </a:xfrm>
          <a:prstGeom prst="rect">
            <a:avLst/>
          </a:prstGeom>
          <a:noFill/>
        </p:spPr>
        <p:txBody>
          <a:bodyPr wrap="square" rtlCol="0">
            <a:spAutoFit/>
          </a:bodyPr>
          <a:lstStyle/>
          <a:p>
            <a:pPr algn="ctr"/>
            <a:r>
              <a:rPr lang="en-IN" sz="1200" dirty="0"/>
              <a:t>Rising competition in the AI race between top companies releasing new models</a:t>
            </a:r>
          </a:p>
        </p:txBody>
      </p:sp>
      <p:sp>
        <p:nvSpPr>
          <p:cNvPr id="40" name="TextBox 39">
            <a:extLst>
              <a:ext uri="{FF2B5EF4-FFF2-40B4-BE49-F238E27FC236}">
                <a16:creationId xmlns:a16="http://schemas.microsoft.com/office/drawing/2014/main" id="{24AAEB00-4FEF-7239-79C6-DE703EA97C45}"/>
              </a:ext>
            </a:extLst>
          </p:cNvPr>
          <p:cNvSpPr txBox="1"/>
          <p:nvPr/>
        </p:nvSpPr>
        <p:spPr>
          <a:xfrm>
            <a:off x="6918251" y="3932661"/>
            <a:ext cx="1453116" cy="307777"/>
          </a:xfrm>
          <a:prstGeom prst="rect">
            <a:avLst/>
          </a:prstGeom>
          <a:noFill/>
        </p:spPr>
        <p:txBody>
          <a:bodyPr wrap="square" rtlCol="0">
            <a:spAutoFit/>
          </a:bodyPr>
          <a:lstStyle/>
          <a:p>
            <a:r>
              <a:rPr lang="en-IN" sz="1400" dirty="0">
                <a:solidFill>
                  <a:srgbClr val="FF0000"/>
                </a:solidFill>
              </a:rPr>
              <a:t>topic_label=1</a:t>
            </a:r>
          </a:p>
        </p:txBody>
      </p:sp>
    </p:spTree>
    <p:extLst>
      <p:ext uri="{BB962C8B-B14F-4D97-AF65-F5344CB8AC3E}">
        <p14:creationId xmlns:p14="http://schemas.microsoft.com/office/powerpoint/2010/main" val="35638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FF7667-2C13-C3FE-66C5-A518492DBCBF}"/>
              </a:ext>
            </a:extLst>
          </p:cNvPr>
          <p:cNvPicPr>
            <a:picLocks noChangeAspect="1"/>
          </p:cNvPicPr>
          <p:nvPr/>
        </p:nvPicPr>
        <p:blipFill rotWithShape="1">
          <a:blip r:embed="rId3"/>
          <a:srcRect t="7762"/>
          <a:stretch/>
        </p:blipFill>
        <p:spPr>
          <a:xfrm>
            <a:off x="379638" y="3310270"/>
            <a:ext cx="10974162" cy="3190738"/>
          </a:xfrm>
          <a:prstGeom prst="rect">
            <a:avLst/>
          </a:prstGeom>
        </p:spPr>
      </p:pic>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11</a:t>
            </a:fld>
            <a:endParaRPr lang="en-US"/>
          </a:p>
        </p:txBody>
      </p:sp>
      <p:sp>
        <p:nvSpPr>
          <p:cNvPr id="17" name="Content Placeholder 2">
            <a:extLst>
              <a:ext uri="{FF2B5EF4-FFF2-40B4-BE49-F238E27FC236}">
                <a16:creationId xmlns:a16="http://schemas.microsoft.com/office/drawing/2014/main" id="{115EB251-BB4F-C313-EDE9-90043D9F29CD}"/>
              </a:ext>
            </a:extLst>
          </p:cNvPr>
          <p:cNvSpPr txBox="1">
            <a:spLocks/>
          </p:cNvSpPr>
          <p:nvPr/>
        </p:nvSpPr>
        <p:spPr>
          <a:xfrm>
            <a:off x="1066800" y="1666196"/>
            <a:ext cx="5494762" cy="21995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Neue Haas Grotesk Text Pro"/>
              <a:cs typeface="Segoe UI"/>
            </a:endParaRPr>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47330" y="283535"/>
            <a:ext cx="10150899" cy="13157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Sentiment Analysis (Negative)</a:t>
            </a:r>
            <a:endParaRPr lang="en-US" dirty="0"/>
          </a:p>
        </p:txBody>
      </p:sp>
      <p:sp>
        <p:nvSpPr>
          <p:cNvPr id="3" name="Content Placeholder 2">
            <a:extLst>
              <a:ext uri="{FF2B5EF4-FFF2-40B4-BE49-F238E27FC236}">
                <a16:creationId xmlns:a16="http://schemas.microsoft.com/office/drawing/2014/main" id="{196E5361-8584-1DE2-2200-E6478B830F05}"/>
              </a:ext>
            </a:extLst>
          </p:cNvPr>
          <p:cNvSpPr txBox="1">
            <a:spLocks/>
          </p:cNvSpPr>
          <p:nvPr/>
        </p:nvSpPr>
        <p:spPr>
          <a:xfrm>
            <a:off x="379638" y="1270435"/>
            <a:ext cx="11298533" cy="217129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Neue Haas Grotesk Text Pro (Body)"/>
                <a:cs typeface="Segoe UI"/>
              </a:rPr>
              <a:t>It is interesting to see that negative sentiment isn’t particularly low and can help identify infamous topics/ trends.</a:t>
            </a:r>
          </a:p>
          <a:p>
            <a:r>
              <a:rPr lang="en-US" sz="1600" b="1" dirty="0">
                <a:solidFill>
                  <a:srgbClr val="92D050"/>
                </a:solidFill>
                <a:latin typeface="Neue Haas Grotesk Text Pro (Body)"/>
                <a:cs typeface="Segoe UI"/>
              </a:rPr>
              <a:t>topic_label=7 </a:t>
            </a:r>
            <a:r>
              <a:rPr lang="en-US" sz="1600" dirty="0">
                <a:latin typeface="Neue Haas Grotesk Text Pro (Body)"/>
                <a:cs typeface="Segoe UI"/>
              </a:rPr>
              <a:t>rose in mid-2022 and gained momentum towards the end of 2022 which shows how the stock prices of AI companies dropped, however, it suggests that due to </a:t>
            </a:r>
            <a:r>
              <a:rPr lang="en-US" sz="1600" b="1" u="sng" dirty="0">
                <a:latin typeface="Neue Haas Grotesk Text Pro (Body)"/>
                <a:cs typeface="Segoe UI"/>
              </a:rPr>
              <a:t>Google’s loss of $100B in shares, thanks to Bard’s introduction video blunder</a:t>
            </a:r>
            <a:r>
              <a:rPr lang="en-US" sz="1600" u="sng" dirty="0">
                <a:latin typeface="Neue Haas Grotesk Text Pro (Body)"/>
                <a:cs typeface="Segoe UI"/>
              </a:rPr>
              <a:t>,</a:t>
            </a:r>
            <a:r>
              <a:rPr lang="en-US" sz="1600" b="1" dirty="0">
                <a:latin typeface="Neue Haas Grotesk Text Pro (Body)"/>
                <a:cs typeface="Segoe UI"/>
              </a:rPr>
              <a:t> </a:t>
            </a:r>
            <a:r>
              <a:rPr lang="en-US" sz="1600" dirty="0">
                <a:latin typeface="Neue Haas Grotesk Text Pro (Body)"/>
                <a:cs typeface="Segoe UI"/>
              </a:rPr>
              <a:t>making it a trend.</a:t>
            </a:r>
          </a:p>
          <a:p>
            <a:r>
              <a:rPr lang="en-US" sz="1600" b="1" dirty="0">
                <a:solidFill>
                  <a:srgbClr val="EA6CCC"/>
                </a:solidFill>
                <a:latin typeface="Neue Haas Grotesk Text Pro (Body)"/>
                <a:cs typeface="Segoe UI"/>
              </a:rPr>
              <a:t>topic_label=6</a:t>
            </a:r>
            <a:r>
              <a:rPr lang="en-US" sz="1600" b="0" i="0" dirty="0">
                <a:solidFill>
                  <a:srgbClr val="EA6CCC"/>
                </a:solidFill>
                <a:effectLst/>
                <a:latin typeface="Neue Haas Grotesk Text Pro (Body)"/>
              </a:rPr>
              <a:t> </a:t>
            </a:r>
            <a:r>
              <a:rPr lang="en-US" sz="1600" b="0" i="0" dirty="0">
                <a:effectLst/>
                <a:latin typeface="Neue Haas Grotesk Text Pro (Body)"/>
              </a:rPr>
              <a:t>discusses AI models and systems, their capabilities, the role of human interaction, and the impact of AI technology on various domains in 2023. With the surge in AI and its capabilities, humans are at risk of losing their jobs.</a:t>
            </a:r>
            <a:endParaRPr lang="en-US" sz="1600" dirty="0">
              <a:latin typeface="Neue Haas Grotesk Text Pro (Body)"/>
              <a:cs typeface="Segoe UI"/>
            </a:endParaRPr>
          </a:p>
        </p:txBody>
      </p:sp>
      <p:cxnSp>
        <p:nvCxnSpPr>
          <p:cNvPr id="18" name="Straight Arrow Connector 17">
            <a:extLst>
              <a:ext uri="{FF2B5EF4-FFF2-40B4-BE49-F238E27FC236}">
                <a16:creationId xmlns:a16="http://schemas.microsoft.com/office/drawing/2014/main" id="{57076D3A-DCC0-393E-0047-E16D63DD6E0F}"/>
              </a:ext>
            </a:extLst>
          </p:cNvPr>
          <p:cNvCxnSpPr>
            <a:cxnSpLocks/>
          </p:cNvCxnSpPr>
          <p:nvPr/>
        </p:nvCxnSpPr>
        <p:spPr>
          <a:xfrm>
            <a:off x="6663070" y="3849759"/>
            <a:ext cx="307128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B1D9E8-FB1E-6999-D4E5-F21CF9366F1A}"/>
              </a:ext>
            </a:extLst>
          </p:cNvPr>
          <p:cNvCxnSpPr>
            <a:cxnSpLocks/>
          </p:cNvCxnSpPr>
          <p:nvPr/>
        </p:nvCxnSpPr>
        <p:spPr>
          <a:xfrm>
            <a:off x="6967870" y="4259188"/>
            <a:ext cx="2766489" cy="0"/>
          </a:xfrm>
          <a:prstGeom prst="straightConnector1">
            <a:avLst/>
          </a:prstGeom>
          <a:ln w="28575">
            <a:solidFill>
              <a:srgbClr val="EA6CCC"/>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5D16D66-3BF2-CFEC-1C98-78D66B678F79}"/>
              </a:ext>
            </a:extLst>
          </p:cNvPr>
          <p:cNvSpPr txBox="1"/>
          <p:nvPr/>
        </p:nvSpPr>
        <p:spPr>
          <a:xfrm>
            <a:off x="6659691" y="3541982"/>
            <a:ext cx="2909522" cy="307777"/>
          </a:xfrm>
          <a:prstGeom prst="rect">
            <a:avLst/>
          </a:prstGeom>
          <a:noFill/>
        </p:spPr>
        <p:txBody>
          <a:bodyPr wrap="square" rtlCol="0">
            <a:spAutoFit/>
          </a:bodyPr>
          <a:lstStyle/>
          <a:p>
            <a:r>
              <a:rPr lang="en-IN" sz="1400" dirty="0"/>
              <a:t>AI companies stock prices trend</a:t>
            </a:r>
          </a:p>
        </p:txBody>
      </p:sp>
      <p:sp>
        <p:nvSpPr>
          <p:cNvPr id="28" name="TextBox 27">
            <a:extLst>
              <a:ext uri="{FF2B5EF4-FFF2-40B4-BE49-F238E27FC236}">
                <a16:creationId xmlns:a16="http://schemas.microsoft.com/office/drawing/2014/main" id="{A7A5C9AD-2ACE-73CC-E3BE-44252AFAC397}"/>
              </a:ext>
            </a:extLst>
          </p:cNvPr>
          <p:cNvSpPr txBox="1"/>
          <p:nvPr/>
        </p:nvSpPr>
        <p:spPr>
          <a:xfrm>
            <a:off x="6889899" y="3964900"/>
            <a:ext cx="2750288" cy="307777"/>
          </a:xfrm>
          <a:prstGeom prst="rect">
            <a:avLst/>
          </a:prstGeom>
          <a:noFill/>
        </p:spPr>
        <p:txBody>
          <a:bodyPr wrap="square" rtlCol="0">
            <a:spAutoFit/>
          </a:bodyPr>
          <a:lstStyle/>
          <a:p>
            <a:r>
              <a:rPr lang="en-IN" sz="1400" dirty="0"/>
              <a:t>News on Jobs at risk due to AI</a:t>
            </a:r>
          </a:p>
        </p:txBody>
      </p:sp>
      <p:pic>
        <p:nvPicPr>
          <p:cNvPr id="5" name="Picture 4">
            <a:extLst>
              <a:ext uri="{FF2B5EF4-FFF2-40B4-BE49-F238E27FC236}">
                <a16:creationId xmlns:a16="http://schemas.microsoft.com/office/drawing/2014/main" id="{59E0588C-26BE-4177-4202-A4AED4169A5A}"/>
              </a:ext>
            </a:extLst>
          </p:cNvPr>
          <p:cNvPicPr>
            <a:picLocks noChangeAspect="1"/>
          </p:cNvPicPr>
          <p:nvPr/>
        </p:nvPicPr>
        <p:blipFill>
          <a:blip r:embed="rId4"/>
          <a:stretch>
            <a:fillRect/>
          </a:stretch>
        </p:blipFill>
        <p:spPr>
          <a:xfrm>
            <a:off x="1630263" y="3611770"/>
            <a:ext cx="2438525" cy="254013"/>
          </a:xfrm>
          <a:prstGeom prst="rect">
            <a:avLst/>
          </a:prstGeom>
        </p:spPr>
      </p:pic>
    </p:spTree>
    <p:extLst>
      <p:ext uri="{BB962C8B-B14F-4D97-AF65-F5344CB8AC3E}">
        <p14:creationId xmlns:p14="http://schemas.microsoft.com/office/powerpoint/2010/main" val="388190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12</a:t>
            </a:fld>
            <a:endParaRPr lang="en-US"/>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47330" y="283535"/>
            <a:ext cx="10150899" cy="13157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Entity Identification </a:t>
            </a:r>
            <a:endParaRPr lang="en-US" dirty="0"/>
          </a:p>
        </p:txBody>
      </p:sp>
      <p:sp>
        <p:nvSpPr>
          <p:cNvPr id="3" name="Content Placeholder 2">
            <a:extLst>
              <a:ext uri="{FF2B5EF4-FFF2-40B4-BE49-F238E27FC236}">
                <a16:creationId xmlns:a16="http://schemas.microsoft.com/office/drawing/2014/main" id="{196E5361-8584-1DE2-2200-E6478B830F05}"/>
              </a:ext>
            </a:extLst>
          </p:cNvPr>
          <p:cNvSpPr txBox="1">
            <a:spLocks/>
          </p:cNvSpPr>
          <p:nvPr/>
        </p:nvSpPr>
        <p:spPr>
          <a:xfrm>
            <a:off x="383104" y="1357201"/>
            <a:ext cx="5968078" cy="161768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latin typeface="Neue Haas Grotesk Text Pro (Body)"/>
              <a:cs typeface="Segoe UI"/>
            </a:endParaRPr>
          </a:p>
        </p:txBody>
      </p:sp>
      <p:sp>
        <p:nvSpPr>
          <p:cNvPr id="2" name="Content Placeholder 2">
            <a:extLst>
              <a:ext uri="{FF2B5EF4-FFF2-40B4-BE49-F238E27FC236}">
                <a16:creationId xmlns:a16="http://schemas.microsoft.com/office/drawing/2014/main" id="{DCA9592B-A05E-B8CD-8F72-AD14158DDB83}"/>
              </a:ext>
            </a:extLst>
          </p:cNvPr>
          <p:cNvSpPr txBox="1">
            <a:spLocks/>
          </p:cNvSpPr>
          <p:nvPr/>
        </p:nvSpPr>
        <p:spPr>
          <a:xfrm>
            <a:off x="383103" y="1357201"/>
            <a:ext cx="11298533" cy="161768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latin typeface="Neue Haas Grotesk Text Pro (Body)"/>
              <a:cs typeface="Segoe UI"/>
            </a:endParaRPr>
          </a:p>
        </p:txBody>
      </p:sp>
      <p:sp>
        <p:nvSpPr>
          <p:cNvPr id="4" name="Content Placeholder 2">
            <a:extLst>
              <a:ext uri="{FF2B5EF4-FFF2-40B4-BE49-F238E27FC236}">
                <a16:creationId xmlns:a16="http://schemas.microsoft.com/office/drawing/2014/main" id="{F327F94F-2FB3-9831-632F-4A758034C254}"/>
              </a:ext>
            </a:extLst>
          </p:cNvPr>
          <p:cNvSpPr txBox="1">
            <a:spLocks/>
          </p:cNvSpPr>
          <p:nvPr/>
        </p:nvSpPr>
        <p:spPr>
          <a:xfrm>
            <a:off x="347330" y="1355002"/>
            <a:ext cx="10970698" cy="4784549"/>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Neue Haas Grotesk Text Pro (Body)"/>
                <a:cs typeface="Segoe UI"/>
              </a:rPr>
              <a:t>It is important to extract the named entities from the news articles which can lead to actionable insights. Using </a:t>
            </a:r>
            <a:r>
              <a:rPr lang="en-US" sz="1600" b="1" dirty="0">
                <a:latin typeface="Neue Haas Grotesk Text Pro (Body)"/>
                <a:cs typeface="Segoe UI"/>
              </a:rPr>
              <a:t>NER with Spacy</a:t>
            </a:r>
            <a:r>
              <a:rPr lang="en-US" sz="1600" dirty="0">
                <a:latin typeface="Neue Haas Grotesk Text Pro (Body)"/>
                <a:cs typeface="Segoe UI"/>
              </a:rPr>
              <a:t>, we extract the entities like </a:t>
            </a:r>
            <a:r>
              <a:rPr lang="en-US" sz="1600" b="1" dirty="0">
                <a:latin typeface="Neue Haas Grotesk Text Pro (Body)"/>
                <a:cs typeface="Segoe UI"/>
              </a:rPr>
              <a:t>Person</a:t>
            </a:r>
            <a:r>
              <a:rPr lang="en-US" sz="1600" dirty="0">
                <a:latin typeface="Neue Haas Grotesk Text Pro (Body)"/>
                <a:cs typeface="Segoe UI"/>
              </a:rPr>
              <a:t>, </a:t>
            </a:r>
            <a:r>
              <a:rPr lang="en-US" sz="1600" b="1" dirty="0">
                <a:latin typeface="Neue Haas Grotesk Text Pro (Body)"/>
                <a:cs typeface="Segoe UI"/>
              </a:rPr>
              <a:t>Organization</a:t>
            </a:r>
            <a:r>
              <a:rPr lang="en-US" sz="1600" dirty="0">
                <a:latin typeface="Neue Haas Grotesk Text Pro (Body)"/>
                <a:cs typeface="Segoe UI"/>
              </a:rPr>
              <a:t>, and </a:t>
            </a:r>
            <a:r>
              <a:rPr lang="en-US" sz="1600" b="1" dirty="0">
                <a:latin typeface="Neue Haas Grotesk Text Pro (Body)"/>
                <a:cs typeface="Segoe UI"/>
              </a:rPr>
              <a:t>Location</a:t>
            </a:r>
            <a:r>
              <a:rPr lang="en-US" sz="1600" dirty="0">
                <a:latin typeface="Neue Haas Grotesk Text Pro (Body)"/>
                <a:cs typeface="Segoe UI"/>
              </a:rPr>
              <a:t> among others.</a:t>
            </a:r>
            <a:endParaRPr lang="en-US" sz="1600" b="1" dirty="0">
              <a:latin typeface="Neue Haas Grotesk Text Pro (Body)"/>
              <a:cs typeface="Segoe UI"/>
            </a:endParaRPr>
          </a:p>
          <a:p>
            <a:r>
              <a:rPr lang="en-US" sz="1600" dirty="0">
                <a:latin typeface="Neue Haas Grotesk Text Pro (Body)"/>
                <a:cs typeface="Segoe UI"/>
              </a:rPr>
              <a:t>We obtain the following entities from both positive and negative news articles respectively as follows: </a:t>
            </a:r>
          </a:p>
          <a:p>
            <a:r>
              <a:rPr lang="en-US" sz="1600" dirty="0">
                <a:latin typeface="Neue Haas Grotesk Text Pro (Body)"/>
                <a:cs typeface="Segoe UI"/>
              </a:rPr>
              <a:t>By leveraging the topic modeling, sentiment analysis from earlier and using the NER results, we can perform a targeted sentiment analysis and gain information and insights</a:t>
            </a:r>
          </a:p>
          <a:p>
            <a:endParaRPr lang="en-US" sz="1600" dirty="0">
              <a:latin typeface="Neue Haas Grotesk Text Pro (Body)"/>
              <a:cs typeface="Segoe UI"/>
            </a:endParaRPr>
          </a:p>
          <a:p>
            <a:endParaRPr lang="en-US" sz="1600" dirty="0">
              <a:latin typeface="Neue Haas Grotesk Text Pro (Body)"/>
              <a:cs typeface="Segoe UI"/>
            </a:endParaRPr>
          </a:p>
        </p:txBody>
      </p:sp>
      <p:sp>
        <p:nvSpPr>
          <p:cNvPr id="10" name="TextBox 9">
            <a:extLst>
              <a:ext uri="{FF2B5EF4-FFF2-40B4-BE49-F238E27FC236}">
                <a16:creationId xmlns:a16="http://schemas.microsoft.com/office/drawing/2014/main" id="{0D28A865-6338-ADE9-1FED-8B9254CABB09}"/>
              </a:ext>
            </a:extLst>
          </p:cNvPr>
          <p:cNvSpPr txBox="1"/>
          <p:nvPr/>
        </p:nvSpPr>
        <p:spPr>
          <a:xfrm>
            <a:off x="2442848" y="3268366"/>
            <a:ext cx="3034466" cy="338554"/>
          </a:xfrm>
          <a:prstGeom prst="rect">
            <a:avLst/>
          </a:prstGeom>
          <a:noFill/>
        </p:spPr>
        <p:txBody>
          <a:bodyPr wrap="square" rtlCol="0">
            <a:spAutoFit/>
          </a:bodyPr>
          <a:lstStyle/>
          <a:p>
            <a:r>
              <a:rPr lang="en-IN" sz="1600" b="1" dirty="0">
                <a:solidFill>
                  <a:srgbClr val="0070C0"/>
                </a:solidFill>
              </a:rPr>
              <a:t>Positive Sentiment Entities</a:t>
            </a:r>
          </a:p>
        </p:txBody>
      </p:sp>
      <p:sp>
        <p:nvSpPr>
          <p:cNvPr id="11" name="TextBox 10">
            <a:extLst>
              <a:ext uri="{FF2B5EF4-FFF2-40B4-BE49-F238E27FC236}">
                <a16:creationId xmlns:a16="http://schemas.microsoft.com/office/drawing/2014/main" id="{4338BB45-2716-02A6-9BD5-FF681053BE55}"/>
              </a:ext>
            </a:extLst>
          </p:cNvPr>
          <p:cNvSpPr txBox="1"/>
          <p:nvPr/>
        </p:nvSpPr>
        <p:spPr>
          <a:xfrm>
            <a:off x="6454612" y="3268365"/>
            <a:ext cx="3034466" cy="338554"/>
          </a:xfrm>
          <a:prstGeom prst="rect">
            <a:avLst/>
          </a:prstGeom>
          <a:noFill/>
        </p:spPr>
        <p:txBody>
          <a:bodyPr wrap="square" rtlCol="0">
            <a:spAutoFit/>
          </a:bodyPr>
          <a:lstStyle/>
          <a:p>
            <a:r>
              <a:rPr lang="en-IN" sz="1600" b="1" dirty="0">
                <a:solidFill>
                  <a:schemeClr val="bg2">
                    <a:lumMod val="50000"/>
                  </a:schemeClr>
                </a:solidFill>
              </a:rPr>
              <a:t>Negative Sentiment Entities</a:t>
            </a:r>
          </a:p>
        </p:txBody>
      </p:sp>
      <p:pic>
        <p:nvPicPr>
          <p:cNvPr id="22" name="Picture 21">
            <a:extLst>
              <a:ext uri="{FF2B5EF4-FFF2-40B4-BE49-F238E27FC236}">
                <a16:creationId xmlns:a16="http://schemas.microsoft.com/office/drawing/2014/main" id="{15DA4341-4BA1-2CD7-ED93-C130C57F4F67}"/>
              </a:ext>
            </a:extLst>
          </p:cNvPr>
          <p:cNvPicPr>
            <a:picLocks noChangeAspect="1"/>
          </p:cNvPicPr>
          <p:nvPr/>
        </p:nvPicPr>
        <p:blipFill>
          <a:blip r:embed="rId3"/>
          <a:stretch>
            <a:fillRect/>
          </a:stretch>
        </p:blipFill>
        <p:spPr>
          <a:xfrm>
            <a:off x="2722306" y="3618612"/>
            <a:ext cx="2501627" cy="2901431"/>
          </a:xfrm>
          <a:prstGeom prst="rect">
            <a:avLst/>
          </a:prstGeom>
        </p:spPr>
      </p:pic>
      <p:pic>
        <p:nvPicPr>
          <p:cNvPr id="24" name="Picture 23">
            <a:extLst>
              <a:ext uri="{FF2B5EF4-FFF2-40B4-BE49-F238E27FC236}">
                <a16:creationId xmlns:a16="http://schemas.microsoft.com/office/drawing/2014/main" id="{9E5ED2BB-305B-026E-107A-A1C47D609192}"/>
              </a:ext>
            </a:extLst>
          </p:cNvPr>
          <p:cNvPicPr>
            <a:picLocks noChangeAspect="1"/>
          </p:cNvPicPr>
          <p:nvPr/>
        </p:nvPicPr>
        <p:blipFill>
          <a:blip r:embed="rId4"/>
          <a:stretch>
            <a:fillRect/>
          </a:stretch>
        </p:blipFill>
        <p:spPr>
          <a:xfrm>
            <a:off x="6853603" y="3603354"/>
            <a:ext cx="2332730" cy="2770117"/>
          </a:xfrm>
          <a:prstGeom prst="rect">
            <a:avLst/>
          </a:prstGeom>
        </p:spPr>
      </p:pic>
    </p:spTree>
    <p:extLst>
      <p:ext uri="{BB962C8B-B14F-4D97-AF65-F5344CB8AC3E}">
        <p14:creationId xmlns:p14="http://schemas.microsoft.com/office/powerpoint/2010/main" val="361308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13</a:t>
            </a:fld>
            <a:endParaRPr lang="en-US"/>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47330" y="283535"/>
            <a:ext cx="10150899" cy="13157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Entity Identification Word Clouds</a:t>
            </a:r>
            <a:endParaRPr lang="en-US" dirty="0"/>
          </a:p>
        </p:txBody>
      </p:sp>
      <p:sp>
        <p:nvSpPr>
          <p:cNvPr id="3" name="Content Placeholder 2">
            <a:extLst>
              <a:ext uri="{FF2B5EF4-FFF2-40B4-BE49-F238E27FC236}">
                <a16:creationId xmlns:a16="http://schemas.microsoft.com/office/drawing/2014/main" id="{196E5361-8584-1DE2-2200-E6478B830F05}"/>
              </a:ext>
            </a:extLst>
          </p:cNvPr>
          <p:cNvSpPr txBox="1">
            <a:spLocks/>
          </p:cNvSpPr>
          <p:nvPr/>
        </p:nvSpPr>
        <p:spPr>
          <a:xfrm>
            <a:off x="383104" y="1357201"/>
            <a:ext cx="5968078" cy="161768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latin typeface="Neue Haas Grotesk Text Pro (Body)"/>
              <a:cs typeface="Segoe UI"/>
            </a:endParaRPr>
          </a:p>
        </p:txBody>
      </p:sp>
      <p:sp>
        <p:nvSpPr>
          <p:cNvPr id="2" name="Content Placeholder 2">
            <a:extLst>
              <a:ext uri="{FF2B5EF4-FFF2-40B4-BE49-F238E27FC236}">
                <a16:creationId xmlns:a16="http://schemas.microsoft.com/office/drawing/2014/main" id="{DCA9592B-A05E-B8CD-8F72-AD14158DDB83}"/>
              </a:ext>
            </a:extLst>
          </p:cNvPr>
          <p:cNvSpPr txBox="1">
            <a:spLocks/>
          </p:cNvSpPr>
          <p:nvPr/>
        </p:nvSpPr>
        <p:spPr>
          <a:xfrm>
            <a:off x="383103" y="1357201"/>
            <a:ext cx="11298533" cy="161768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latin typeface="Neue Haas Grotesk Text Pro (Body)"/>
              <a:cs typeface="Segoe UI"/>
            </a:endParaRPr>
          </a:p>
        </p:txBody>
      </p:sp>
      <p:pic>
        <p:nvPicPr>
          <p:cNvPr id="5124" name="Picture 4">
            <a:extLst>
              <a:ext uri="{FF2B5EF4-FFF2-40B4-BE49-F238E27FC236}">
                <a16:creationId xmlns:a16="http://schemas.microsoft.com/office/drawing/2014/main" id="{C11454D1-204C-296F-E5D6-0F8E918FF3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652" y="1300052"/>
            <a:ext cx="5548842" cy="2811990"/>
          </a:xfrm>
          <a:prstGeom prst="rect">
            <a:avLst/>
          </a:prstGeom>
          <a:noFill/>
          <a:ln w="47625" cmpd="thinThick">
            <a:solidFill>
              <a:srgbClr val="FFC000">
                <a:alpha val="66000"/>
              </a:srgbClr>
            </a:solidFill>
          </a:ln>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B8B3987-E632-DE20-D599-3A82F8E85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64" y="1300052"/>
            <a:ext cx="5519401" cy="2811990"/>
          </a:xfrm>
          <a:prstGeom prst="rect">
            <a:avLst/>
          </a:prstGeom>
          <a:noFill/>
          <a:ln w="44450">
            <a:solidFill>
              <a:srgbClr val="00B0F0"/>
            </a:solidFill>
          </a:ln>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0D61936-46C1-ED37-2489-3AE05A814828}"/>
              </a:ext>
            </a:extLst>
          </p:cNvPr>
          <p:cNvSpPr txBox="1">
            <a:spLocks/>
          </p:cNvSpPr>
          <p:nvPr/>
        </p:nvSpPr>
        <p:spPr>
          <a:xfrm>
            <a:off x="332303" y="4430232"/>
            <a:ext cx="5548841" cy="175565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latin typeface="Neue Haas Grotesk Text Pro (Body)"/>
              <a:cs typeface="Segoe UI"/>
            </a:endParaRPr>
          </a:p>
        </p:txBody>
      </p:sp>
      <p:sp>
        <p:nvSpPr>
          <p:cNvPr id="7" name="Content Placeholder 2">
            <a:extLst>
              <a:ext uri="{FF2B5EF4-FFF2-40B4-BE49-F238E27FC236}">
                <a16:creationId xmlns:a16="http://schemas.microsoft.com/office/drawing/2014/main" id="{F5E89AD5-BF6D-1FC9-0340-BFD59F34FBD4}"/>
              </a:ext>
            </a:extLst>
          </p:cNvPr>
          <p:cNvSpPr txBox="1">
            <a:spLocks/>
          </p:cNvSpPr>
          <p:nvPr/>
        </p:nvSpPr>
        <p:spPr>
          <a:xfrm>
            <a:off x="6310858" y="4297670"/>
            <a:ext cx="5712897" cy="22767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Neue Haas Grotesk Text Pro (Body)"/>
                <a:cs typeface="Segoe UI"/>
              </a:rPr>
              <a:t>On the other hand, the negative word cloud shows terms like people, </a:t>
            </a:r>
            <a:r>
              <a:rPr lang="en-US" sz="1600" b="1" dirty="0">
                <a:latin typeface="Neue Haas Grotesk Text Pro (Body)"/>
                <a:cs typeface="Segoe UI"/>
              </a:rPr>
              <a:t>privacy</a:t>
            </a:r>
            <a:r>
              <a:rPr lang="en-US" sz="1600" dirty="0">
                <a:latin typeface="Neue Haas Grotesk Text Pro (Body)"/>
                <a:cs typeface="Segoe UI"/>
              </a:rPr>
              <a:t>, policy, customer, </a:t>
            </a:r>
            <a:r>
              <a:rPr lang="en-US" sz="1600" b="1" dirty="0">
                <a:latin typeface="Neue Haas Grotesk Text Pro (Body)"/>
                <a:cs typeface="Segoe UI"/>
              </a:rPr>
              <a:t>rights</a:t>
            </a:r>
            <a:r>
              <a:rPr lang="en-US" sz="1600" dirty="0">
                <a:latin typeface="Neue Haas Grotesk Text Pro (Body)"/>
                <a:cs typeface="Segoe UI"/>
              </a:rPr>
              <a:t>, </a:t>
            </a:r>
            <a:r>
              <a:rPr lang="en-US" sz="1600" b="1" dirty="0">
                <a:latin typeface="Neue Haas Grotesk Text Pro (Body)"/>
                <a:cs typeface="Segoe UI"/>
              </a:rPr>
              <a:t>problem</a:t>
            </a:r>
            <a:r>
              <a:rPr lang="en-US" sz="1600" dirty="0">
                <a:latin typeface="Neue Haas Grotesk Text Pro (Body)"/>
                <a:cs typeface="Segoe UI"/>
              </a:rPr>
              <a:t>, etc., which show the privacy concerns revolving around the advancements in the field of AI and machine learning. Microsoft sentiment both positive and negative rose in late ‘22.</a:t>
            </a:r>
          </a:p>
        </p:txBody>
      </p:sp>
      <p:sp>
        <p:nvSpPr>
          <p:cNvPr id="10" name="Content Placeholder 2">
            <a:extLst>
              <a:ext uri="{FF2B5EF4-FFF2-40B4-BE49-F238E27FC236}">
                <a16:creationId xmlns:a16="http://schemas.microsoft.com/office/drawing/2014/main" id="{A09C66C1-01DF-7DE9-2D4A-433D4E279A6A}"/>
              </a:ext>
            </a:extLst>
          </p:cNvPr>
          <p:cNvSpPr txBox="1">
            <a:spLocks/>
          </p:cNvSpPr>
          <p:nvPr/>
        </p:nvSpPr>
        <p:spPr>
          <a:xfrm>
            <a:off x="383103" y="4297670"/>
            <a:ext cx="5712897" cy="214423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Neue Haas Grotesk Text Pro (Body)"/>
                <a:cs typeface="Segoe UI"/>
              </a:rPr>
              <a:t>From the extracted positive word cloud, it is suggestive of the topics in </a:t>
            </a:r>
            <a:r>
              <a:rPr lang="en-US" sz="1600" b="1" dirty="0">
                <a:latin typeface="Neue Haas Grotesk Text Pro (Body)"/>
                <a:cs typeface="Segoe UI"/>
              </a:rPr>
              <a:t>press</a:t>
            </a:r>
            <a:r>
              <a:rPr lang="en-US" sz="1600" dirty="0">
                <a:latin typeface="Neue Haas Grotesk Text Pro (Body)"/>
                <a:cs typeface="Segoe UI"/>
              </a:rPr>
              <a:t>, release, information, </a:t>
            </a:r>
            <a:r>
              <a:rPr lang="en-US" sz="1600" b="1" dirty="0">
                <a:latin typeface="Neue Haas Grotesk Text Pro (Body)"/>
                <a:cs typeface="Segoe UI"/>
              </a:rPr>
              <a:t>original</a:t>
            </a:r>
            <a:r>
              <a:rPr lang="en-US" sz="1600" dirty="0">
                <a:latin typeface="Neue Haas Grotesk Text Pro (Body)"/>
                <a:cs typeface="Segoe UI"/>
              </a:rPr>
              <a:t> </a:t>
            </a:r>
            <a:r>
              <a:rPr lang="en-US" sz="1600" b="1" dirty="0">
                <a:latin typeface="Neue Haas Grotesk Text Pro (Body)"/>
                <a:cs typeface="Segoe UI"/>
              </a:rPr>
              <a:t>content</a:t>
            </a:r>
            <a:r>
              <a:rPr lang="en-US" sz="1600" dirty="0">
                <a:latin typeface="Neue Haas Grotesk Text Pro (Body)"/>
                <a:cs typeface="Segoe UI"/>
              </a:rPr>
              <a:t>, </a:t>
            </a:r>
            <a:r>
              <a:rPr lang="en-US" sz="1600" b="1" dirty="0">
                <a:latin typeface="Neue Haas Grotesk Text Pro (Body)"/>
                <a:cs typeface="Segoe UI"/>
              </a:rPr>
              <a:t>improve,</a:t>
            </a:r>
            <a:r>
              <a:rPr lang="en-US" sz="1600" dirty="0">
                <a:latin typeface="Neue Haas Grotesk Text Pro (Body)"/>
                <a:cs typeface="Segoe UI"/>
              </a:rPr>
              <a:t> etc. </a:t>
            </a:r>
          </a:p>
          <a:p>
            <a:r>
              <a:rPr lang="en-US" sz="1600" dirty="0">
                <a:latin typeface="Neue Haas Grotesk Text Pro (Body)"/>
                <a:cs typeface="Segoe UI"/>
              </a:rPr>
              <a:t>The further targeted sentiment can be observed that there was an overall rise in sentiment from mid ‘2022 signaling at the release and news surrounding ChatGPT</a:t>
            </a:r>
          </a:p>
        </p:txBody>
      </p:sp>
    </p:spTree>
    <p:extLst>
      <p:ext uri="{BB962C8B-B14F-4D97-AF65-F5344CB8AC3E}">
        <p14:creationId xmlns:p14="http://schemas.microsoft.com/office/powerpoint/2010/main" val="84148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14</a:t>
            </a:fld>
            <a:endParaRPr lang="en-US"/>
          </a:p>
        </p:txBody>
      </p:sp>
      <p:sp>
        <p:nvSpPr>
          <p:cNvPr id="8" name="TextBox 7">
            <a:extLst>
              <a:ext uri="{FF2B5EF4-FFF2-40B4-BE49-F238E27FC236}">
                <a16:creationId xmlns:a16="http://schemas.microsoft.com/office/drawing/2014/main" id="{2853663C-C79E-1E62-22F8-39919E9B786F}"/>
              </a:ext>
            </a:extLst>
          </p:cNvPr>
          <p:cNvSpPr txBox="1"/>
          <p:nvPr/>
        </p:nvSpPr>
        <p:spPr>
          <a:xfrm>
            <a:off x="487380" y="2070005"/>
            <a:ext cx="2987339" cy="584775"/>
          </a:xfrm>
          <a:prstGeom prst="rect">
            <a:avLst/>
          </a:prstGeom>
          <a:noFill/>
          <a:ln w="19050">
            <a:solidFill>
              <a:srgbClr val="00B0F0"/>
            </a:solidFill>
          </a:ln>
        </p:spPr>
        <p:txBody>
          <a:bodyPr wrap="square" rtlCol="0">
            <a:spAutoFit/>
          </a:bodyPr>
          <a:lstStyle/>
          <a:p>
            <a:r>
              <a:rPr lang="en-US" sz="1600" dirty="0">
                <a:ea typeface="+mj-lt"/>
                <a:cs typeface="+mj-lt"/>
              </a:rPr>
              <a:t>Targeted Sentiment Analysis on the Positive NER obtained</a:t>
            </a:r>
            <a:endParaRPr lang="en-US" sz="1600" dirty="0"/>
          </a:p>
        </p:txBody>
      </p:sp>
      <p:sp>
        <p:nvSpPr>
          <p:cNvPr id="5" name="TextBox 4">
            <a:extLst>
              <a:ext uri="{FF2B5EF4-FFF2-40B4-BE49-F238E27FC236}">
                <a16:creationId xmlns:a16="http://schemas.microsoft.com/office/drawing/2014/main" id="{7B472971-002C-831C-6344-CC75A9583899}"/>
              </a:ext>
            </a:extLst>
          </p:cNvPr>
          <p:cNvSpPr txBox="1"/>
          <p:nvPr/>
        </p:nvSpPr>
        <p:spPr>
          <a:xfrm>
            <a:off x="8182514" y="4747038"/>
            <a:ext cx="3171286" cy="584775"/>
          </a:xfrm>
          <a:prstGeom prst="rect">
            <a:avLst/>
          </a:prstGeom>
          <a:noFill/>
          <a:ln w="19050">
            <a:solidFill>
              <a:srgbClr val="FFC000"/>
            </a:solidFill>
          </a:ln>
        </p:spPr>
        <p:txBody>
          <a:bodyPr wrap="square" rtlCol="0">
            <a:spAutoFit/>
          </a:bodyPr>
          <a:lstStyle/>
          <a:p>
            <a:r>
              <a:rPr lang="en-US" sz="1600" dirty="0">
                <a:ea typeface="+mj-lt"/>
                <a:cs typeface="+mj-lt"/>
              </a:rPr>
              <a:t>Targeted Sentiment Analysis on the Negative NER obtained</a:t>
            </a:r>
            <a:endParaRPr lang="en-US" sz="1600" dirty="0"/>
          </a:p>
        </p:txBody>
      </p:sp>
      <p:pic>
        <p:nvPicPr>
          <p:cNvPr id="6148" name="Picture 4">
            <a:extLst>
              <a:ext uri="{FF2B5EF4-FFF2-40B4-BE49-F238E27FC236}">
                <a16:creationId xmlns:a16="http://schemas.microsoft.com/office/drawing/2014/main" id="{BBB30E38-E2A5-4745-AD2F-3DA16DED7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615" y="538738"/>
            <a:ext cx="7933747" cy="294623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F8C60872-21D1-E5F2-3E20-C51BBA6F2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98" y="3543120"/>
            <a:ext cx="7226595" cy="324657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B2B31625-1127-FF19-BB0B-0F96321B07E5}"/>
              </a:ext>
            </a:extLst>
          </p:cNvPr>
          <p:cNvSpPr txBox="1">
            <a:spLocks/>
          </p:cNvSpPr>
          <p:nvPr/>
        </p:nvSpPr>
        <p:spPr>
          <a:xfrm>
            <a:off x="332302" y="696070"/>
            <a:ext cx="3700683" cy="13157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Entity Identification Targeted Sentiment</a:t>
            </a:r>
            <a:endParaRPr lang="en-US" dirty="0"/>
          </a:p>
        </p:txBody>
      </p:sp>
      <p:sp>
        <p:nvSpPr>
          <p:cNvPr id="13" name="Arrow: Right 12">
            <a:extLst>
              <a:ext uri="{FF2B5EF4-FFF2-40B4-BE49-F238E27FC236}">
                <a16:creationId xmlns:a16="http://schemas.microsoft.com/office/drawing/2014/main" id="{7F6A74DA-BE13-9D86-BE69-E6DD9D2E8C01}"/>
              </a:ext>
            </a:extLst>
          </p:cNvPr>
          <p:cNvSpPr/>
          <p:nvPr/>
        </p:nvSpPr>
        <p:spPr>
          <a:xfrm rot="10800000">
            <a:off x="3510147" y="2348564"/>
            <a:ext cx="510139" cy="45719"/>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B6C3FD8-6D60-DD0D-6266-B7BDB66E027C}"/>
              </a:ext>
            </a:extLst>
          </p:cNvPr>
          <p:cNvSpPr/>
          <p:nvPr/>
        </p:nvSpPr>
        <p:spPr>
          <a:xfrm>
            <a:off x="7563293" y="5052810"/>
            <a:ext cx="619221" cy="65290"/>
          </a:xfrm>
          <a:prstGeom prst="rightArrow">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171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Connector: Elbow 27">
            <a:extLst>
              <a:ext uri="{FF2B5EF4-FFF2-40B4-BE49-F238E27FC236}">
                <a16:creationId xmlns:a16="http://schemas.microsoft.com/office/drawing/2014/main" id="{659A6628-6D67-C6E6-FB08-CAA6E54F8FAF}"/>
              </a:ext>
            </a:extLst>
          </p:cNvPr>
          <p:cNvCxnSpPr>
            <a:cxnSpLocks/>
          </p:cNvCxnSpPr>
          <p:nvPr/>
        </p:nvCxnSpPr>
        <p:spPr>
          <a:xfrm rot="5400000">
            <a:off x="9322530" y="2776060"/>
            <a:ext cx="772641" cy="458834"/>
          </a:xfrm>
          <a:prstGeom prst="bentConnector3">
            <a:avLst>
              <a:gd name="adj1" fmla="val 50000"/>
            </a:avLst>
          </a:prstGeom>
          <a:ln w="28575">
            <a:solidFill>
              <a:srgbClr val="7878FA"/>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01D4CAA-25E8-0217-8DF2-926D0806A88D}"/>
              </a:ext>
            </a:extLst>
          </p:cNvPr>
          <p:cNvCxnSpPr>
            <a:cxnSpLocks/>
          </p:cNvCxnSpPr>
          <p:nvPr/>
        </p:nvCxnSpPr>
        <p:spPr>
          <a:xfrm rot="16200000" flipH="1">
            <a:off x="10266223" y="2773679"/>
            <a:ext cx="777961" cy="458276"/>
          </a:xfrm>
          <a:prstGeom prst="bentConnector3">
            <a:avLst>
              <a:gd name="adj1" fmla="val 49728"/>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E46963D9-0A12-5324-22BC-E021B1BB2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9" y="1365669"/>
            <a:ext cx="7710634" cy="3826135"/>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15</a:t>
            </a:fld>
            <a:endParaRPr lang="en-US"/>
          </a:p>
        </p:txBody>
      </p:sp>
      <p:sp>
        <p:nvSpPr>
          <p:cNvPr id="17" name="Content Placeholder 2">
            <a:extLst>
              <a:ext uri="{FF2B5EF4-FFF2-40B4-BE49-F238E27FC236}">
                <a16:creationId xmlns:a16="http://schemas.microsoft.com/office/drawing/2014/main" id="{115EB251-BB4F-C313-EDE9-90043D9F29CD}"/>
              </a:ext>
            </a:extLst>
          </p:cNvPr>
          <p:cNvSpPr txBox="1">
            <a:spLocks/>
          </p:cNvSpPr>
          <p:nvPr/>
        </p:nvSpPr>
        <p:spPr>
          <a:xfrm>
            <a:off x="1066800" y="1666196"/>
            <a:ext cx="5494762" cy="21995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Neue Haas Grotesk Text Pro"/>
              <a:cs typeface="Segoe UI"/>
            </a:endParaRPr>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t>Appendix</a:t>
            </a:r>
          </a:p>
        </p:txBody>
      </p:sp>
      <p:sp>
        <p:nvSpPr>
          <p:cNvPr id="34" name="Rectangle 33">
            <a:extLst>
              <a:ext uri="{FF2B5EF4-FFF2-40B4-BE49-F238E27FC236}">
                <a16:creationId xmlns:a16="http://schemas.microsoft.com/office/drawing/2014/main" id="{178D8E3F-7F6A-8D4D-CB08-73151944F74B}"/>
              </a:ext>
            </a:extLst>
          </p:cNvPr>
          <p:cNvSpPr/>
          <p:nvPr/>
        </p:nvSpPr>
        <p:spPr>
          <a:xfrm>
            <a:off x="8364345" y="3390026"/>
            <a:ext cx="1710660" cy="1682654"/>
          </a:xfrm>
          <a:prstGeom prst="rect">
            <a:avLst/>
          </a:prstGeom>
          <a:solidFill>
            <a:srgbClr val="CCCCFF"/>
          </a:solidFill>
          <a:ln w="19050">
            <a:solidFill>
              <a:schemeClr val="bg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rPr>
              <a:t>ChatGPT and OpenAI </a:t>
            </a:r>
            <a:r>
              <a:rPr lang="en-IN" sz="1400" dirty="0">
                <a:solidFill>
                  <a:schemeClr val="tx1"/>
                </a:solidFill>
              </a:rPr>
              <a:t>find themselves having the most </a:t>
            </a:r>
            <a:r>
              <a:rPr lang="en-IN" sz="1400" b="1" dirty="0">
                <a:solidFill>
                  <a:schemeClr val="tx1"/>
                </a:solidFill>
              </a:rPr>
              <a:t>positive</a:t>
            </a:r>
            <a:r>
              <a:rPr lang="en-IN" sz="1400" dirty="0">
                <a:solidFill>
                  <a:schemeClr val="tx1"/>
                </a:solidFill>
              </a:rPr>
              <a:t> sentiment and trending upwards</a:t>
            </a:r>
          </a:p>
        </p:txBody>
      </p:sp>
      <p:sp>
        <p:nvSpPr>
          <p:cNvPr id="35" name="Rectangle 34">
            <a:extLst>
              <a:ext uri="{FF2B5EF4-FFF2-40B4-BE49-F238E27FC236}">
                <a16:creationId xmlns:a16="http://schemas.microsoft.com/office/drawing/2014/main" id="{600A32FF-FA54-6C18-58B1-F7FC6C8D5EBF}"/>
              </a:ext>
            </a:extLst>
          </p:cNvPr>
          <p:cNvSpPr/>
          <p:nvPr/>
        </p:nvSpPr>
        <p:spPr>
          <a:xfrm>
            <a:off x="10258835" y="3390026"/>
            <a:ext cx="1710660" cy="1682654"/>
          </a:xfrm>
          <a:prstGeom prst="rect">
            <a:avLst/>
          </a:prstGeom>
          <a:solidFill>
            <a:srgbClr val="FFEDCC"/>
          </a:solidFill>
          <a:ln w="19050">
            <a:solidFill>
              <a:schemeClr val="bg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tx1"/>
                </a:solidFill>
                <a:latin typeface="Neue Haas Grotesk Text Pro (Body)"/>
              </a:rPr>
              <a:t>H</a:t>
            </a:r>
            <a:r>
              <a:rPr lang="en-US" sz="1400" b="0" i="0" dirty="0">
                <a:solidFill>
                  <a:schemeClr val="tx1"/>
                </a:solidFill>
                <a:effectLst/>
                <a:latin typeface="Neue Haas Grotesk Text Pro (Body)"/>
              </a:rPr>
              <a:t>umans are at </a:t>
            </a:r>
            <a:r>
              <a:rPr lang="en-US" sz="1400" b="1" i="0" dirty="0">
                <a:solidFill>
                  <a:schemeClr val="tx1"/>
                </a:solidFill>
                <a:effectLst/>
                <a:latin typeface="Neue Haas Grotesk Text Pro (Body)"/>
              </a:rPr>
              <a:t>risk of losing their jobs.</a:t>
            </a:r>
            <a:r>
              <a:rPr lang="en-IN" sz="1400" b="1" dirty="0">
                <a:solidFill>
                  <a:schemeClr val="tx1"/>
                </a:solidFill>
                <a:latin typeface="Neue Haas Grotesk Text Pro (Body)"/>
              </a:rPr>
              <a:t> </a:t>
            </a:r>
          </a:p>
          <a:p>
            <a:pPr algn="ctr"/>
            <a:r>
              <a:rPr lang="en-IN" sz="1400" dirty="0">
                <a:solidFill>
                  <a:schemeClr val="tx1"/>
                </a:solidFill>
                <a:latin typeface="Neue Haas Grotesk Text Pro (Body)"/>
              </a:rPr>
              <a:t>Unstable </a:t>
            </a:r>
            <a:r>
              <a:rPr lang="en-IN" sz="1400" b="1" dirty="0">
                <a:solidFill>
                  <a:schemeClr val="tx1"/>
                </a:solidFill>
                <a:latin typeface="Neue Haas Grotesk Text Pro (Body)"/>
              </a:rPr>
              <a:t>stock prices</a:t>
            </a:r>
            <a:r>
              <a:rPr lang="en-IN" sz="1400" dirty="0">
                <a:solidFill>
                  <a:schemeClr val="tx1"/>
                </a:solidFill>
                <a:latin typeface="Neue Haas Grotesk Text Pro (Body)"/>
              </a:rPr>
              <a:t> in the AI arena.</a:t>
            </a:r>
            <a:endParaRPr lang="en-US" sz="1400" b="0" i="0" dirty="0">
              <a:solidFill>
                <a:schemeClr val="tx1"/>
              </a:solidFill>
              <a:effectLst/>
              <a:latin typeface="Neue Haas Grotesk Text Pro (Body)"/>
            </a:endParaRPr>
          </a:p>
        </p:txBody>
      </p:sp>
      <p:sp>
        <p:nvSpPr>
          <p:cNvPr id="20" name="Rectangle 19">
            <a:extLst>
              <a:ext uri="{FF2B5EF4-FFF2-40B4-BE49-F238E27FC236}">
                <a16:creationId xmlns:a16="http://schemas.microsoft.com/office/drawing/2014/main" id="{CA7ACB05-7805-270A-D778-60202E16DC79}"/>
              </a:ext>
            </a:extLst>
          </p:cNvPr>
          <p:cNvSpPr/>
          <p:nvPr/>
        </p:nvSpPr>
        <p:spPr>
          <a:xfrm>
            <a:off x="8816943" y="1878169"/>
            <a:ext cx="2883785" cy="735667"/>
          </a:xfrm>
          <a:prstGeom prst="rect">
            <a:avLst/>
          </a:prstGeom>
          <a:solidFill>
            <a:schemeClr val="bg1">
              <a:lumMod val="75000"/>
              <a:alpha val="50000"/>
            </a:schemeClr>
          </a:solidFill>
          <a:ln w="19050">
            <a:solidFill>
              <a:schemeClr val="bg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solidFill>
                  <a:schemeClr val="tx1"/>
                </a:solidFill>
              </a:rPr>
              <a:t>This graph shows us the general mixed sentiment against the count of articles</a:t>
            </a:r>
          </a:p>
        </p:txBody>
      </p:sp>
      <p:sp>
        <p:nvSpPr>
          <p:cNvPr id="53" name="TextBox 52">
            <a:extLst>
              <a:ext uri="{FF2B5EF4-FFF2-40B4-BE49-F238E27FC236}">
                <a16:creationId xmlns:a16="http://schemas.microsoft.com/office/drawing/2014/main" id="{ED6866A3-D526-908C-9FAA-B493B1D4D10B}"/>
              </a:ext>
            </a:extLst>
          </p:cNvPr>
          <p:cNvSpPr txBox="1"/>
          <p:nvPr/>
        </p:nvSpPr>
        <p:spPr>
          <a:xfrm>
            <a:off x="1604997" y="5492331"/>
            <a:ext cx="5259918" cy="338554"/>
          </a:xfrm>
          <a:prstGeom prst="rect">
            <a:avLst/>
          </a:prstGeom>
          <a:noFill/>
          <a:ln w="19050">
            <a:solidFill>
              <a:srgbClr val="0070C0"/>
            </a:solidFill>
          </a:ln>
        </p:spPr>
        <p:txBody>
          <a:bodyPr wrap="square" rtlCol="0">
            <a:spAutoFit/>
          </a:bodyPr>
          <a:lstStyle/>
          <a:p>
            <a:r>
              <a:rPr lang="en-US" sz="1600" dirty="0">
                <a:ea typeface="+mj-lt"/>
                <a:cs typeface="+mj-lt"/>
              </a:rPr>
              <a:t>Sentiment Analysis showing mixed opinions over time</a:t>
            </a:r>
            <a:endParaRPr lang="en-US" sz="1600" dirty="0"/>
          </a:p>
        </p:txBody>
      </p:sp>
    </p:spTree>
    <p:extLst>
      <p:ext uri="{BB962C8B-B14F-4D97-AF65-F5344CB8AC3E}">
        <p14:creationId xmlns:p14="http://schemas.microsoft.com/office/powerpoint/2010/main" val="34602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16</a:t>
            </a:fld>
            <a:endParaRPr lang="en-US"/>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t>Appendix</a:t>
            </a:r>
          </a:p>
        </p:txBody>
      </p:sp>
      <p:pic>
        <p:nvPicPr>
          <p:cNvPr id="7" name="Picture 6">
            <a:extLst>
              <a:ext uri="{FF2B5EF4-FFF2-40B4-BE49-F238E27FC236}">
                <a16:creationId xmlns:a16="http://schemas.microsoft.com/office/drawing/2014/main" id="{C23E1B5C-4320-6004-B79E-D6CF26399AA5}"/>
              </a:ext>
            </a:extLst>
          </p:cNvPr>
          <p:cNvPicPr>
            <a:picLocks noChangeAspect="1"/>
          </p:cNvPicPr>
          <p:nvPr/>
        </p:nvPicPr>
        <p:blipFill>
          <a:blip r:embed="rId2"/>
          <a:stretch>
            <a:fillRect/>
          </a:stretch>
        </p:blipFill>
        <p:spPr>
          <a:xfrm>
            <a:off x="3142502" y="724979"/>
            <a:ext cx="8669860" cy="4835011"/>
          </a:xfrm>
          <a:prstGeom prst="rect">
            <a:avLst/>
          </a:prstGeom>
        </p:spPr>
      </p:pic>
      <p:sp>
        <p:nvSpPr>
          <p:cNvPr id="8" name="TextBox 7">
            <a:extLst>
              <a:ext uri="{FF2B5EF4-FFF2-40B4-BE49-F238E27FC236}">
                <a16:creationId xmlns:a16="http://schemas.microsoft.com/office/drawing/2014/main" id="{2853663C-C79E-1E62-22F8-39919E9B786F}"/>
              </a:ext>
            </a:extLst>
          </p:cNvPr>
          <p:cNvSpPr txBox="1"/>
          <p:nvPr/>
        </p:nvSpPr>
        <p:spPr>
          <a:xfrm>
            <a:off x="4528670" y="5979892"/>
            <a:ext cx="4954771" cy="338554"/>
          </a:xfrm>
          <a:prstGeom prst="rect">
            <a:avLst/>
          </a:prstGeom>
          <a:noFill/>
          <a:ln w="19050">
            <a:solidFill>
              <a:srgbClr val="0070C0"/>
            </a:solidFill>
          </a:ln>
        </p:spPr>
        <p:txBody>
          <a:bodyPr wrap="square" rtlCol="0">
            <a:spAutoFit/>
          </a:bodyPr>
          <a:lstStyle/>
          <a:p>
            <a:r>
              <a:rPr lang="en-US" sz="1600" dirty="0">
                <a:ea typeface="+mj-lt"/>
                <a:cs typeface="+mj-lt"/>
              </a:rPr>
              <a:t>Positive Sentiment </a:t>
            </a:r>
            <a:r>
              <a:rPr lang="en-US" sz="1600" dirty="0" err="1">
                <a:ea typeface="+mj-lt"/>
                <a:cs typeface="+mj-lt"/>
              </a:rPr>
              <a:t>pyLDAViz</a:t>
            </a:r>
            <a:r>
              <a:rPr lang="en-US" sz="1600" dirty="0">
                <a:ea typeface="+mj-lt"/>
                <a:cs typeface="+mj-lt"/>
              </a:rPr>
              <a:t> for Topic Modelling</a:t>
            </a:r>
            <a:endParaRPr lang="en-US" sz="1600" dirty="0"/>
          </a:p>
        </p:txBody>
      </p:sp>
    </p:spTree>
    <p:extLst>
      <p:ext uri="{BB962C8B-B14F-4D97-AF65-F5344CB8AC3E}">
        <p14:creationId xmlns:p14="http://schemas.microsoft.com/office/powerpoint/2010/main" val="173524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17</a:t>
            </a:fld>
            <a:endParaRPr lang="en-US"/>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t>Appendix</a:t>
            </a:r>
          </a:p>
        </p:txBody>
      </p:sp>
      <p:sp>
        <p:nvSpPr>
          <p:cNvPr id="8" name="TextBox 7">
            <a:extLst>
              <a:ext uri="{FF2B5EF4-FFF2-40B4-BE49-F238E27FC236}">
                <a16:creationId xmlns:a16="http://schemas.microsoft.com/office/drawing/2014/main" id="{2853663C-C79E-1E62-22F8-39919E9B786F}"/>
              </a:ext>
            </a:extLst>
          </p:cNvPr>
          <p:cNvSpPr txBox="1"/>
          <p:nvPr/>
        </p:nvSpPr>
        <p:spPr>
          <a:xfrm>
            <a:off x="4528670" y="5979892"/>
            <a:ext cx="5026456" cy="338554"/>
          </a:xfrm>
          <a:prstGeom prst="rect">
            <a:avLst/>
          </a:prstGeom>
          <a:noFill/>
          <a:ln w="19050">
            <a:solidFill>
              <a:srgbClr val="0070C0"/>
            </a:solidFill>
          </a:ln>
        </p:spPr>
        <p:txBody>
          <a:bodyPr wrap="square" rtlCol="0">
            <a:spAutoFit/>
          </a:bodyPr>
          <a:lstStyle/>
          <a:p>
            <a:r>
              <a:rPr lang="en-US" sz="1600" dirty="0">
                <a:ea typeface="+mj-lt"/>
                <a:cs typeface="+mj-lt"/>
              </a:rPr>
              <a:t>Negative Sentiment </a:t>
            </a:r>
            <a:r>
              <a:rPr lang="en-US" sz="1600" dirty="0" err="1">
                <a:ea typeface="+mj-lt"/>
                <a:cs typeface="+mj-lt"/>
              </a:rPr>
              <a:t>pyLDAViz</a:t>
            </a:r>
            <a:r>
              <a:rPr lang="en-US" sz="1600" dirty="0">
                <a:ea typeface="+mj-lt"/>
                <a:cs typeface="+mj-lt"/>
              </a:rPr>
              <a:t> for Topic Modelling</a:t>
            </a:r>
            <a:endParaRPr lang="en-US" sz="1600" dirty="0"/>
          </a:p>
        </p:txBody>
      </p:sp>
      <p:pic>
        <p:nvPicPr>
          <p:cNvPr id="3" name="Picture 2">
            <a:extLst>
              <a:ext uri="{FF2B5EF4-FFF2-40B4-BE49-F238E27FC236}">
                <a16:creationId xmlns:a16="http://schemas.microsoft.com/office/drawing/2014/main" id="{B131E724-5CA8-352C-40A0-F12A9970C78D}"/>
              </a:ext>
            </a:extLst>
          </p:cNvPr>
          <p:cNvPicPr>
            <a:picLocks noChangeAspect="1"/>
          </p:cNvPicPr>
          <p:nvPr/>
        </p:nvPicPr>
        <p:blipFill>
          <a:blip r:embed="rId2"/>
          <a:stretch>
            <a:fillRect/>
          </a:stretch>
        </p:blipFill>
        <p:spPr>
          <a:xfrm>
            <a:off x="2863701" y="539554"/>
            <a:ext cx="8948661" cy="5297476"/>
          </a:xfrm>
          <a:prstGeom prst="rect">
            <a:avLst/>
          </a:prstGeom>
        </p:spPr>
      </p:pic>
    </p:spTree>
    <p:extLst>
      <p:ext uri="{BB962C8B-B14F-4D97-AF65-F5344CB8AC3E}">
        <p14:creationId xmlns:p14="http://schemas.microsoft.com/office/powerpoint/2010/main" val="499836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18</a:t>
            </a:fld>
            <a:endParaRPr lang="en-US"/>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t>Appendix</a:t>
            </a:r>
          </a:p>
        </p:txBody>
      </p:sp>
      <p:sp>
        <p:nvSpPr>
          <p:cNvPr id="8" name="TextBox 7">
            <a:extLst>
              <a:ext uri="{FF2B5EF4-FFF2-40B4-BE49-F238E27FC236}">
                <a16:creationId xmlns:a16="http://schemas.microsoft.com/office/drawing/2014/main" id="{2853663C-C79E-1E62-22F8-39919E9B786F}"/>
              </a:ext>
            </a:extLst>
          </p:cNvPr>
          <p:cNvSpPr txBox="1"/>
          <p:nvPr/>
        </p:nvSpPr>
        <p:spPr>
          <a:xfrm>
            <a:off x="3565452" y="5979892"/>
            <a:ext cx="5940056" cy="338554"/>
          </a:xfrm>
          <a:prstGeom prst="rect">
            <a:avLst/>
          </a:prstGeom>
          <a:noFill/>
          <a:ln w="19050">
            <a:solidFill>
              <a:srgbClr val="0070C0"/>
            </a:solidFill>
          </a:ln>
        </p:spPr>
        <p:txBody>
          <a:bodyPr wrap="square" rtlCol="0">
            <a:spAutoFit/>
          </a:bodyPr>
          <a:lstStyle/>
          <a:p>
            <a:r>
              <a:rPr lang="en-US" sz="1600" dirty="0">
                <a:ea typeface="+mj-lt"/>
                <a:cs typeface="+mj-lt"/>
              </a:rPr>
              <a:t>Positive and Negative Sentiment BERT Topics Visualizations</a:t>
            </a:r>
            <a:endParaRPr lang="en-US" sz="1600" dirty="0"/>
          </a:p>
        </p:txBody>
      </p:sp>
      <p:pic>
        <p:nvPicPr>
          <p:cNvPr id="4" name="Picture 3">
            <a:extLst>
              <a:ext uri="{FF2B5EF4-FFF2-40B4-BE49-F238E27FC236}">
                <a16:creationId xmlns:a16="http://schemas.microsoft.com/office/drawing/2014/main" id="{4095D1B7-0681-BB89-A7F4-BD20C75A1657}"/>
              </a:ext>
            </a:extLst>
          </p:cNvPr>
          <p:cNvPicPr>
            <a:picLocks noChangeAspect="1"/>
          </p:cNvPicPr>
          <p:nvPr/>
        </p:nvPicPr>
        <p:blipFill rotWithShape="1">
          <a:blip r:embed="rId2"/>
          <a:srcRect t="350" b="16976"/>
          <a:stretch/>
        </p:blipFill>
        <p:spPr>
          <a:xfrm>
            <a:off x="2271197" y="1084519"/>
            <a:ext cx="4699242" cy="4494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52C7767-87FB-F621-5024-2D83EB379324}"/>
              </a:ext>
            </a:extLst>
          </p:cNvPr>
          <p:cNvPicPr>
            <a:picLocks noChangeAspect="1"/>
          </p:cNvPicPr>
          <p:nvPr/>
        </p:nvPicPr>
        <p:blipFill>
          <a:blip r:embed="rId3"/>
          <a:stretch>
            <a:fillRect/>
          </a:stretch>
        </p:blipFill>
        <p:spPr>
          <a:xfrm>
            <a:off x="7225741" y="1089868"/>
            <a:ext cx="4559534" cy="4483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6144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8F09-BE7A-B705-0BC2-2B7623E7D3A8}"/>
              </a:ext>
            </a:extLst>
          </p:cNvPr>
          <p:cNvSpPr>
            <a:spLocks noGrp="1"/>
          </p:cNvSpPr>
          <p:nvPr>
            <p:ph type="title"/>
          </p:nvPr>
        </p:nvSpPr>
        <p:spPr>
          <a:xfrm>
            <a:off x="379638" y="342019"/>
            <a:ext cx="10118591" cy="1257299"/>
          </a:xfrm>
        </p:spPr>
        <p:txBody>
          <a:bodyPr anchor="ctr">
            <a:normAutofit/>
          </a:bodyPr>
          <a:lstStyle/>
          <a:p>
            <a:r>
              <a:rPr lang="en-US" sz="2800" dirty="0"/>
              <a:t>Executive Summary with Meaningful Insights</a:t>
            </a:r>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A29A1474-1DE1-12BD-8E7F-DB6E680E8252}"/>
              </a:ext>
            </a:extLst>
          </p:cNvPr>
          <p:cNvSpPr txBox="1">
            <a:spLocks/>
          </p:cNvSpPr>
          <p:nvPr/>
        </p:nvSpPr>
        <p:spPr>
          <a:xfrm>
            <a:off x="379638" y="1599318"/>
            <a:ext cx="10564749" cy="432632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latin typeface="Neue Haas Grotesk Text Pro (Headings)"/>
              </a:rPr>
              <a:t>A refined dataset of about ~130k news articles was obtained from rigorous cleaning, preprocessing, and tokenizing of a massive dataset of ~200k news articles</a:t>
            </a:r>
          </a:p>
          <a:p>
            <a:pPr marL="342900" indent="-342900">
              <a:buFont typeface="Arial" panose="020B0604020202020204" pitchFamily="34" charset="0"/>
              <a:buChar char="•"/>
            </a:pPr>
            <a:r>
              <a:rPr lang="en-US" dirty="0">
                <a:latin typeface="Neue Haas Grotesk Text Pro (Headings)"/>
              </a:rPr>
              <a:t>For a better understanding of the sentiment in the news articles’ text, sentiment analysis was conducted to classify the articles into positives and negatives.</a:t>
            </a:r>
          </a:p>
          <a:p>
            <a:pPr marL="342900" indent="-342900">
              <a:buFont typeface="Arial" panose="020B0604020202020204" pitchFamily="34" charset="0"/>
              <a:buChar char="•"/>
            </a:pPr>
            <a:r>
              <a:rPr lang="en-US" dirty="0">
                <a:latin typeface="Neue Haas Grotesk Text Pro (Headings)"/>
              </a:rPr>
              <a:t>To draw insights into the predicted sentiment texts, we apply </a:t>
            </a:r>
            <a:r>
              <a:rPr lang="en-US" b="1" dirty="0">
                <a:latin typeface="Neue Haas Grotesk Text Pro (Headings)"/>
              </a:rPr>
              <a:t>LDA</a:t>
            </a:r>
            <a:r>
              <a:rPr lang="en-US" dirty="0">
                <a:latin typeface="Neue Haas Grotesk Text Pro (Headings)"/>
              </a:rPr>
              <a:t> and </a:t>
            </a:r>
            <a:r>
              <a:rPr lang="en-US" b="1" dirty="0">
                <a:latin typeface="Neue Haas Grotesk Text Pro (Headings)"/>
              </a:rPr>
              <a:t>BERT</a:t>
            </a:r>
            <a:r>
              <a:rPr lang="en-US" dirty="0">
                <a:latin typeface="Neue Haas Grotesk Text Pro (Headings)"/>
              </a:rPr>
              <a:t> topic modeling techniques which helped us identify that the majority of the positive sentiments comprised of </a:t>
            </a:r>
            <a:r>
              <a:rPr lang="en-US" b="1" dirty="0">
                <a:latin typeface="Neue Haas Grotesk Text Pro (Headings)"/>
              </a:rPr>
              <a:t>health</a:t>
            </a:r>
            <a:r>
              <a:rPr lang="en-US" dirty="0">
                <a:latin typeface="Neue Haas Grotesk Text Pro (Headings)"/>
              </a:rPr>
              <a:t>, energy, efficiency, </a:t>
            </a:r>
            <a:r>
              <a:rPr lang="en-US" b="1" dirty="0">
                <a:latin typeface="Neue Haas Grotesk Text Pro (Headings)"/>
              </a:rPr>
              <a:t>market</a:t>
            </a:r>
            <a:r>
              <a:rPr lang="en-US" dirty="0">
                <a:latin typeface="Neue Haas Grotesk Text Pro (Headings)"/>
              </a:rPr>
              <a:t>, etc., as keywords within them hinting at a rise in the jobs and projects in these domains, for instance, healthcare, energy management, and others.</a:t>
            </a:r>
          </a:p>
        </p:txBody>
      </p:sp>
    </p:spTree>
    <p:extLst>
      <p:ext uri="{BB962C8B-B14F-4D97-AF65-F5344CB8AC3E}">
        <p14:creationId xmlns:p14="http://schemas.microsoft.com/office/powerpoint/2010/main" val="358598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8F09-BE7A-B705-0BC2-2B7623E7D3A8}"/>
              </a:ext>
            </a:extLst>
          </p:cNvPr>
          <p:cNvSpPr>
            <a:spLocks noGrp="1"/>
          </p:cNvSpPr>
          <p:nvPr>
            <p:ph type="title"/>
          </p:nvPr>
        </p:nvSpPr>
        <p:spPr>
          <a:xfrm>
            <a:off x="379638" y="342019"/>
            <a:ext cx="10118591" cy="1257299"/>
          </a:xfrm>
        </p:spPr>
        <p:txBody>
          <a:bodyPr anchor="ctr">
            <a:normAutofit/>
          </a:bodyPr>
          <a:lstStyle/>
          <a:p>
            <a:r>
              <a:rPr lang="en-US" sz="2800" dirty="0"/>
              <a:t>Executive Summary with Meaningful Insights</a:t>
            </a:r>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A29A1474-1DE1-12BD-8E7F-DB6E680E8252}"/>
              </a:ext>
            </a:extLst>
          </p:cNvPr>
          <p:cNvSpPr txBox="1">
            <a:spLocks/>
          </p:cNvSpPr>
          <p:nvPr/>
        </p:nvSpPr>
        <p:spPr>
          <a:xfrm>
            <a:off x="379638" y="1599318"/>
            <a:ext cx="10564749" cy="432632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latin typeface="Neue Haas Grotesk Text Pro (Headings)"/>
              </a:rPr>
              <a:t>However, the scenario on the other end of the spectrum is contrasting as we observed that the top failures and reasons for negative sentiments are </a:t>
            </a:r>
            <a:r>
              <a:rPr lang="en-US" sz="1800" b="1" dirty="0">
                <a:latin typeface="Neue Haas Grotesk Text Pro (Headings)"/>
              </a:rPr>
              <a:t>market</a:t>
            </a:r>
            <a:r>
              <a:rPr lang="en-US" sz="1800" dirty="0">
                <a:latin typeface="Neue Haas Grotesk Text Pro (Headings)"/>
              </a:rPr>
              <a:t>, </a:t>
            </a:r>
            <a:r>
              <a:rPr lang="en-US" sz="1800" b="1" dirty="0">
                <a:latin typeface="Neue Haas Grotesk Text Pro (Headings)"/>
              </a:rPr>
              <a:t>impact</a:t>
            </a:r>
            <a:r>
              <a:rPr lang="en-US" sz="1800" dirty="0">
                <a:latin typeface="Neue Haas Grotesk Text Pro (Headings)"/>
              </a:rPr>
              <a:t>, ai, </a:t>
            </a:r>
            <a:r>
              <a:rPr lang="en-US" sz="1800" b="1" dirty="0">
                <a:latin typeface="Neue Haas Grotesk Text Pro (Headings)"/>
              </a:rPr>
              <a:t>technology</a:t>
            </a:r>
            <a:r>
              <a:rPr lang="en-US" sz="1800" dirty="0">
                <a:latin typeface="Neue Haas Grotesk Text Pro (Headings)"/>
              </a:rPr>
              <a:t>, jobs, and </a:t>
            </a:r>
            <a:r>
              <a:rPr lang="en-US" sz="1800" b="1" dirty="0">
                <a:latin typeface="Neue Haas Grotesk Text Pro (Headings)"/>
              </a:rPr>
              <a:t>industry.</a:t>
            </a:r>
          </a:p>
          <a:p>
            <a:pPr marL="342900" indent="-342900"/>
            <a:r>
              <a:rPr lang="en-US" sz="1800" dirty="0">
                <a:latin typeface="Neue Haas Grotesk Text Pro (Headings)"/>
              </a:rPr>
              <a:t>Overall, our study bridges the gap between complex AI research and practical knowledge, offering meaningful contributions to the advancement of the AI industry. By understanding the industry's growth trajectory and areas that require attention, we pave the way for informed decision-making, strategic planning, and the responsible utilization of this transformative technology</a:t>
            </a:r>
            <a:endParaRPr lang="en-US" sz="1800" b="0" i="0" dirty="0">
              <a:effectLst/>
              <a:latin typeface="Neue Haas Grotesk Text Pro (Headings)"/>
            </a:endParaRPr>
          </a:p>
        </p:txBody>
      </p:sp>
    </p:spTree>
    <p:extLst>
      <p:ext uri="{BB962C8B-B14F-4D97-AF65-F5344CB8AC3E}">
        <p14:creationId xmlns:p14="http://schemas.microsoft.com/office/powerpoint/2010/main" val="9696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4</a:t>
            </a:fld>
            <a:endParaRPr lang="en-US"/>
          </a:p>
        </p:txBody>
      </p:sp>
      <p:sp>
        <p:nvSpPr>
          <p:cNvPr id="4" name="Title 1">
            <a:extLst>
              <a:ext uri="{FF2B5EF4-FFF2-40B4-BE49-F238E27FC236}">
                <a16:creationId xmlns:a16="http://schemas.microsoft.com/office/drawing/2014/main" id="{3346DA0F-0332-B9A5-6859-AD8D793EBE79}"/>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Actionable Recommendations</a:t>
            </a:r>
            <a:endParaRPr lang="en-US" sz="2800" b="0" dirty="0">
              <a:ea typeface="+mj-lt"/>
              <a:cs typeface="+mj-lt"/>
            </a:endParaRPr>
          </a:p>
        </p:txBody>
      </p:sp>
      <p:sp>
        <p:nvSpPr>
          <p:cNvPr id="13" name="Content Placeholder 2">
            <a:extLst>
              <a:ext uri="{FF2B5EF4-FFF2-40B4-BE49-F238E27FC236}">
                <a16:creationId xmlns:a16="http://schemas.microsoft.com/office/drawing/2014/main" id="{18F213D7-337D-D66D-E324-FCD62A6A3A8D}"/>
              </a:ext>
            </a:extLst>
          </p:cNvPr>
          <p:cNvSpPr txBox="1">
            <a:spLocks/>
          </p:cNvSpPr>
          <p:nvPr/>
        </p:nvSpPr>
        <p:spPr>
          <a:xfrm>
            <a:off x="376302" y="1598536"/>
            <a:ext cx="7265504" cy="448558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2" name="Content Placeholder 2">
            <a:extLst>
              <a:ext uri="{FF2B5EF4-FFF2-40B4-BE49-F238E27FC236}">
                <a16:creationId xmlns:a16="http://schemas.microsoft.com/office/drawing/2014/main" id="{06F2B7A6-7D25-322C-951F-9F4492A35C37}"/>
              </a:ext>
            </a:extLst>
          </p:cNvPr>
          <p:cNvSpPr txBox="1">
            <a:spLocks/>
          </p:cNvSpPr>
          <p:nvPr/>
        </p:nvSpPr>
        <p:spPr>
          <a:xfrm>
            <a:off x="376301" y="1388675"/>
            <a:ext cx="11180699" cy="512730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Some actionable insights that can be derived:</a:t>
            </a:r>
          </a:p>
          <a:p>
            <a:pPr>
              <a:buFont typeface="Wingdings" panose="05000000000000000000" pitchFamily="2" charset="2"/>
              <a:buChar char="Ø"/>
            </a:pPr>
            <a:r>
              <a:rPr lang="en-US" b="1" dirty="0">
                <a:solidFill>
                  <a:srgbClr val="0070C0"/>
                </a:solidFill>
              </a:rPr>
              <a:t>Capitalize on the Rising Trend of ChatGPT and OpenAI</a:t>
            </a:r>
            <a:r>
              <a:rPr lang="en-US" dirty="0">
                <a:solidFill>
                  <a:srgbClr val="0070C0"/>
                </a:solidFill>
              </a:rPr>
              <a:t>: </a:t>
            </a:r>
            <a:r>
              <a:rPr lang="en-US" dirty="0"/>
              <a:t>Given the surge in popularity and continued news coverage of ChatGPT and OpenAI, it is essential to explore opportunities in this domain. </a:t>
            </a:r>
          </a:p>
          <a:p>
            <a:pPr>
              <a:buFont typeface="Wingdings" panose="05000000000000000000" pitchFamily="2" charset="2"/>
              <a:buChar char="Ø"/>
            </a:pPr>
            <a:r>
              <a:rPr lang="en-US" b="1" dirty="0">
                <a:solidFill>
                  <a:srgbClr val="0070C0"/>
                </a:solidFill>
              </a:rPr>
              <a:t>Monitor Negative Sentiments for Risk Assessment</a:t>
            </a:r>
            <a:r>
              <a:rPr lang="en-US" dirty="0">
                <a:solidFill>
                  <a:srgbClr val="0070C0"/>
                </a:solidFill>
              </a:rPr>
              <a:t>:</a:t>
            </a:r>
            <a:r>
              <a:rPr lang="en-US" dirty="0"/>
              <a:t> The presence of negative sentiments surrounding topics like AI, technology, and jobs indicates potential risks and challenges. </a:t>
            </a:r>
          </a:p>
          <a:p>
            <a:pPr>
              <a:buFont typeface="Wingdings" panose="05000000000000000000" pitchFamily="2" charset="2"/>
              <a:buChar char="Ø"/>
            </a:pPr>
            <a:r>
              <a:rPr lang="en-US" b="1" dirty="0">
                <a:solidFill>
                  <a:srgbClr val="0070C0"/>
                </a:solidFill>
              </a:rPr>
              <a:t>Leverage Positive Sentiments in Health and Energy Domains</a:t>
            </a:r>
            <a:r>
              <a:rPr lang="en-US" dirty="0">
                <a:solidFill>
                  <a:srgbClr val="0070C0"/>
                </a:solidFill>
              </a:rPr>
              <a:t>:</a:t>
            </a:r>
            <a:r>
              <a:rPr lang="en-US" dirty="0"/>
              <a:t> The positive sentiments associated with keywords like health, energy, efficiency, and market indicate promising opportunities in these sectors. </a:t>
            </a:r>
          </a:p>
          <a:p>
            <a:pPr>
              <a:buFont typeface="Wingdings" panose="05000000000000000000" pitchFamily="2" charset="2"/>
              <a:buChar char="Ø"/>
            </a:pPr>
            <a:r>
              <a:rPr lang="en-US" b="1" dirty="0">
                <a:solidFill>
                  <a:schemeClr val="bg2">
                    <a:lumMod val="50000"/>
                  </a:schemeClr>
                </a:solidFill>
              </a:rPr>
              <a:t>Emphasize Human-AI Collaboration and Job Retention</a:t>
            </a:r>
            <a:r>
              <a:rPr lang="en-US" dirty="0">
                <a:solidFill>
                  <a:schemeClr val="bg2">
                    <a:lumMod val="50000"/>
                  </a:schemeClr>
                </a:solidFill>
              </a:rPr>
              <a:t>:</a:t>
            </a:r>
            <a:r>
              <a:rPr lang="en-US" dirty="0"/>
              <a:t> With the surge in AI capabilities, there is a concern about job displacement. Organizations should focus on promoting human-AI collaboration, reskilling initiatives, and creating new roles that leverage AI technology. </a:t>
            </a:r>
          </a:p>
          <a:p>
            <a:pPr>
              <a:buFont typeface="Wingdings" panose="05000000000000000000" pitchFamily="2" charset="2"/>
              <a:buChar char="Ø"/>
            </a:pPr>
            <a:r>
              <a:rPr lang="en-US" b="1" dirty="0">
                <a:solidFill>
                  <a:schemeClr val="bg2">
                    <a:lumMod val="50000"/>
                  </a:schemeClr>
                </a:solidFill>
              </a:rPr>
              <a:t>Foster Responsible AI Utilization</a:t>
            </a:r>
            <a:r>
              <a:rPr lang="en-US" dirty="0"/>
              <a:t>: As AI technology advances, it is crucial to emphasize responsible and ethical AI practices. strategies based on evolving industry dynamics.</a:t>
            </a:r>
          </a:p>
        </p:txBody>
      </p:sp>
      <p:pic>
        <p:nvPicPr>
          <p:cNvPr id="4102" name="Picture 6" descr="Recommended Blue Sign transparent PNG - StickPNG">
            <a:extLst>
              <a:ext uri="{FF2B5EF4-FFF2-40B4-BE49-F238E27FC236}">
                <a16:creationId xmlns:a16="http://schemas.microsoft.com/office/drawing/2014/main" id="{C7502E40-99AA-476D-B742-3AD4AFE32C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44907">
            <a:off x="10190387" y="496151"/>
            <a:ext cx="1373226" cy="96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56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5</a:t>
            </a:fld>
            <a:endParaRPr lang="en-US"/>
          </a:p>
        </p:txBody>
      </p:sp>
      <p:sp>
        <p:nvSpPr>
          <p:cNvPr id="4" name="Title 1">
            <a:extLst>
              <a:ext uri="{FF2B5EF4-FFF2-40B4-BE49-F238E27FC236}">
                <a16:creationId xmlns:a16="http://schemas.microsoft.com/office/drawing/2014/main" id="{3346DA0F-0332-B9A5-6859-AD8D793EBE79}"/>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Actionable Recommendations ( in Project Working)</a:t>
            </a:r>
            <a:endParaRPr lang="en-US" sz="2800" b="0" dirty="0">
              <a:ea typeface="+mj-lt"/>
              <a:cs typeface="+mj-lt"/>
            </a:endParaRPr>
          </a:p>
        </p:txBody>
      </p:sp>
      <p:sp>
        <p:nvSpPr>
          <p:cNvPr id="13" name="Content Placeholder 2">
            <a:extLst>
              <a:ext uri="{FF2B5EF4-FFF2-40B4-BE49-F238E27FC236}">
                <a16:creationId xmlns:a16="http://schemas.microsoft.com/office/drawing/2014/main" id="{18F213D7-337D-D66D-E324-FCD62A6A3A8D}"/>
              </a:ext>
            </a:extLst>
          </p:cNvPr>
          <p:cNvSpPr txBox="1">
            <a:spLocks/>
          </p:cNvSpPr>
          <p:nvPr/>
        </p:nvSpPr>
        <p:spPr>
          <a:xfrm>
            <a:off x="376302" y="1598536"/>
            <a:ext cx="7265504" cy="448558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2" name="Content Placeholder 2">
            <a:extLst>
              <a:ext uri="{FF2B5EF4-FFF2-40B4-BE49-F238E27FC236}">
                <a16:creationId xmlns:a16="http://schemas.microsoft.com/office/drawing/2014/main" id="{06F2B7A6-7D25-322C-951F-9F4492A35C37}"/>
              </a:ext>
            </a:extLst>
          </p:cNvPr>
          <p:cNvSpPr txBox="1">
            <a:spLocks/>
          </p:cNvSpPr>
          <p:nvPr/>
        </p:nvSpPr>
        <p:spPr>
          <a:xfrm>
            <a:off x="376301" y="1388675"/>
            <a:ext cx="10655766" cy="448558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Neue Haas Grotesk Text Pro (Body)"/>
              </a:rPr>
              <a:t>Enhance data cleaning and preprocessing techniques to ensure dataset quality and consistency.</a:t>
            </a:r>
          </a:p>
          <a:p>
            <a:r>
              <a:rPr lang="en-US" dirty="0">
                <a:latin typeface="Neue Haas Grotesk Text Pro (Body)"/>
              </a:rPr>
              <a:t>Explore advanced sentiment analysis approaches for a more nuanced understanding of sentiment.</a:t>
            </a:r>
          </a:p>
          <a:p>
            <a:r>
              <a:rPr lang="en-US" dirty="0">
                <a:latin typeface="Neue Haas Grotesk Text Pro (Body)"/>
              </a:rPr>
              <a:t>Experiment with different topic modeling techniques to uncover additional latent topics.</a:t>
            </a:r>
          </a:p>
          <a:p>
            <a:r>
              <a:rPr lang="en-US" dirty="0">
                <a:latin typeface="Neue Haas Grotesk Text Pro (Body)"/>
              </a:rPr>
              <a:t>Validate results with domain experts to gain practical insights and interpretations.</a:t>
            </a:r>
          </a:p>
          <a:p>
            <a:r>
              <a:rPr lang="en-US" dirty="0">
                <a:latin typeface="Neue Haas Grotesk Text Pro (Body)"/>
              </a:rPr>
              <a:t>Implement interactive visualization tools for user-friendly exploration and presentation of results.</a:t>
            </a:r>
          </a:p>
          <a:p>
            <a:r>
              <a:rPr lang="en-US" dirty="0">
                <a:latin typeface="Neue Haas Grotesk Text Pro (Body)"/>
              </a:rPr>
              <a:t>Conduct longitudinal analysis to track sentiment trends and topic evolution over time.</a:t>
            </a:r>
          </a:p>
          <a:p>
            <a:r>
              <a:rPr lang="en-US" dirty="0">
                <a:latin typeface="Neue Haas Grotesk Text Pro (Body)"/>
              </a:rPr>
              <a:t>Publish and share findings to contribute to the knowledge base and foster collaboration.</a:t>
            </a:r>
          </a:p>
        </p:txBody>
      </p:sp>
    </p:spTree>
    <p:extLst>
      <p:ext uri="{BB962C8B-B14F-4D97-AF65-F5344CB8AC3E}">
        <p14:creationId xmlns:p14="http://schemas.microsoft.com/office/powerpoint/2010/main" val="368602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6</a:t>
            </a:fld>
            <a:endParaRPr lang="en-US"/>
          </a:p>
        </p:txBody>
      </p:sp>
      <p:sp>
        <p:nvSpPr>
          <p:cNvPr id="17" name="Title 1">
            <a:extLst>
              <a:ext uri="{FF2B5EF4-FFF2-40B4-BE49-F238E27FC236}">
                <a16:creationId xmlns:a16="http://schemas.microsoft.com/office/drawing/2014/main" id="{0CD0376C-66EE-EDBD-2130-8962FAFFB9F7}"/>
              </a:ext>
            </a:extLst>
          </p:cNvPr>
          <p:cNvSpPr txBox="1">
            <a:spLocks/>
          </p:cNvSpPr>
          <p:nvPr/>
        </p:nvSpPr>
        <p:spPr>
          <a:xfrm>
            <a:off x="379638" y="342019"/>
            <a:ext cx="10118591" cy="10463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Article Clean-up and Filtering</a:t>
            </a:r>
            <a:endParaRPr lang="en-US" sz="2800"/>
          </a:p>
        </p:txBody>
      </p:sp>
      <p:sp>
        <p:nvSpPr>
          <p:cNvPr id="19" name="Content Placeholder 2">
            <a:extLst>
              <a:ext uri="{FF2B5EF4-FFF2-40B4-BE49-F238E27FC236}">
                <a16:creationId xmlns:a16="http://schemas.microsoft.com/office/drawing/2014/main" id="{8450D73C-2F95-A81C-DA99-7CEEB2F86927}"/>
              </a:ext>
            </a:extLst>
          </p:cNvPr>
          <p:cNvSpPr txBox="1">
            <a:spLocks/>
          </p:cNvSpPr>
          <p:nvPr/>
        </p:nvSpPr>
        <p:spPr>
          <a:xfrm>
            <a:off x="376302" y="1246515"/>
            <a:ext cx="11719182" cy="265303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news articles datasets fetched using the starter notebook contain ~200,000 records.</a:t>
            </a:r>
          </a:p>
          <a:p>
            <a:pPr marL="0" indent="0">
              <a:buFont typeface="Arial" panose="020B0604020202020204" pitchFamily="34" charset="0"/>
              <a:buNone/>
            </a:pPr>
            <a:r>
              <a:rPr lang="en-US" dirty="0"/>
              <a:t>After using the </a:t>
            </a:r>
            <a:r>
              <a:rPr lang="en-US" b="1" dirty="0"/>
              <a:t>filtration</a:t>
            </a:r>
            <a:r>
              <a:rPr lang="en-US" dirty="0"/>
              <a:t> and </a:t>
            </a:r>
            <a:r>
              <a:rPr lang="en-US" b="1" dirty="0"/>
              <a:t>cleaning</a:t>
            </a:r>
            <a:r>
              <a:rPr lang="en-US" dirty="0"/>
              <a:t> techniques</a:t>
            </a:r>
            <a:r>
              <a:rPr lang="en-US" b="1" dirty="0"/>
              <a:t> ~134,000 records</a:t>
            </a:r>
          </a:p>
          <a:p>
            <a:pPr marL="285750" indent="-285750"/>
            <a:r>
              <a:rPr lang="en-US" dirty="0"/>
              <a:t>Removed digits, non-word and non-space characters, newline, and tab characters</a:t>
            </a:r>
          </a:p>
          <a:p>
            <a:pPr marL="285750" indent="-285750"/>
            <a:r>
              <a:rPr lang="en-US" dirty="0"/>
              <a:t>Limited the word length for the article sentences &amp;character length for the words inside the sentences</a:t>
            </a:r>
          </a:p>
          <a:p>
            <a:pPr marL="285750" indent="-285750"/>
            <a:r>
              <a:rPr lang="en-US" dirty="0"/>
              <a:t>Used closely related words along with the mentioned keywords to leave out unnecessary noise.</a:t>
            </a:r>
          </a:p>
        </p:txBody>
      </p:sp>
      <p:sp>
        <p:nvSpPr>
          <p:cNvPr id="23" name="Rectangle 22">
            <a:extLst>
              <a:ext uri="{FF2B5EF4-FFF2-40B4-BE49-F238E27FC236}">
                <a16:creationId xmlns:a16="http://schemas.microsoft.com/office/drawing/2014/main" id="{26DECB0E-5352-4763-D75A-C179E1F695B1}"/>
              </a:ext>
            </a:extLst>
          </p:cNvPr>
          <p:cNvSpPr/>
          <p:nvPr/>
        </p:nvSpPr>
        <p:spPr>
          <a:xfrm>
            <a:off x="376302" y="4529558"/>
            <a:ext cx="1453154" cy="821120"/>
          </a:xfrm>
          <a:prstGeom prst="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Original dataset with ~200k news articles</a:t>
            </a:r>
          </a:p>
        </p:txBody>
      </p:sp>
      <p:sp>
        <p:nvSpPr>
          <p:cNvPr id="28" name="Arrow: Right 27">
            <a:extLst>
              <a:ext uri="{FF2B5EF4-FFF2-40B4-BE49-F238E27FC236}">
                <a16:creationId xmlns:a16="http://schemas.microsoft.com/office/drawing/2014/main" id="{5BC3A2F3-61A8-0A56-BE27-96EADB194A1A}"/>
              </a:ext>
            </a:extLst>
          </p:cNvPr>
          <p:cNvSpPr/>
          <p:nvPr/>
        </p:nvSpPr>
        <p:spPr>
          <a:xfrm>
            <a:off x="1882008" y="4867855"/>
            <a:ext cx="1642241" cy="124816"/>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AEA86A4-2C1D-7B97-CCDC-5461059E2ADD}"/>
              </a:ext>
            </a:extLst>
          </p:cNvPr>
          <p:cNvSpPr txBox="1"/>
          <p:nvPr/>
        </p:nvSpPr>
        <p:spPr>
          <a:xfrm>
            <a:off x="2008460" y="4523770"/>
            <a:ext cx="138933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t>Preprocessing </a:t>
            </a:r>
          </a:p>
          <a:p>
            <a:pPr algn="ctr"/>
            <a:endParaRPr lang="en-US" sz="1100" b="1" dirty="0"/>
          </a:p>
          <a:p>
            <a:pPr algn="ctr"/>
            <a:endParaRPr lang="en-US" sz="1100" b="1" dirty="0"/>
          </a:p>
          <a:p>
            <a:pPr algn="ctr"/>
            <a:r>
              <a:rPr lang="en-US" sz="1100" b="1" dirty="0"/>
              <a:t>Keyword Filtering</a:t>
            </a:r>
          </a:p>
        </p:txBody>
      </p:sp>
      <p:sp>
        <p:nvSpPr>
          <p:cNvPr id="30" name="Rectangle 29">
            <a:extLst>
              <a:ext uri="{FF2B5EF4-FFF2-40B4-BE49-F238E27FC236}">
                <a16:creationId xmlns:a16="http://schemas.microsoft.com/office/drawing/2014/main" id="{C7DD63E7-C1AB-26AB-8F0D-78726EEBCF6F}"/>
              </a:ext>
            </a:extLst>
          </p:cNvPr>
          <p:cNvSpPr/>
          <p:nvPr/>
        </p:nvSpPr>
        <p:spPr>
          <a:xfrm>
            <a:off x="3570232" y="4516419"/>
            <a:ext cx="1294086" cy="827688"/>
          </a:xfrm>
          <a:prstGeom prst="rect">
            <a:avLst/>
          </a:prstGeom>
          <a:solidFill>
            <a:schemeClr val="accent3">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t>Filtered news articles ~130k</a:t>
            </a:r>
            <a:endParaRPr lang="en-US" b="1" dirty="0"/>
          </a:p>
        </p:txBody>
      </p:sp>
      <p:cxnSp>
        <p:nvCxnSpPr>
          <p:cNvPr id="31" name="Connector: Elbow 30">
            <a:extLst>
              <a:ext uri="{FF2B5EF4-FFF2-40B4-BE49-F238E27FC236}">
                <a16:creationId xmlns:a16="http://schemas.microsoft.com/office/drawing/2014/main" id="{CD721E9B-8F47-8330-D74B-C5543CE70488}"/>
              </a:ext>
            </a:extLst>
          </p:cNvPr>
          <p:cNvCxnSpPr>
            <a:cxnSpLocks/>
          </p:cNvCxnSpPr>
          <p:nvPr/>
        </p:nvCxnSpPr>
        <p:spPr>
          <a:xfrm>
            <a:off x="4864318" y="5092702"/>
            <a:ext cx="1424479" cy="99928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52CA5FC-65E8-1E37-9341-52414CD40D2D}"/>
              </a:ext>
            </a:extLst>
          </p:cNvPr>
          <p:cNvCxnSpPr>
            <a:cxnSpLocks/>
            <a:stCxn id="30" idx="3"/>
          </p:cNvCxnSpPr>
          <p:nvPr/>
        </p:nvCxnSpPr>
        <p:spPr>
          <a:xfrm flipV="1">
            <a:off x="4864318" y="4922927"/>
            <a:ext cx="1426432" cy="7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D86A09A3-37A7-9BFB-DE27-4A32CE5C931E}"/>
              </a:ext>
            </a:extLst>
          </p:cNvPr>
          <p:cNvSpPr/>
          <p:nvPr/>
        </p:nvSpPr>
        <p:spPr>
          <a:xfrm>
            <a:off x="6346089" y="4494647"/>
            <a:ext cx="1294086" cy="827688"/>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t>Positive news articles ~72k</a:t>
            </a:r>
            <a:endParaRPr lang="en-US" b="1" dirty="0"/>
          </a:p>
        </p:txBody>
      </p:sp>
      <p:sp>
        <p:nvSpPr>
          <p:cNvPr id="34" name="TextBox 33">
            <a:extLst>
              <a:ext uri="{FF2B5EF4-FFF2-40B4-BE49-F238E27FC236}">
                <a16:creationId xmlns:a16="http://schemas.microsoft.com/office/drawing/2014/main" id="{2524446B-3322-0B5B-DB26-7F07A3764BE1}"/>
              </a:ext>
            </a:extLst>
          </p:cNvPr>
          <p:cNvSpPr txBox="1"/>
          <p:nvPr/>
        </p:nvSpPr>
        <p:spPr>
          <a:xfrm>
            <a:off x="5014342" y="4437372"/>
            <a:ext cx="120972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t>Sentiment Analysis</a:t>
            </a:r>
          </a:p>
        </p:txBody>
      </p:sp>
      <p:sp>
        <p:nvSpPr>
          <p:cNvPr id="36" name="Rectangle 35">
            <a:extLst>
              <a:ext uri="{FF2B5EF4-FFF2-40B4-BE49-F238E27FC236}">
                <a16:creationId xmlns:a16="http://schemas.microsoft.com/office/drawing/2014/main" id="{51032671-A64C-BB7B-9B9D-546426077807}"/>
              </a:ext>
            </a:extLst>
          </p:cNvPr>
          <p:cNvSpPr/>
          <p:nvPr/>
        </p:nvSpPr>
        <p:spPr>
          <a:xfrm>
            <a:off x="6346089" y="5683004"/>
            <a:ext cx="1294086" cy="820431"/>
          </a:xfrm>
          <a:prstGeom prst="rect">
            <a:avLst/>
          </a:prstGeom>
          <a:solidFill>
            <a:schemeClr val="accent5">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ea typeface="+mn-lt"/>
                <a:cs typeface="+mn-lt"/>
              </a:rPr>
              <a:t>Negative news articles ~69k</a:t>
            </a:r>
          </a:p>
          <a:p>
            <a:pPr algn="ctr"/>
            <a:endParaRPr lang="en-US" sz="1200" b="1" dirty="0"/>
          </a:p>
        </p:txBody>
      </p:sp>
      <p:sp>
        <p:nvSpPr>
          <p:cNvPr id="41" name="Right Brace 40">
            <a:extLst>
              <a:ext uri="{FF2B5EF4-FFF2-40B4-BE49-F238E27FC236}">
                <a16:creationId xmlns:a16="http://schemas.microsoft.com/office/drawing/2014/main" id="{0F83AF62-6BC3-35C8-551C-AC3062D5BE34}"/>
              </a:ext>
            </a:extLst>
          </p:cNvPr>
          <p:cNvSpPr/>
          <p:nvPr/>
        </p:nvSpPr>
        <p:spPr>
          <a:xfrm>
            <a:off x="7859702" y="4436352"/>
            <a:ext cx="267456" cy="2225443"/>
          </a:xfrm>
          <a:prstGeom prst="rightBrace">
            <a:avLst/>
          </a:prstGeom>
          <a:solidFill>
            <a:schemeClr val="bg1"/>
          </a:solidFill>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73C6829C-5E9F-C5B4-9916-1C10FA03FCA6}"/>
              </a:ext>
            </a:extLst>
          </p:cNvPr>
          <p:cNvSpPr txBox="1"/>
          <p:nvPr/>
        </p:nvSpPr>
        <p:spPr>
          <a:xfrm>
            <a:off x="8328297" y="5056581"/>
            <a:ext cx="2286604" cy="830997"/>
          </a:xfrm>
          <a:prstGeom prst="rect">
            <a:avLst/>
          </a:prstGeom>
          <a:solidFill>
            <a:srgbClr val="002060"/>
          </a:solidFill>
          <a:ln>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BERT &amp; NER </a:t>
            </a:r>
            <a:endParaRPr lang="en-US" b="1" dirty="0"/>
          </a:p>
          <a:p>
            <a:pPr algn="ctr"/>
            <a:r>
              <a:rPr lang="en-US" sz="1200" b="1" dirty="0"/>
              <a:t>to identify major topics, sentiments, and the entities related to them</a:t>
            </a:r>
            <a:endParaRPr lang="en-US" b="1" dirty="0"/>
          </a:p>
        </p:txBody>
      </p:sp>
      <p:cxnSp>
        <p:nvCxnSpPr>
          <p:cNvPr id="3" name="Straight Arrow Connector 2">
            <a:extLst>
              <a:ext uri="{FF2B5EF4-FFF2-40B4-BE49-F238E27FC236}">
                <a16:creationId xmlns:a16="http://schemas.microsoft.com/office/drawing/2014/main" id="{EDDC835B-E619-34D7-954C-F9A7551A623D}"/>
              </a:ext>
            </a:extLst>
          </p:cNvPr>
          <p:cNvCxnSpPr>
            <a:cxnSpLocks/>
          </p:cNvCxnSpPr>
          <p:nvPr/>
        </p:nvCxnSpPr>
        <p:spPr>
          <a:xfrm flipV="1">
            <a:off x="10616456" y="4140734"/>
            <a:ext cx="32172" cy="7821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3FC504D-084D-CACD-4284-232D5C0AD036}"/>
              </a:ext>
            </a:extLst>
          </p:cNvPr>
          <p:cNvCxnSpPr>
            <a:cxnSpLocks/>
            <a:endCxn id="9" idx="2"/>
          </p:cNvCxnSpPr>
          <p:nvPr/>
        </p:nvCxnSpPr>
        <p:spPr>
          <a:xfrm flipV="1">
            <a:off x="10795161" y="4639152"/>
            <a:ext cx="580308" cy="3514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6" descr="Business Building PNG Transparent Images Free Download | Vector Files |  Pngtree">
            <a:extLst>
              <a:ext uri="{FF2B5EF4-FFF2-40B4-BE49-F238E27FC236}">
                <a16:creationId xmlns:a16="http://schemas.microsoft.com/office/drawing/2014/main" id="{B3A1E1FD-B576-45C1-E927-77E5B160AF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1977" y="3992168"/>
            <a:ext cx="646984" cy="6469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rend Vector Icons free download in SVG, PNG Format">
            <a:extLst>
              <a:ext uri="{FF2B5EF4-FFF2-40B4-BE49-F238E27FC236}">
                <a16:creationId xmlns:a16="http://schemas.microsoft.com/office/drawing/2014/main" id="{7A557855-A978-D3F2-D3F3-54C8281ED0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1812" y="3525502"/>
            <a:ext cx="513632" cy="51363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C7C9EC0C-61B5-17C2-4604-9F83EDF244D4}"/>
              </a:ext>
            </a:extLst>
          </p:cNvPr>
          <p:cNvCxnSpPr>
            <a:cxnSpLocks/>
          </p:cNvCxnSpPr>
          <p:nvPr/>
        </p:nvCxnSpPr>
        <p:spPr>
          <a:xfrm flipH="1" flipV="1">
            <a:off x="9930341" y="4353893"/>
            <a:ext cx="563546" cy="586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16" descr="Sentiment Icons - Free SVG &amp; PNG Sentiment Images - Noun Project">
            <a:extLst>
              <a:ext uri="{FF2B5EF4-FFF2-40B4-BE49-F238E27FC236}">
                <a16:creationId xmlns:a16="http://schemas.microsoft.com/office/drawing/2014/main" id="{820AFCB8-7D87-6DC6-BEA1-44AF44AF20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82520" y="3733233"/>
            <a:ext cx="576950" cy="576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00912F-4B87-3F52-9064-BDFCAD1B78B7}"/>
              </a:ext>
            </a:extLst>
          </p:cNvPr>
          <p:cNvSpPr txBox="1"/>
          <p:nvPr/>
        </p:nvSpPr>
        <p:spPr>
          <a:xfrm>
            <a:off x="4187351" y="3699535"/>
            <a:ext cx="2863702" cy="369332"/>
          </a:xfrm>
          <a:prstGeom prst="rect">
            <a:avLst/>
          </a:prstGeom>
          <a:noFill/>
        </p:spPr>
        <p:txBody>
          <a:bodyPr wrap="square" rtlCol="0">
            <a:spAutoFit/>
          </a:bodyPr>
          <a:lstStyle/>
          <a:p>
            <a:pPr algn="ctr"/>
            <a:r>
              <a:rPr lang="en-IN" u="sng" dirty="0"/>
              <a:t>Methodology</a:t>
            </a:r>
          </a:p>
        </p:txBody>
      </p:sp>
    </p:spTree>
    <p:extLst>
      <p:ext uri="{BB962C8B-B14F-4D97-AF65-F5344CB8AC3E}">
        <p14:creationId xmlns:p14="http://schemas.microsoft.com/office/powerpoint/2010/main" val="387322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115EB251-BB4F-C313-EDE9-90043D9F29CD}"/>
              </a:ext>
            </a:extLst>
          </p:cNvPr>
          <p:cNvSpPr txBox="1">
            <a:spLocks/>
          </p:cNvSpPr>
          <p:nvPr/>
        </p:nvSpPr>
        <p:spPr>
          <a:xfrm>
            <a:off x="1066800" y="1666196"/>
            <a:ext cx="5494762" cy="21995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Neue Haas Grotesk Text Pro"/>
              <a:cs typeface="Segoe UI"/>
            </a:endParaRPr>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Topic Detection &amp; Sentiment Analysis Methodology</a:t>
            </a:r>
            <a:endParaRPr lang="en-US" sz="2800" dirty="0"/>
          </a:p>
        </p:txBody>
      </p:sp>
      <p:sp>
        <p:nvSpPr>
          <p:cNvPr id="3" name="Content Placeholder 2">
            <a:extLst>
              <a:ext uri="{FF2B5EF4-FFF2-40B4-BE49-F238E27FC236}">
                <a16:creationId xmlns:a16="http://schemas.microsoft.com/office/drawing/2014/main" id="{47877293-ABFB-6868-DD24-567C082F7108}"/>
              </a:ext>
            </a:extLst>
          </p:cNvPr>
          <p:cNvSpPr txBox="1">
            <a:spLocks/>
          </p:cNvSpPr>
          <p:nvPr/>
        </p:nvSpPr>
        <p:spPr>
          <a:xfrm>
            <a:off x="383104" y="1357201"/>
            <a:ext cx="11277267" cy="140469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cs typeface="Segoe UI"/>
            </a:endParaRPr>
          </a:p>
        </p:txBody>
      </p:sp>
      <p:sp>
        <p:nvSpPr>
          <p:cNvPr id="4" name="Content Placeholder 2">
            <a:extLst>
              <a:ext uri="{FF2B5EF4-FFF2-40B4-BE49-F238E27FC236}">
                <a16:creationId xmlns:a16="http://schemas.microsoft.com/office/drawing/2014/main" id="{82C7AFE7-313C-4C07-5B15-42B090B187F4}"/>
              </a:ext>
            </a:extLst>
          </p:cNvPr>
          <p:cNvSpPr txBox="1">
            <a:spLocks/>
          </p:cNvSpPr>
          <p:nvPr/>
        </p:nvSpPr>
        <p:spPr>
          <a:xfrm>
            <a:off x="376301" y="1388675"/>
            <a:ext cx="8749403" cy="265303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 </a:t>
            </a:r>
          </a:p>
        </p:txBody>
      </p:sp>
      <p:sp>
        <p:nvSpPr>
          <p:cNvPr id="5" name="Content Placeholder 2">
            <a:extLst>
              <a:ext uri="{FF2B5EF4-FFF2-40B4-BE49-F238E27FC236}">
                <a16:creationId xmlns:a16="http://schemas.microsoft.com/office/drawing/2014/main" id="{9D5F4865-38F1-0712-C7FE-B593301493FF}"/>
              </a:ext>
            </a:extLst>
          </p:cNvPr>
          <p:cNvSpPr txBox="1">
            <a:spLocks/>
          </p:cNvSpPr>
          <p:nvPr/>
        </p:nvSpPr>
        <p:spPr>
          <a:xfrm>
            <a:off x="376301" y="1544230"/>
            <a:ext cx="11277267" cy="464310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040" lvl="1" indent="0">
              <a:buNone/>
            </a:pPr>
            <a:r>
              <a:rPr lang="en-US" sz="1700" dirty="0">
                <a:latin typeface="Neue Haas Grotesk Text Pro (Body)"/>
                <a:cs typeface="Segoe UI"/>
              </a:rPr>
              <a:t>With the clean and filtered data at my disposal, the next aim is to:</a:t>
            </a:r>
          </a:p>
          <a:p>
            <a:pPr lvl="1"/>
            <a:r>
              <a:rPr lang="en-US" sz="1700" dirty="0">
                <a:latin typeface="Neue Haas Grotesk Text Pro (Body)"/>
                <a:cs typeface="Segoe UI"/>
              </a:rPr>
              <a:t>Perform sentiment analysis to identify the positively and negatively impacting news articles</a:t>
            </a:r>
          </a:p>
          <a:p>
            <a:pPr marL="320040" lvl="1" indent="0">
              <a:buNone/>
            </a:pPr>
            <a:r>
              <a:rPr lang="en-US" sz="1700" dirty="0">
                <a:latin typeface="Neue Haas Grotesk Text Pro (Body)"/>
                <a:cs typeface="Segoe UI"/>
              </a:rPr>
              <a:t>	Using a </a:t>
            </a:r>
            <a:r>
              <a:rPr lang="en-US" sz="1700" b="1" dirty="0">
                <a:latin typeface="Neue Haas Grotesk Text Pro (Body)"/>
                <a:cs typeface="Segoe UI"/>
              </a:rPr>
              <a:t>SVM</a:t>
            </a:r>
            <a:r>
              <a:rPr lang="en-US" sz="1700" dirty="0">
                <a:latin typeface="Neue Haas Grotesk Text Pro (Body)"/>
                <a:cs typeface="Segoe UI"/>
              </a:rPr>
              <a:t> classifier, by training a custom Yelp </a:t>
            </a:r>
            <a:r>
              <a:rPr lang="en-US" sz="1700" b="1" dirty="0">
                <a:latin typeface="Neue Haas Grotesk Text Pro (Body)"/>
                <a:cs typeface="Segoe UI"/>
              </a:rPr>
              <a:t>model</a:t>
            </a:r>
            <a:r>
              <a:rPr lang="en-US" sz="1700" dirty="0">
                <a:latin typeface="Neue Haas Grotesk Text Pro (Body)"/>
                <a:cs typeface="Segoe UI"/>
              </a:rPr>
              <a:t>, I obtained the negative and positive sentiments</a:t>
            </a:r>
          </a:p>
          <a:p>
            <a:pPr lvl="1"/>
            <a:r>
              <a:rPr lang="en-US" sz="1700" dirty="0">
                <a:latin typeface="Neue Haas Grotesk Text Pro (Body)"/>
                <a:cs typeface="Segoe UI"/>
              </a:rPr>
              <a:t>Further, identifying the sentiment changing over time and what is causing that. (topic modeling for positive and negative news articles)</a:t>
            </a:r>
          </a:p>
          <a:p>
            <a:pPr marL="685800" lvl="3" indent="0">
              <a:buNone/>
            </a:pPr>
            <a:r>
              <a:rPr lang="en-US" sz="1700" dirty="0">
                <a:latin typeface="Neue Haas Grotesk Text Pro (Body)"/>
                <a:cs typeface="Segoe UI"/>
              </a:rPr>
              <a:t>	By applying </a:t>
            </a:r>
            <a:r>
              <a:rPr lang="en-US" sz="1700" b="1" dirty="0">
                <a:latin typeface="Neue Haas Grotesk Text Pro (Body)"/>
                <a:cs typeface="Segoe UI"/>
              </a:rPr>
              <a:t>BERTopic </a:t>
            </a:r>
            <a:r>
              <a:rPr lang="en-US" sz="1700" dirty="0">
                <a:latin typeface="Neue Haas Grotesk Text Pro (Body)"/>
                <a:cs typeface="Segoe UI"/>
              </a:rPr>
              <a:t>on both the categories of sentiment-analyzed news articles, </a:t>
            </a:r>
            <a:r>
              <a:rPr lang="en-US" sz="1700" b="1" dirty="0">
                <a:latin typeface="Neue Haas Grotesk Text Pro (Body)"/>
                <a:cs typeface="Segoe UI"/>
              </a:rPr>
              <a:t>tuning</a:t>
            </a:r>
            <a:r>
              <a:rPr lang="en-US" sz="1700" dirty="0">
                <a:latin typeface="Neue Haas Grotesk Text Pro (Body)"/>
                <a:cs typeface="Segoe UI"/>
              </a:rPr>
              <a:t> the parameters like the number of topics, etc. I found the major topics causing the sentiment.</a:t>
            </a:r>
          </a:p>
          <a:p>
            <a:pPr marL="685800" lvl="3" indent="0">
              <a:buNone/>
            </a:pPr>
            <a:r>
              <a:rPr lang="en-US" sz="1700" dirty="0">
                <a:latin typeface="Neue Haas Grotesk Text Pro (Body)"/>
                <a:cs typeface="Segoe UI"/>
              </a:rPr>
              <a:t>	Although LDA is good for visualizations, BERT takes it up a notch by giving the top words in the topic making it </a:t>
            </a:r>
            <a:r>
              <a:rPr lang="en-US" sz="1700" b="1" dirty="0">
                <a:latin typeface="Neue Haas Grotesk Text Pro (Body)"/>
                <a:cs typeface="Segoe UI"/>
              </a:rPr>
              <a:t>more interpretable and user-friendly </a:t>
            </a:r>
            <a:r>
              <a:rPr lang="en-US" sz="1700" dirty="0">
                <a:latin typeface="Neue Haas Grotesk Text Pro (Body)"/>
                <a:cs typeface="Segoe UI"/>
              </a:rPr>
              <a:t>which can help in conjunction with NER</a:t>
            </a:r>
          </a:p>
          <a:p>
            <a:pPr lvl="1"/>
            <a:r>
              <a:rPr lang="en-US" sz="1700" dirty="0">
                <a:latin typeface="Neue Haas Grotesk Text Pro (Body)"/>
                <a:cs typeface="Segoe UI"/>
              </a:rPr>
              <a:t>Eventually, I would apply NER to these sentiment-classified articles to obtain information on who is responsible for the trends and where exactly are they happening</a:t>
            </a:r>
          </a:p>
          <a:p>
            <a:pPr marL="320040" lvl="1" indent="0">
              <a:buNone/>
            </a:pPr>
            <a:endParaRPr lang="en-US" sz="1700" dirty="0">
              <a:latin typeface="Neue Haas Grotesk Text Pro (Body)"/>
              <a:cs typeface="Segoe UI"/>
            </a:endParaRPr>
          </a:p>
          <a:p>
            <a:pPr marL="320040" lvl="1" indent="0">
              <a:buNone/>
            </a:pPr>
            <a:endParaRPr lang="en-US" sz="1700" dirty="0">
              <a:latin typeface="Neue Haas Grotesk Text Pro (Body)"/>
              <a:cs typeface="Segoe UI"/>
            </a:endParaRPr>
          </a:p>
          <a:p>
            <a:pPr marL="320040" lvl="1" indent="0">
              <a:buNone/>
            </a:pPr>
            <a:endParaRPr lang="en-US" sz="1700" dirty="0">
              <a:latin typeface="Neue Haas Grotesk Text Pro (Body)"/>
              <a:cs typeface="Segoe UI"/>
            </a:endParaRPr>
          </a:p>
        </p:txBody>
      </p:sp>
      <p:sp>
        <p:nvSpPr>
          <p:cNvPr id="7" name="Slide Number Placeholder 5">
            <a:extLst>
              <a:ext uri="{FF2B5EF4-FFF2-40B4-BE49-F238E27FC236}">
                <a16:creationId xmlns:a16="http://schemas.microsoft.com/office/drawing/2014/main" id="{DE01DE0B-7416-C79E-1B4B-E7EC01E89613}"/>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7</a:t>
            </a:fld>
            <a:endParaRPr lang="en-US"/>
          </a:p>
        </p:txBody>
      </p:sp>
    </p:spTree>
    <p:extLst>
      <p:ext uri="{BB962C8B-B14F-4D97-AF65-F5344CB8AC3E}">
        <p14:creationId xmlns:p14="http://schemas.microsoft.com/office/powerpoint/2010/main" val="228763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115EB251-BB4F-C313-EDE9-90043D9F29CD}"/>
              </a:ext>
            </a:extLst>
          </p:cNvPr>
          <p:cNvSpPr txBox="1">
            <a:spLocks/>
          </p:cNvSpPr>
          <p:nvPr/>
        </p:nvSpPr>
        <p:spPr>
          <a:xfrm>
            <a:off x="1066800" y="1666196"/>
            <a:ext cx="5494762" cy="21995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Neue Haas Grotesk Text Pro"/>
              <a:cs typeface="Segoe UI"/>
            </a:endParaRPr>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Topic Modeling</a:t>
            </a:r>
            <a:endParaRPr lang="en-US" sz="2800" dirty="0"/>
          </a:p>
        </p:txBody>
      </p:sp>
      <p:sp>
        <p:nvSpPr>
          <p:cNvPr id="3" name="Content Placeholder 2">
            <a:extLst>
              <a:ext uri="{FF2B5EF4-FFF2-40B4-BE49-F238E27FC236}">
                <a16:creationId xmlns:a16="http://schemas.microsoft.com/office/drawing/2014/main" id="{47877293-ABFB-6868-DD24-567C082F7108}"/>
              </a:ext>
            </a:extLst>
          </p:cNvPr>
          <p:cNvSpPr txBox="1">
            <a:spLocks/>
          </p:cNvSpPr>
          <p:nvPr/>
        </p:nvSpPr>
        <p:spPr>
          <a:xfrm>
            <a:off x="383104" y="1357201"/>
            <a:ext cx="11277267" cy="1404691"/>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cs typeface="Segoe UI"/>
            </a:endParaRPr>
          </a:p>
        </p:txBody>
      </p:sp>
      <p:sp>
        <p:nvSpPr>
          <p:cNvPr id="5" name="Content Placeholder 2">
            <a:extLst>
              <a:ext uri="{FF2B5EF4-FFF2-40B4-BE49-F238E27FC236}">
                <a16:creationId xmlns:a16="http://schemas.microsoft.com/office/drawing/2014/main" id="{9D5F4865-38F1-0712-C7FE-B593301493FF}"/>
              </a:ext>
            </a:extLst>
          </p:cNvPr>
          <p:cNvSpPr txBox="1">
            <a:spLocks/>
          </p:cNvSpPr>
          <p:nvPr/>
        </p:nvSpPr>
        <p:spPr>
          <a:xfrm>
            <a:off x="376301" y="1544230"/>
            <a:ext cx="11277267" cy="464310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040" lvl="1" indent="0">
              <a:buNone/>
            </a:pPr>
            <a:endParaRPr lang="en-US" dirty="0">
              <a:latin typeface="Neue Haas Grotesk Text Pro (Body)"/>
              <a:cs typeface="Segoe UI"/>
            </a:endParaRPr>
          </a:p>
        </p:txBody>
      </p:sp>
      <p:sp>
        <p:nvSpPr>
          <p:cNvPr id="7" name="Slide Number Placeholder 5">
            <a:extLst>
              <a:ext uri="{FF2B5EF4-FFF2-40B4-BE49-F238E27FC236}">
                <a16:creationId xmlns:a16="http://schemas.microsoft.com/office/drawing/2014/main" id="{DE01DE0B-7416-C79E-1B4B-E7EC01E89613}"/>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8</a:t>
            </a:fld>
            <a:endParaRPr lang="en-US"/>
          </a:p>
        </p:txBody>
      </p:sp>
      <p:sp>
        <p:nvSpPr>
          <p:cNvPr id="2" name="Content Placeholder 2">
            <a:extLst>
              <a:ext uri="{FF2B5EF4-FFF2-40B4-BE49-F238E27FC236}">
                <a16:creationId xmlns:a16="http://schemas.microsoft.com/office/drawing/2014/main" id="{DFA0A48F-386B-EA75-A2AD-AA8E1E39E631}"/>
              </a:ext>
            </a:extLst>
          </p:cNvPr>
          <p:cNvSpPr txBox="1">
            <a:spLocks/>
          </p:cNvSpPr>
          <p:nvPr/>
        </p:nvSpPr>
        <p:spPr>
          <a:xfrm>
            <a:off x="276365" y="1449521"/>
            <a:ext cx="11277267" cy="16118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20040" lvl="1" indent="0">
              <a:buNone/>
            </a:pPr>
            <a:r>
              <a:rPr lang="en-US" sz="1700" dirty="0">
                <a:latin typeface="Neue Haas Grotesk Text Pro (Body)"/>
                <a:cs typeface="Segoe UI"/>
              </a:rPr>
              <a:t>BERTopic applied to positive and negative sentiment articles gives us a better understanding of the trends.</a:t>
            </a:r>
          </a:p>
          <a:p>
            <a:pPr lvl="2"/>
            <a:r>
              <a:rPr lang="en-US" sz="1700" dirty="0">
                <a:latin typeface="Neue Haas Grotesk Text Pro (Body)"/>
                <a:cs typeface="Segoe UI"/>
              </a:rPr>
              <a:t>Removed stopwords</a:t>
            </a:r>
          </a:p>
          <a:p>
            <a:pPr lvl="2"/>
            <a:r>
              <a:rPr lang="en-US" sz="1700" dirty="0">
                <a:latin typeface="Neue Haas Grotesk Text Pro (Body)"/>
                <a:cs typeface="Segoe UI"/>
              </a:rPr>
              <a:t>Lowered the case of the text</a:t>
            </a:r>
          </a:p>
          <a:p>
            <a:pPr lvl="1"/>
            <a:r>
              <a:rPr lang="en-US" sz="1700" dirty="0">
                <a:latin typeface="Neue Haas Grotesk Text Pro (Body)"/>
                <a:cs typeface="Segoe UI"/>
              </a:rPr>
              <a:t>Starting with </a:t>
            </a:r>
            <a:r>
              <a:rPr lang="en-US" sz="1700" b="1" dirty="0">
                <a:latin typeface="Neue Haas Grotesk Text Pro (Body)"/>
                <a:cs typeface="Segoe UI"/>
              </a:rPr>
              <a:t>n=100 </a:t>
            </a:r>
            <a:r>
              <a:rPr lang="en-US" sz="1700" dirty="0">
                <a:latin typeface="Neue Haas Grotesk Text Pro (Body)"/>
                <a:cs typeface="Segoe UI"/>
              </a:rPr>
              <a:t>topics and moving it down all the way to </a:t>
            </a:r>
            <a:r>
              <a:rPr lang="en-US" sz="1700" b="1" dirty="0">
                <a:latin typeface="Neue Haas Grotesk Text Pro (Body)"/>
                <a:cs typeface="Segoe UI"/>
              </a:rPr>
              <a:t>n=10</a:t>
            </a:r>
            <a:r>
              <a:rPr lang="en-US" sz="1700" dirty="0">
                <a:latin typeface="Neue Haas Grotesk Text Pro (Body)"/>
                <a:cs typeface="Segoe UI"/>
              </a:rPr>
              <a:t> to obtain precise results.</a:t>
            </a:r>
          </a:p>
          <a:p>
            <a:pPr marL="320040" lvl="1" indent="0">
              <a:buNone/>
            </a:pPr>
            <a:endParaRPr lang="en-US" sz="1700" dirty="0">
              <a:latin typeface="Neue Haas Grotesk Text Pro (Body)"/>
              <a:cs typeface="Segoe UI"/>
            </a:endParaRPr>
          </a:p>
          <a:p>
            <a:pPr lvl="1"/>
            <a:endParaRPr lang="en-US" sz="1700" dirty="0">
              <a:latin typeface="Neue Haas Grotesk Text Pro (Body)"/>
              <a:cs typeface="Segoe UI"/>
            </a:endParaRPr>
          </a:p>
          <a:p>
            <a:pPr marL="548640" lvl="2" indent="0">
              <a:buNone/>
            </a:pPr>
            <a:endParaRPr lang="en-US" sz="1700" dirty="0">
              <a:latin typeface="Neue Haas Grotesk Text Pro (Body)"/>
              <a:cs typeface="Segoe UI"/>
            </a:endParaRPr>
          </a:p>
        </p:txBody>
      </p:sp>
      <p:pic>
        <p:nvPicPr>
          <p:cNvPr id="14" name="Picture 13">
            <a:extLst>
              <a:ext uri="{FF2B5EF4-FFF2-40B4-BE49-F238E27FC236}">
                <a16:creationId xmlns:a16="http://schemas.microsoft.com/office/drawing/2014/main" id="{8B76D8B0-D618-F746-0040-4CA5181E4A22}"/>
              </a:ext>
            </a:extLst>
          </p:cNvPr>
          <p:cNvPicPr>
            <a:picLocks noChangeAspect="1"/>
          </p:cNvPicPr>
          <p:nvPr/>
        </p:nvPicPr>
        <p:blipFill>
          <a:blip r:embed="rId2"/>
          <a:stretch>
            <a:fillRect/>
          </a:stretch>
        </p:blipFill>
        <p:spPr>
          <a:xfrm>
            <a:off x="6182103" y="3667907"/>
            <a:ext cx="3649911" cy="2920512"/>
          </a:xfrm>
          <a:prstGeom prst="rect">
            <a:avLst/>
          </a:prstGeom>
        </p:spPr>
      </p:pic>
      <p:pic>
        <p:nvPicPr>
          <p:cNvPr id="16" name="Picture 15">
            <a:extLst>
              <a:ext uri="{FF2B5EF4-FFF2-40B4-BE49-F238E27FC236}">
                <a16:creationId xmlns:a16="http://schemas.microsoft.com/office/drawing/2014/main" id="{58E883B1-A565-0937-15CF-06FDE1A69F6B}"/>
              </a:ext>
            </a:extLst>
          </p:cNvPr>
          <p:cNvPicPr>
            <a:picLocks noChangeAspect="1"/>
          </p:cNvPicPr>
          <p:nvPr/>
        </p:nvPicPr>
        <p:blipFill>
          <a:blip r:embed="rId3"/>
          <a:stretch>
            <a:fillRect/>
          </a:stretch>
        </p:blipFill>
        <p:spPr>
          <a:xfrm>
            <a:off x="1368433" y="3667175"/>
            <a:ext cx="3821538" cy="2921977"/>
          </a:xfrm>
          <a:prstGeom prst="rect">
            <a:avLst/>
          </a:prstGeom>
        </p:spPr>
      </p:pic>
      <p:sp>
        <p:nvSpPr>
          <p:cNvPr id="18" name="TextBox 17">
            <a:extLst>
              <a:ext uri="{FF2B5EF4-FFF2-40B4-BE49-F238E27FC236}">
                <a16:creationId xmlns:a16="http://schemas.microsoft.com/office/drawing/2014/main" id="{DA9A5678-68A7-F9BB-351A-5AD13F908D8C}"/>
              </a:ext>
            </a:extLst>
          </p:cNvPr>
          <p:cNvSpPr txBox="1"/>
          <p:nvPr/>
        </p:nvSpPr>
        <p:spPr>
          <a:xfrm>
            <a:off x="1640950" y="3308458"/>
            <a:ext cx="3276503" cy="307777"/>
          </a:xfrm>
          <a:prstGeom prst="rect">
            <a:avLst/>
          </a:prstGeom>
          <a:noFill/>
        </p:spPr>
        <p:txBody>
          <a:bodyPr wrap="square" rtlCol="0">
            <a:spAutoFit/>
          </a:bodyPr>
          <a:lstStyle/>
          <a:p>
            <a:r>
              <a:rPr lang="en-IN" sz="1400" b="1" dirty="0">
                <a:solidFill>
                  <a:srgbClr val="0070C0"/>
                </a:solidFill>
              </a:rPr>
              <a:t>Positive Sentiment Articles Topics </a:t>
            </a:r>
          </a:p>
        </p:txBody>
      </p:sp>
      <p:sp>
        <p:nvSpPr>
          <p:cNvPr id="19" name="TextBox 18">
            <a:extLst>
              <a:ext uri="{FF2B5EF4-FFF2-40B4-BE49-F238E27FC236}">
                <a16:creationId xmlns:a16="http://schemas.microsoft.com/office/drawing/2014/main" id="{5576F203-2C78-507F-3B56-367B74703404}"/>
              </a:ext>
            </a:extLst>
          </p:cNvPr>
          <p:cNvSpPr txBox="1"/>
          <p:nvPr/>
        </p:nvSpPr>
        <p:spPr>
          <a:xfrm>
            <a:off x="6296571" y="3257728"/>
            <a:ext cx="3420973" cy="307777"/>
          </a:xfrm>
          <a:prstGeom prst="rect">
            <a:avLst/>
          </a:prstGeom>
          <a:noFill/>
        </p:spPr>
        <p:txBody>
          <a:bodyPr wrap="square" rtlCol="0">
            <a:spAutoFit/>
          </a:bodyPr>
          <a:lstStyle/>
          <a:p>
            <a:r>
              <a:rPr lang="en-IN" sz="1400" b="1" dirty="0">
                <a:solidFill>
                  <a:schemeClr val="bg2">
                    <a:lumMod val="50000"/>
                  </a:schemeClr>
                </a:solidFill>
              </a:rPr>
              <a:t>Negative Sentiment Articles Topics </a:t>
            </a:r>
          </a:p>
        </p:txBody>
      </p:sp>
    </p:spTree>
    <p:extLst>
      <p:ext uri="{BB962C8B-B14F-4D97-AF65-F5344CB8AC3E}">
        <p14:creationId xmlns:p14="http://schemas.microsoft.com/office/powerpoint/2010/main" val="170757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dirty="0" smtClean="0"/>
              <a:pPr>
                <a:spcAft>
                  <a:spcPts val="600"/>
                </a:spcAft>
              </a:pPr>
              <a:t>9</a:t>
            </a:fld>
            <a:endParaRPr lang="en-US"/>
          </a:p>
        </p:txBody>
      </p:sp>
      <p:sp>
        <p:nvSpPr>
          <p:cNvPr id="17" name="Content Placeholder 2">
            <a:extLst>
              <a:ext uri="{FF2B5EF4-FFF2-40B4-BE49-F238E27FC236}">
                <a16:creationId xmlns:a16="http://schemas.microsoft.com/office/drawing/2014/main" id="{115EB251-BB4F-C313-EDE9-90043D9F29CD}"/>
              </a:ext>
            </a:extLst>
          </p:cNvPr>
          <p:cNvSpPr txBox="1">
            <a:spLocks/>
          </p:cNvSpPr>
          <p:nvPr/>
        </p:nvSpPr>
        <p:spPr>
          <a:xfrm>
            <a:off x="1066800" y="1666196"/>
            <a:ext cx="5494762" cy="219958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Neue Haas Grotesk Text Pro"/>
              <a:cs typeface="Segoe UI"/>
            </a:endParaRPr>
          </a:p>
        </p:txBody>
      </p:sp>
      <p:sp>
        <p:nvSpPr>
          <p:cNvPr id="6" name="Title 1">
            <a:extLst>
              <a:ext uri="{FF2B5EF4-FFF2-40B4-BE49-F238E27FC236}">
                <a16:creationId xmlns:a16="http://schemas.microsoft.com/office/drawing/2014/main" id="{A4BD1190-0687-3310-E9AB-8C552D6CF7B7}"/>
              </a:ext>
            </a:extLst>
          </p:cNvPr>
          <p:cNvSpPr txBox="1">
            <a:spLocks/>
          </p:cNvSpPr>
          <p:nvPr/>
        </p:nvSpPr>
        <p:spPr>
          <a:xfrm>
            <a:off x="379638" y="342019"/>
            <a:ext cx="10118591" cy="1257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2800" dirty="0">
                <a:ea typeface="+mj-lt"/>
                <a:cs typeface="+mj-lt"/>
              </a:rPr>
              <a:t>Sentiment Analysis Overall</a:t>
            </a:r>
            <a:endParaRPr lang="en-US" sz="2800" dirty="0"/>
          </a:p>
        </p:txBody>
      </p:sp>
      <p:sp>
        <p:nvSpPr>
          <p:cNvPr id="53" name="TextBox 52">
            <a:extLst>
              <a:ext uri="{FF2B5EF4-FFF2-40B4-BE49-F238E27FC236}">
                <a16:creationId xmlns:a16="http://schemas.microsoft.com/office/drawing/2014/main" id="{ED6866A3-D526-908C-9FAA-B493B1D4D10B}"/>
              </a:ext>
            </a:extLst>
          </p:cNvPr>
          <p:cNvSpPr txBox="1"/>
          <p:nvPr/>
        </p:nvSpPr>
        <p:spPr>
          <a:xfrm>
            <a:off x="3659544" y="5320497"/>
            <a:ext cx="4942894" cy="338554"/>
          </a:xfrm>
          <a:prstGeom prst="rect">
            <a:avLst/>
          </a:prstGeom>
          <a:noFill/>
          <a:ln w="19050">
            <a:solidFill>
              <a:srgbClr val="0070C0"/>
            </a:solidFill>
          </a:ln>
        </p:spPr>
        <p:txBody>
          <a:bodyPr wrap="square" lIns="91440" tIns="45720" rIns="91440" bIns="45720" rtlCol="0" anchor="t">
            <a:spAutoFit/>
          </a:bodyPr>
          <a:lstStyle/>
          <a:p>
            <a:pPr algn="ctr"/>
            <a:r>
              <a:rPr lang="en-US" sz="1600" dirty="0">
                <a:ea typeface="+mj-lt"/>
                <a:cs typeface="+mj-lt"/>
              </a:rPr>
              <a:t>Sentiment </a:t>
            </a:r>
            <a:r>
              <a:rPr lang="en-US" sz="1600">
                <a:ea typeface="+mj-lt"/>
                <a:cs typeface="+mj-lt"/>
              </a:rPr>
              <a:t>Scores</a:t>
            </a:r>
            <a:r>
              <a:rPr lang="en-US" sz="1600" dirty="0">
                <a:ea typeface="+mj-lt"/>
                <a:cs typeface="+mj-lt"/>
              </a:rPr>
              <a:t> (Positive &amp; Negative) over Time</a:t>
            </a:r>
            <a:endParaRPr lang="en-US" sz="1600"/>
          </a:p>
        </p:txBody>
      </p:sp>
      <p:pic>
        <p:nvPicPr>
          <p:cNvPr id="2" name="Picture 8">
            <a:extLst>
              <a:ext uri="{FF2B5EF4-FFF2-40B4-BE49-F238E27FC236}">
                <a16:creationId xmlns:a16="http://schemas.microsoft.com/office/drawing/2014/main" id="{36EAAC58-2C5A-20AF-1C3A-94EE5B042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8" y="1529133"/>
            <a:ext cx="5407984" cy="3320692"/>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CA59568D-38D4-3844-7416-41CBF6E10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089" y="1520666"/>
            <a:ext cx="5407984" cy="33206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36CF6E9-3F4D-890B-BC18-FE4828E6542B}"/>
              </a:ext>
            </a:extLst>
          </p:cNvPr>
          <p:cNvSpPr txBox="1"/>
          <p:nvPr/>
        </p:nvSpPr>
        <p:spPr>
          <a:xfrm>
            <a:off x="1463713" y="1291539"/>
            <a:ext cx="3342205" cy="307777"/>
          </a:xfrm>
          <a:prstGeom prst="rect">
            <a:avLst/>
          </a:prstGeom>
          <a:noFill/>
        </p:spPr>
        <p:txBody>
          <a:bodyPr wrap="square" rtlCol="0">
            <a:spAutoFit/>
          </a:bodyPr>
          <a:lstStyle/>
          <a:p>
            <a:pPr algn="ctr"/>
            <a:r>
              <a:rPr lang="en-IN" sz="1400" dirty="0" err="1"/>
              <a:t>Avg</a:t>
            </a:r>
            <a:r>
              <a:rPr lang="en-IN" sz="1400" dirty="0"/>
              <a:t> Positive Sentiment Score vs Time</a:t>
            </a:r>
          </a:p>
        </p:txBody>
      </p:sp>
      <p:sp>
        <p:nvSpPr>
          <p:cNvPr id="4" name="TextBox 3">
            <a:extLst>
              <a:ext uri="{FF2B5EF4-FFF2-40B4-BE49-F238E27FC236}">
                <a16:creationId xmlns:a16="http://schemas.microsoft.com/office/drawing/2014/main" id="{24391BE3-0053-1D6F-64E2-18E0D06685B7}"/>
              </a:ext>
            </a:extLst>
          </p:cNvPr>
          <p:cNvSpPr txBox="1"/>
          <p:nvPr/>
        </p:nvSpPr>
        <p:spPr>
          <a:xfrm>
            <a:off x="7248724" y="1291540"/>
            <a:ext cx="3667369" cy="307777"/>
          </a:xfrm>
          <a:prstGeom prst="rect">
            <a:avLst/>
          </a:prstGeom>
          <a:noFill/>
        </p:spPr>
        <p:txBody>
          <a:bodyPr wrap="square" rtlCol="0">
            <a:spAutoFit/>
          </a:bodyPr>
          <a:lstStyle/>
          <a:p>
            <a:pPr algn="ctr"/>
            <a:r>
              <a:rPr lang="en-IN" sz="1400" dirty="0" err="1"/>
              <a:t>Avg</a:t>
            </a:r>
            <a:r>
              <a:rPr lang="en-IN" sz="1400" dirty="0"/>
              <a:t> Negative Sentiment Score vs Time</a:t>
            </a:r>
          </a:p>
        </p:txBody>
      </p:sp>
    </p:spTree>
    <p:extLst>
      <p:ext uri="{BB962C8B-B14F-4D97-AF65-F5344CB8AC3E}">
        <p14:creationId xmlns:p14="http://schemas.microsoft.com/office/powerpoint/2010/main" val="1876582755"/>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1228</TotalTime>
  <Words>1460</Words>
  <Application>Microsoft Office PowerPoint</Application>
  <PresentationFormat>Widescreen</PresentationFormat>
  <Paragraphs>126</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Neue Haas Grotesk Text Pro</vt:lpstr>
      <vt:lpstr>Neue Haas Grotesk Text Pro (Body)</vt:lpstr>
      <vt:lpstr>Neue Haas Grotesk Text Pro (Headings)</vt:lpstr>
      <vt:lpstr>Wingdings</vt:lpstr>
      <vt:lpstr>SwellVTI</vt:lpstr>
      <vt:lpstr>Unleashing the Potential of NLP: Exploring the Impacts of AI on Jobs and Tasks</vt:lpstr>
      <vt:lpstr>Executive Summary with Meaningful Insights</vt:lpstr>
      <vt:lpstr>Executive Summary with Meaningful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 Reddy</dc:creator>
  <cp:lastModifiedBy>Kishor Reddy</cp:lastModifiedBy>
  <cp:revision>633</cp:revision>
  <dcterms:created xsi:type="dcterms:W3CDTF">2013-07-15T20:26:40Z</dcterms:created>
  <dcterms:modified xsi:type="dcterms:W3CDTF">2023-05-26T17:28:57Z</dcterms:modified>
</cp:coreProperties>
</file>