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5a32190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5a32190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5a321909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5a321909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7aeb94c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7aeb94c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7aeb94c89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7aeb94c8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5a32190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5a32190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7aeb94c8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7aeb94c8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5a321909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5a321909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7aeb94c8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7aeb94c8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7aeb94c8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7aeb94c8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5a321909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5a321909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7aeb94c8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7aeb94c8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github.com/manny1206/spotify-recommen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Spotify Recommender</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t>Emmanuel Jones, Ron Phung</a:t>
            </a:r>
            <a:endParaRPr sz="2100"/>
          </a:p>
          <a:p>
            <a:pPr indent="0" lvl="0" marL="0" rtl="0" algn="l">
              <a:spcBef>
                <a:spcPts val="0"/>
              </a:spcBef>
              <a:spcAft>
                <a:spcPts val="0"/>
              </a:spcAft>
              <a:buNone/>
            </a:pPr>
            <a:r>
              <a:rPr lang="en" sz="1129">
                <a:solidFill>
                  <a:srgbClr val="999999"/>
                </a:solidFill>
              </a:rPr>
              <a:t>CS484 December 13, 2021</a:t>
            </a:r>
            <a:endParaRPr sz="1129">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React Frontend</a:t>
            </a:r>
            <a:endParaRPr>
              <a:solidFill>
                <a:schemeClr val="lt1"/>
              </a:solidFill>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lt1"/>
                </a:solidFill>
              </a:rPr>
              <a:t>For the frontend of our application, we’ve designed a web application, using React and Node.js.</a:t>
            </a:r>
            <a:endParaRPr>
              <a:solidFill>
                <a:schemeClr val="lt1"/>
              </a:solidFill>
            </a:endParaRPr>
          </a:p>
          <a:p>
            <a:pPr indent="0" lvl="0" marL="0" rtl="0" algn="l">
              <a:spcBef>
                <a:spcPts val="1200"/>
              </a:spcBef>
              <a:spcAft>
                <a:spcPts val="0"/>
              </a:spcAft>
              <a:buNone/>
            </a:pPr>
            <a:r>
              <a:rPr lang="en">
                <a:solidFill>
                  <a:schemeClr val="lt1"/>
                </a:solidFill>
              </a:rPr>
              <a:t>Our application is broken into several main components:</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Login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Dashboard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SearchResult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UserRecommendations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UserRecommendationCard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TrackPlayer</a:t>
            </a:r>
            <a:endParaRPr>
              <a:solidFill>
                <a:schemeClr val="lt1"/>
              </a:solidFill>
            </a:endParaRPr>
          </a:p>
          <a:p>
            <a:pPr indent="0" lvl="0" marL="457200" rtl="0" algn="l">
              <a:spcBef>
                <a:spcPts val="1200"/>
              </a:spcBef>
              <a:spcAft>
                <a:spcPts val="1200"/>
              </a:spcAft>
              <a:buNone/>
            </a:pPr>
            <a:r>
              <a:rPr lang="en">
                <a:solidFill>
                  <a:schemeClr val="lt1"/>
                </a:solidFill>
              </a:rPr>
              <a:t>All of these components are housed within a parent App component</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90250" y="1207100"/>
            <a:ext cx="5797500" cy="2990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90250" y="1207100"/>
            <a:ext cx="5797500" cy="2990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Thanks</a:t>
            </a:r>
            <a:endParaRPr/>
          </a:p>
        </p:txBody>
      </p:sp>
      <p:sp>
        <p:nvSpPr>
          <p:cNvPr id="137" name="Google Shape;137;p24"/>
          <p:cNvSpPr txBox="1"/>
          <p:nvPr/>
        </p:nvSpPr>
        <p:spPr>
          <a:xfrm>
            <a:off x="490250" y="4197200"/>
            <a:ext cx="38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For more info checkout our </a:t>
            </a:r>
            <a:r>
              <a:rPr lang="en" u="sng">
                <a:solidFill>
                  <a:schemeClr val="hlink"/>
                </a:solidFill>
                <a:latin typeface="Proxima Nova"/>
                <a:ea typeface="Proxima Nova"/>
                <a:cs typeface="Proxima Nova"/>
                <a:sym typeface="Proxima Nova"/>
                <a:hlinkClick r:id="rId3"/>
              </a:rPr>
              <a:t>Github repository!</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Background</a:t>
            </a:r>
            <a:endParaRPr>
              <a:solidFill>
                <a:schemeClr val="lt1"/>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Spotify is a popular music streaming service that has 381 million users.</a:t>
            </a:r>
            <a:endParaRPr>
              <a:solidFill>
                <a:schemeClr val="lt1"/>
              </a:solidFill>
            </a:endParaRPr>
          </a:p>
          <a:p>
            <a:pPr indent="0" lvl="0" marL="0" rtl="0" algn="l">
              <a:spcBef>
                <a:spcPts val="1200"/>
              </a:spcBef>
              <a:spcAft>
                <a:spcPts val="0"/>
              </a:spcAft>
              <a:buNone/>
            </a:pPr>
            <a:r>
              <a:rPr lang="en">
                <a:solidFill>
                  <a:schemeClr val="lt1"/>
                </a:solidFill>
              </a:rPr>
              <a:t>A common human characteristic is a love for music. However, it’s often difficult to find new music to listen to.</a:t>
            </a:r>
            <a:endParaRPr>
              <a:solidFill>
                <a:schemeClr val="lt1"/>
              </a:solidFill>
            </a:endParaRPr>
          </a:p>
          <a:p>
            <a:pPr indent="0" lvl="0" marL="0" rtl="0" algn="l">
              <a:spcBef>
                <a:spcPts val="1200"/>
              </a:spcBef>
              <a:spcAft>
                <a:spcPts val="0"/>
              </a:spcAft>
              <a:buNone/>
            </a:pPr>
            <a:r>
              <a:rPr lang="en">
                <a:solidFill>
                  <a:schemeClr val="lt1"/>
                </a:solidFill>
              </a:rPr>
              <a:t>Spotify uses its own data mining </a:t>
            </a:r>
            <a:r>
              <a:rPr lang="en">
                <a:solidFill>
                  <a:schemeClr val="lt1"/>
                </a:solidFill>
              </a:rPr>
              <a:t>techniques, including collaborative filtering, natural language processing, etc. to recommend tracks to users.</a:t>
            </a:r>
            <a:endParaRPr>
              <a:solidFill>
                <a:schemeClr val="lt1"/>
              </a:solidFill>
            </a:endParaRPr>
          </a:p>
          <a:p>
            <a:pPr indent="0" lvl="0" marL="0" rtl="0" algn="l">
              <a:spcBef>
                <a:spcPts val="1200"/>
              </a:spcBef>
              <a:spcAft>
                <a:spcPts val="0"/>
              </a:spcAft>
              <a:buNone/>
            </a:pPr>
            <a:r>
              <a:rPr lang="en">
                <a:solidFill>
                  <a:schemeClr val="lt1"/>
                </a:solidFill>
              </a:rPr>
              <a:t>While Spotify’s recommendation system is great, we wanted to see if we could do better…</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Overview</a:t>
            </a:r>
            <a:endParaRPr>
              <a:solidFill>
                <a:schemeClr val="lt1"/>
              </a:solidFill>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a:t>
            </a:r>
            <a:r>
              <a:rPr lang="en">
                <a:solidFill>
                  <a:schemeClr val="lt1"/>
                </a:solidFill>
              </a:rPr>
              <a:t> user logs in to our website to access an interface much like Spotify’s webpage.</a:t>
            </a:r>
            <a:endParaRPr>
              <a:solidFill>
                <a:schemeClr val="lt1"/>
              </a:solidFill>
            </a:endParaRPr>
          </a:p>
          <a:p>
            <a:pPr indent="0" lvl="0" marL="0" rtl="0" algn="l">
              <a:spcBef>
                <a:spcPts val="1200"/>
              </a:spcBef>
              <a:spcAft>
                <a:spcPts val="0"/>
              </a:spcAft>
              <a:buNone/>
            </a:pPr>
            <a:r>
              <a:rPr lang="en">
                <a:solidFill>
                  <a:schemeClr val="lt1"/>
                </a:solidFill>
              </a:rPr>
              <a:t>Here the user can not only search and listen to </a:t>
            </a:r>
            <a:r>
              <a:rPr lang="en">
                <a:solidFill>
                  <a:schemeClr val="lt1"/>
                </a:solidFill>
              </a:rPr>
              <a:t>music</a:t>
            </a:r>
            <a:r>
              <a:rPr lang="en">
                <a:solidFill>
                  <a:schemeClr val="lt1"/>
                </a:solidFill>
              </a:rPr>
              <a:t>, but also get </a:t>
            </a:r>
            <a:r>
              <a:rPr lang="en">
                <a:solidFill>
                  <a:schemeClr val="lt1"/>
                </a:solidFill>
              </a:rPr>
              <a:t>recommendations</a:t>
            </a:r>
            <a:r>
              <a:rPr lang="en">
                <a:solidFill>
                  <a:schemeClr val="lt1"/>
                </a:solidFill>
              </a:rPr>
              <a:t> based on their top tracks.</a:t>
            </a:r>
            <a:endParaRPr>
              <a:solidFill>
                <a:schemeClr val="lt1"/>
              </a:solidFill>
            </a:endParaRPr>
          </a:p>
          <a:p>
            <a:pPr indent="0" lvl="0" marL="0" rtl="0" algn="l">
              <a:spcBef>
                <a:spcPts val="1200"/>
              </a:spcBef>
              <a:spcAft>
                <a:spcPts val="1200"/>
              </a:spcAft>
              <a:buNone/>
            </a:pPr>
            <a:r>
              <a:rPr lang="en">
                <a:solidFill>
                  <a:schemeClr val="lt1"/>
                </a:solidFill>
              </a:rPr>
              <a:t>Our Spotify Recommender has a frontend and 2 backend servers…</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Overview Cont.</a:t>
            </a:r>
            <a:endParaRPr>
              <a:solidFill>
                <a:schemeClr val="lt1"/>
              </a:solidFill>
            </a:endParaRPr>
          </a:p>
        </p:txBody>
      </p:sp>
      <p:sp>
        <p:nvSpPr>
          <p:cNvPr id="78" name="Google Shape;78;p16"/>
          <p:cNvSpPr/>
          <p:nvPr/>
        </p:nvSpPr>
        <p:spPr>
          <a:xfrm>
            <a:off x="730475" y="2426425"/>
            <a:ext cx="1405500" cy="8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3793050" y="2426425"/>
            <a:ext cx="1405500" cy="8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6855625" y="1558750"/>
            <a:ext cx="1405500" cy="8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6855625" y="3294925"/>
            <a:ext cx="1405500" cy="8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6"/>
          <p:cNvCxnSpPr/>
          <p:nvPr/>
        </p:nvCxnSpPr>
        <p:spPr>
          <a:xfrm>
            <a:off x="2324850" y="2713200"/>
            <a:ext cx="1266600" cy="129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6"/>
          <p:cNvCxnSpPr/>
          <p:nvPr/>
        </p:nvCxnSpPr>
        <p:spPr>
          <a:xfrm flipH="1" rot="10800000">
            <a:off x="5426550" y="1824875"/>
            <a:ext cx="1192500" cy="6444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6"/>
          <p:cNvCxnSpPr/>
          <p:nvPr/>
        </p:nvCxnSpPr>
        <p:spPr>
          <a:xfrm flipH="1">
            <a:off x="5418775" y="2049600"/>
            <a:ext cx="1288200" cy="6636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6"/>
          <p:cNvCxnSpPr/>
          <p:nvPr/>
        </p:nvCxnSpPr>
        <p:spPr>
          <a:xfrm>
            <a:off x="5418650" y="2947500"/>
            <a:ext cx="1239600" cy="5172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6"/>
          <p:cNvCxnSpPr/>
          <p:nvPr/>
        </p:nvCxnSpPr>
        <p:spPr>
          <a:xfrm rot="10800000">
            <a:off x="5412100" y="3193275"/>
            <a:ext cx="1216800" cy="5448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6"/>
          <p:cNvCxnSpPr/>
          <p:nvPr/>
        </p:nvCxnSpPr>
        <p:spPr>
          <a:xfrm rot="10800000">
            <a:off x="2324850" y="2957275"/>
            <a:ext cx="1268700" cy="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6"/>
          <p:cNvSpPr txBox="1"/>
          <p:nvPr/>
        </p:nvSpPr>
        <p:spPr>
          <a:xfrm>
            <a:off x="719850" y="2660575"/>
            <a:ext cx="140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User</a:t>
            </a:r>
            <a:endParaRPr>
              <a:latin typeface="Proxima Nova"/>
              <a:ea typeface="Proxima Nova"/>
              <a:cs typeface="Proxima Nova"/>
              <a:sym typeface="Proxima Nova"/>
            </a:endParaRPr>
          </a:p>
        </p:txBody>
      </p:sp>
      <p:sp>
        <p:nvSpPr>
          <p:cNvPr id="89" name="Google Shape;89;p16"/>
          <p:cNvSpPr txBox="1"/>
          <p:nvPr/>
        </p:nvSpPr>
        <p:spPr>
          <a:xfrm>
            <a:off x="3803413" y="2660575"/>
            <a:ext cx="140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Front-end</a:t>
            </a:r>
            <a:endParaRPr>
              <a:latin typeface="Proxima Nova"/>
              <a:ea typeface="Proxima Nova"/>
              <a:cs typeface="Proxima Nova"/>
              <a:sym typeface="Proxima Nova"/>
            </a:endParaRPr>
          </a:p>
        </p:txBody>
      </p:sp>
      <p:sp>
        <p:nvSpPr>
          <p:cNvPr id="90" name="Google Shape;90;p16"/>
          <p:cNvSpPr txBox="1"/>
          <p:nvPr/>
        </p:nvSpPr>
        <p:spPr>
          <a:xfrm>
            <a:off x="6855613" y="1685200"/>
            <a:ext cx="1405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Authentication back-end</a:t>
            </a:r>
            <a:endParaRPr>
              <a:latin typeface="Proxima Nova"/>
              <a:ea typeface="Proxima Nova"/>
              <a:cs typeface="Proxima Nova"/>
              <a:sym typeface="Proxima Nova"/>
            </a:endParaRPr>
          </a:p>
        </p:txBody>
      </p:sp>
      <p:sp>
        <p:nvSpPr>
          <p:cNvPr id="91" name="Google Shape;91;p16"/>
          <p:cNvSpPr txBox="1"/>
          <p:nvPr/>
        </p:nvSpPr>
        <p:spPr>
          <a:xfrm>
            <a:off x="6855613" y="3421375"/>
            <a:ext cx="140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Recommender</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back-end</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Building Our Data Set</a:t>
            </a:r>
            <a:endParaRPr>
              <a:solidFill>
                <a:schemeClr val="lt1"/>
              </a:solidFill>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To build our dataset we used a csv of the 1388 official Spotify playlists from Kaggle. Each row in the csv contains some general fields: “Playlist Name, Description, Number of Tracks, Followers, URL”.</a:t>
            </a:r>
            <a:endParaRPr>
              <a:solidFill>
                <a:schemeClr val="lt1"/>
              </a:solidFill>
            </a:endParaRPr>
          </a:p>
          <a:p>
            <a:pPr indent="0" lvl="0" marL="0" rtl="0" algn="l">
              <a:spcBef>
                <a:spcPts val="1200"/>
              </a:spcBef>
              <a:spcAft>
                <a:spcPts val="0"/>
              </a:spcAft>
              <a:buNone/>
            </a:pPr>
            <a:r>
              <a:rPr lang="en">
                <a:solidFill>
                  <a:schemeClr val="lt1"/>
                </a:solidFill>
              </a:rPr>
              <a:t>We first sorted the playlists by their number of followers, then chose the first 150 playlists.</a:t>
            </a:r>
            <a:endParaRPr>
              <a:solidFill>
                <a:schemeClr val="lt1"/>
              </a:solidFill>
            </a:endParaRPr>
          </a:p>
          <a:p>
            <a:pPr indent="0" lvl="0" marL="0" rtl="0" algn="l">
              <a:spcBef>
                <a:spcPts val="1200"/>
              </a:spcBef>
              <a:spcAft>
                <a:spcPts val="1200"/>
              </a:spcAft>
              <a:buNone/>
            </a:pPr>
            <a:r>
              <a:rPr lang="en">
                <a:solidFill>
                  <a:schemeClr val="lt1"/>
                </a:solidFill>
              </a:rPr>
              <a:t>Then we queried Spotify for the first 50 unique tracks of each playlist to build our dataset. This yielded us an overall dataset of about 7500 tracks (Some playlists don’t quite have 50 tracks).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Preprocessing Data</a:t>
            </a:r>
            <a:endParaRPr>
              <a:solidFill>
                <a:schemeClr val="lt1"/>
              </a:solidFill>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Tracks on Spotify have a set of features: “danceability, energy, key, loudness, mode, speechiness, acousticness, instrumentalness, liveness, valence, tempo, duration_ms, time_signature, genres, popularity”.</a:t>
            </a:r>
            <a:endParaRPr>
              <a:solidFill>
                <a:schemeClr val="lt1"/>
              </a:solidFill>
            </a:endParaRPr>
          </a:p>
          <a:p>
            <a:pPr indent="0" lvl="0" marL="0" rtl="0" algn="l">
              <a:spcBef>
                <a:spcPts val="1200"/>
              </a:spcBef>
              <a:spcAft>
                <a:spcPts val="0"/>
              </a:spcAft>
              <a:buNone/>
            </a:pPr>
            <a:r>
              <a:rPr lang="en">
                <a:solidFill>
                  <a:schemeClr val="lt1"/>
                </a:solidFill>
              </a:rPr>
              <a:t>When we build our dataset, we store these features along with general song information (track id, title, author, album cover, etc.)</a:t>
            </a:r>
            <a:endParaRPr>
              <a:solidFill>
                <a:schemeClr val="lt1"/>
              </a:solidFill>
            </a:endParaRPr>
          </a:p>
          <a:p>
            <a:pPr indent="0" lvl="0" marL="0" rtl="0" algn="l">
              <a:spcBef>
                <a:spcPts val="1200"/>
              </a:spcBef>
              <a:spcAft>
                <a:spcPts val="1200"/>
              </a:spcAft>
              <a:buNone/>
            </a:pPr>
            <a:r>
              <a:rPr lang="en">
                <a:solidFill>
                  <a:schemeClr val="lt1"/>
                </a:solidFill>
              </a:rPr>
              <a:t>For users, we first query Spotify for the user’s top tracks then average each feature to be used during recommendation. (In the case of genres, we calculate the user’s top 3 genres by count)</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Collaborative filtering</a:t>
            </a:r>
            <a:endParaRPr>
              <a:solidFill>
                <a:schemeClr val="lt1"/>
              </a:solidFill>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After preprocessing</a:t>
            </a:r>
            <a:r>
              <a:rPr lang="en">
                <a:solidFill>
                  <a:schemeClr val="lt1"/>
                </a:solidFill>
              </a:rPr>
              <a:t>, using a simple form collaborative filtering we filter the songs by popularity. Popularity is a metric of how much a song has been played recently and is scored on a scale of 0 to 100. </a:t>
            </a:r>
            <a:endParaRPr>
              <a:solidFill>
                <a:schemeClr val="lt1"/>
              </a:solidFill>
            </a:endParaRPr>
          </a:p>
          <a:p>
            <a:pPr indent="0" lvl="0" marL="0" rtl="0" algn="l">
              <a:spcBef>
                <a:spcPts val="1200"/>
              </a:spcBef>
              <a:spcAft>
                <a:spcPts val="0"/>
              </a:spcAft>
              <a:buNone/>
            </a:pPr>
            <a:r>
              <a:rPr lang="en">
                <a:solidFill>
                  <a:schemeClr val="lt1"/>
                </a:solidFill>
              </a:rPr>
              <a:t>Since we cannot directly, access other users’ song statistics, we use the general popularity information that Spotify gives us in the set of features for each track.</a:t>
            </a:r>
            <a:endParaRPr>
              <a:solidFill>
                <a:schemeClr val="lt1"/>
              </a:solidFill>
            </a:endParaRPr>
          </a:p>
          <a:p>
            <a:pPr indent="0" lvl="0" marL="0" rtl="0" algn="l">
              <a:spcBef>
                <a:spcPts val="1200"/>
              </a:spcBef>
              <a:spcAft>
                <a:spcPts val="1200"/>
              </a:spcAft>
              <a:buNone/>
            </a:pPr>
            <a:r>
              <a:rPr lang="en">
                <a:solidFill>
                  <a:schemeClr val="lt1"/>
                </a:solidFill>
              </a:rPr>
              <a:t>We reduce the dataset to only contain songs with a popularity of at least 70. To ensure we recommend songs that are at least somewhat relevant.</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Content-based filtering</a:t>
            </a:r>
            <a:endParaRPr>
              <a:solidFill>
                <a:schemeClr val="lt1"/>
              </a:solidFill>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Next, using content-based filtering we filter our dataset to only view tracks that contain at least one of the users top 3 genres. </a:t>
            </a:r>
            <a:endParaRPr>
              <a:solidFill>
                <a:schemeClr val="lt1"/>
              </a:solidFill>
            </a:endParaRPr>
          </a:p>
          <a:p>
            <a:pPr indent="0" lvl="0" marL="0" rtl="0" algn="l">
              <a:spcBef>
                <a:spcPts val="1200"/>
              </a:spcBef>
              <a:spcAft>
                <a:spcPts val="0"/>
              </a:spcAft>
              <a:buNone/>
            </a:pPr>
            <a:r>
              <a:rPr lang="en">
                <a:solidFill>
                  <a:schemeClr val="lt1"/>
                </a:solidFill>
              </a:rPr>
              <a:t>We calculate the euclidean distance of each track’s features in our dataset to the user’s average track features and sort the tracks and their distances in ascending order.</a:t>
            </a:r>
            <a:endParaRPr>
              <a:solidFill>
                <a:schemeClr val="lt1"/>
              </a:solidFill>
            </a:endParaRPr>
          </a:p>
          <a:p>
            <a:pPr indent="0" lvl="0" marL="0" rtl="0" algn="l">
              <a:spcBef>
                <a:spcPts val="1200"/>
              </a:spcBef>
              <a:spcAft>
                <a:spcPts val="1200"/>
              </a:spcAft>
              <a:buNone/>
            </a:pPr>
            <a:r>
              <a:rPr lang="en">
                <a:solidFill>
                  <a:schemeClr val="lt1"/>
                </a:solidFill>
              </a:rPr>
              <a:t>Finally, with the sorted list of tracks we choose the 12 closest tracks to our average feature set and return them as recommendations to the frontend.</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