
<file path=[Content_Types].xml><?xml version="1.0" encoding="utf-8"?>
<Types xmlns="http://schemas.openxmlformats.org/package/2006/content-types">
  <Default ContentType="application/xml" Extension="xml"/>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s>
    <c:plotArea>
      <c:layout>
        <c:manualLayout>
          <c:layoutTarget val="inner"/>
          <c:xMode val="edge"/>
          <c:yMode val="edge"/>
          <c:x val="0"/>
          <c:y val="3.5328820110434707E-2"/>
          <c:w val="0.71619788357131409"/>
          <c:h val="0.82077370531493876"/>
        </c:manualLayout>
      </c:layout>
      <c:ofPieChart>
        <c:ofPieType val="pie"/>
        <c:varyColors val="1"/>
        <c:ser>
          <c:idx val="0"/>
          <c:order val="0"/>
          <c:tx>
            <c:v>Count of Salary</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0-250B-FB40-81CE-958A333AF520}"/>
            </c:ext>
          </c:extLst>
        </c:ser>
        <c:ser>
          <c:idx val="1"/>
          <c:order val="1"/>
          <c:tx>
            <c:v>Count of Department</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1-250B-FB40-81CE-958A333AF520}"/>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470B4-CB0D-8B4C-B1DB-963C7944233E}" type="datetimeFigureOut">
              <a:rPr lang="en-US" smtClean="0"/>
              <a:t>8/30/2024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6E5AF-5334-2F47-99B4-52DD66938362}" type="slidenum">
              <a:rPr lang="en-US" smtClean="0"/>
              <a:t>‹#›</a:t>
            </a:fld>
            <a:endParaRPr lang="en-US"/>
          </a:p>
        </p:txBody>
      </p:sp>
    </p:spTree>
    <p:extLst>
      <p:ext uri="{BB962C8B-B14F-4D97-AF65-F5344CB8AC3E}">
        <p14:creationId xmlns:p14="http://schemas.microsoft.com/office/powerpoint/2010/main" val="293740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80"/>
              <a:buFont typeface="Trebuchet MS"/>
              <a:buNone/>
            </a:pPr>
            <a:r>
              <a:rPr lang="en-US" sz="2880">
                <a:solidFill>
                  <a:schemeClr val="dk1"/>
                </a:solidFill>
              </a:rPr>
              <a:t>EMPLOYEES PERFORMANCE ANALYSIS USING EXCEL </a:t>
            </a:r>
            <a:br>
              <a:rPr lang="en-US" sz="2880">
                <a:solidFill>
                  <a:schemeClr val="dk1"/>
                </a:solidFill>
              </a:rPr>
            </a:br>
            <a:r>
              <a:rPr lang="en-US" sz="2880">
                <a:solidFill>
                  <a:schemeClr val="dk1"/>
                </a:solidFill>
              </a:rPr>
              <a:t> </a:t>
            </a:r>
            <a:br>
              <a:rPr lang="en-US" sz="2880">
                <a:solidFill>
                  <a:schemeClr val="dk1"/>
                </a:solidFill>
              </a:rPr>
            </a:br>
            <a:r>
              <a:rPr lang="en-US" sz="2880">
                <a:solidFill>
                  <a:schemeClr val="dk1"/>
                </a:solidFill>
              </a:rPr>
              <a:t>                                      </a:t>
            </a:r>
            <a:endParaRPr sz="2880">
              <a:solidFill>
                <a:schemeClr val="dk1"/>
              </a:solidFill>
            </a:endParaRPr>
          </a:p>
        </p:txBody>
      </p:sp>
      <p:sp>
        <p:nvSpPr>
          <p:cNvPr id="36" name="Google Shape;36;p1"/>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b="1" lang="en-US" sz="2400"/>
              <a:t>Student Name: Mani Kandan S</a:t>
            </a:r>
            <a:endParaRPr/>
          </a:p>
          <a:p>
            <a:pPr indent="-342900" lvl="0" marL="342900" rtl="0" algn="l">
              <a:spcBef>
                <a:spcPts val="1000"/>
              </a:spcBef>
              <a:spcAft>
                <a:spcPts val="0"/>
              </a:spcAft>
              <a:buSzPts val="1920"/>
              <a:buChar char="►"/>
            </a:pPr>
            <a:r>
              <a:rPr b="1" lang="en-US" sz="2400"/>
              <a:t>Register No.   : asunm110312201250</a:t>
            </a:r>
            <a:endParaRPr/>
          </a:p>
          <a:p>
            <a:pPr indent="-342900" lvl="0" marL="342900" rtl="0" algn="l">
              <a:spcBef>
                <a:spcPts val="1000"/>
              </a:spcBef>
              <a:spcAft>
                <a:spcPts val="0"/>
              </a:spcAft>
              <a:buSzPts val="1920"/>
              <a:buChar char="►"/>
            </a:pPr>
            <a:r>
              <a:rPr b="1" lang="en-US" sz="2400"/>
              <a:t>Department.  : B.com(General)</a:t>
            </a:r>
            <a:endParaRPr/>
          </a:p>
          <a:p>
            <a:pPr indent="-342900" lvl="0" marL="342900" rtl="0" algn="l">
              <a:spcBef>
                <a:spcPts val="1000"/>
              </a:spcBef>
              <a:spcAft>
                <a:spcPts val="0"/>
              </a:spcAft>
              <a:buSzPts val="1920"/>
              <a:buChar char="►"/>
            </a:pPr>
            <a:r>
              <a:rPr b="1" lang="en-US" sz="2400"/>
              <a:t>College.         : D.R.B.C.C.C.HINDU COLLEGE </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2291-B234-AC6F-1826-19F96E10260F}"/>
              </a:ext>
            </a:extLst>
          </p:cNvPr>
          <p:cNvSpPr>
            <a:spLocks noGrp="1"/>
          </p:cNvSpPr>
          <p:nvPr>
            <p:ph type="title"/>
          </p:nvPr>
        </p:nvSpPr>
        <p:spPr/>
        <p:txBody>
          <a:bodyPr/>
          <a:lstStyle/>
          <a:p>
            <a:r>
              <a:rPr lang="en-US"/>
              <a:t>       </a:t>
            </a:r>
            <a:r>
              <a:rPr lang="en-US" i="1">
                <a:solidFill>
                  <a:schemeClr val="tx1"/>
                </a:solidFill>
              </a:rPr>
              <a:t>THE “WOW” IN OUR SOLUTION</a:t>
            </a:r>
          </a:p>
        </p:txBody>
      </p:sp>
      <p:sp>
        <p:nvSpPr>
          <p:cNvPr id="3" name="Content Placeholder 2">
            <a:extLst>
              <a:ext uri="{FF2B5EF4-FFF2-40B4-BE49-F238E27FC236}">
                <a16:creationId xmlns:a16="http://schemas.microsoft.com/office/drawing/2014/main" id="{221BFF72-ECC9-AB45-A8EB-F011228ACA4A}"/>
              </a:ext>
            </a:extLst>
          </p:cNvPr>
          <p:cNvSpPr>
            <a:spLocks noGrp="1"/>
          </p:cNvSpPr>
          <p:nvPr>
            <p:ph idx="1"/>
          </p:nvPr>
        </p:nvSpPr>
        <p:spPr>
          <a:xfrm>
            <a:off x="856628" y="2367627"/>
            <a:ext cx="8596668" cy="3880773"/>
          </a:xfrm>
        </p:spPr>
        <p:txBody>
          <a:bodyPr>
            <a:normAutofit/>
          </a:bodyPr>
          <a:lstStyle/>
          <a:p>
            <a:r>
              <a:rPr lang="en-US" sz="2000" b="1">
                <a:solidFill>
                  <a:schemeClr val="tx1"/>
                </a:solidFill>
              </a:rPr>
              <a:t>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extLst>
      <p:ext uri="{BB962C8B-B14F-4D97-AF65-F5344CB8AC3E}">
        <p14:creationId xmlns:p14="http://schemas.microsoft.com/office/powerpoint/2010/main" val="70901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301C-56A4-FED1-91C8-DEE6D9A39EDD}"/>
              </a:ext>
            </a:extLst>
          </p:cNvPr>
          <p:cNvSpPr>
            <a:spLocks noGrp="1"/>
          </p:cNvSpPr>
          <p:nvPr>
            <p:ph type="title"/>
          </p:nvPr>
        </p:nvSpPr>
        <p:spPr/>
        <p:txBody>
          <a:bodyPr/>
          <a:lstStyle/>
          <a:p>
            <a:r>
              <a:rPr lang="en-US" dirty="0">
                <a:solidFill>
                  <a:schemeClr val="tx1"/>
                </a:solidFill>
              </a:rPr>
              <a:t>                    </a:t>
            </a:r>
            <a:r>
              <a:rPr lang="en-US" i="1" dirty="0">
                <a:solidFill>
                  <a:schemeClr val="tx1"/>
                </a:solidFill>
              </a:rPr>
              <a:t>MODELING</a:t>
            </a:r>
            <a:r>
              <a:rPr lang="en-US" dirty="0"/>
              <a:t> </a:t>
            </a:r>
          </a:p>
        </p:txBody>
      </p:sp>
      <p:sp>
        <p:nvSpPr>
          <p:cNvPr id="3" name="Content Placeholder 2">
            <a:extLst>
              <a:ext uri="{FF2B5EF4-FFF2-40B4-BE49-F238E27FC236}">
                <a16:creationId xmlns:a16="http://schemas.microsoft.com/office/drawing/2014/main" id="{398F84E5-DA18-4B5C-2C39-11BEC3195AF6}"/>
              </a:ext>
            </a:extLst>
          </p:cNvPr>
          <p:cNvSpPr>
            <a:spLocks noGrp="1"/>
          </p:cNvSpPr>
          <p:nvPr>
            <p:ph idx="1"/>
          </p:nvPr>
        </p:nvSpPr>
        <p:spPr>
          <a:xfrm rot="10800000" flipV="1">
            <a:off x="2398422" y="1361277"/>
            <a:ext cx="5454524" cy="3421530"/>
          </a:xfrm>
        </p:spPr>
        <p:txBody>
          <a:bodyPr>
            <a:noAutofit/>
          </a:bodyPr>
          <a:lstStyle/>
          <a:p>
            <a:r>
              <a:rPr lang="en-US" sz="2000" b="1"/>
              <a:t>In the modeling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spTree>
    <p:extLst>
      <p:ext uri="{BB962C8B-B14F-4D97-AF65-F5344CB8AC3E}">
        <p14:creationId xmlns:p14="http://schemas.microsoft.com/office/powerpoint/2010/main" val="397133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3566-9296-B574-CE1A-7853AADDEA3B}"/>
              </a:ext>
            </a:extLst>
          </p:cNvPr>
          <p:cNvSpPr>
            <a:spLocks noGrp="1"/>
          </p:cNvSpPr>
          <p:nvPr>
            <p:ph type="title"/>
          </p:nvPr>
        </p:nvSpPr>
        <p:spPr/>
        <p:txBody>
          <a:bodyPr/>
          <a:lstStyle/>
          <a:p>
            <a:r>
              <a:rPr lang="en-US"/>
              <a:t>                        </a:t>
            </a:r>
            <a:r>
              <a:rPr lang="en-US" b="1" i="1">
                <a:solidFill>
                  <a:schemeClr val="tx1"/>
                </a:solidFill>
              </a:rPr>
              <a:t>Results</a:t>
            </a:r>
            <a:r>
              <a:rPr lang="en-US"/>
              <a:t> </a:t>
            </a:r>
          </a:p>
        </p:txBody>
      </p:sp>
      <p:graphicFrame>
        <p:nvGraphicFramePr>
          <p:cNvPr id="7" name="Chart 6">
            <a:extLst>
              <a:ext uri="{FF2B5EF4-FFF2-40B4-BE49-F238E27FC236}">
                <a16:creationId xmlns:a16="http://schemas.microsoft.com/office/drawing/2014/main" id="{1872FB25-E8F7-CDA5-9155-8DCD5AB1E836}"/>
              </a:ext>
            </a:extLst>
          </p:cNvPr>
          <p:cNvGraphicFramePr>
            <a:graphicFrameLocks/>
          </p:cNvGraphicFramePr>
          <p:nvPr>
            <p:extLst>
              <p:ext uri="{D42A27DB-BD31-4B8C-83A1-F6EECF244321}">
                <p14:modId xmlns:p14="http://schemas.microsoft.com/office/powerpoint/2010/main" val="2267992212"/>
              </p:ext>
            </p:extLst>
          </p:nvPr>
        </p:nvGraphicFramePr>
        <p:xfrm>
          <a:off x="1136887" y="1825804"/>
          <a:ext cx="7493679" cy="39931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382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6FA1-2989-4AD5-C0CC-14E6613EDB45}"/>
              </a:ext>
            </a:extLst>
          </p:cNvPr>
          <p:cNvSpPr>
            <a:spLocks noGrp="1"/>
          </p:cNvSpPr>
          <p:nvPr>
            <p:ph type="title"/>
          </p:nvPr>
        </p:nvSpPr>
        <p:spPr/>
        <p:txBody>
          <a:bodyPr/>
          <a:lstStyle/>
          <a:p>
            <a:r>
              <a:rPr lang="en-US"/>
              <a:t>                      </a:t>
            </a:r>
            <a:r>
              <a:rPr lang="en-US" i="1">
                <a:solidFill>
                  <a:schemeClr val="tx1"/>
                </a:solidFill>
              </a:rPr>
              <a:t>Conclusion</a:t>
            </a:r>
            <a:r>
              <a:rPr lang="en-US"/>
              <a:t> </a:t>
            </a:r>
          </a:p>
        </p:txBody>
      </p:sp>
      <p:sp>
        <p:nvSpPr>
          <p:cNvPr id="3" name="Content Placeholder 2">
            <a:extLst>
              <a:ext uri="{FF2B5EF4-FFF2-40B4-BE49-F238E27FC236}">
                <a16:creationId xmlns:a16="http://schemas.microsoft.com/office/drawing/2014/main" id="{6F893FBB-8729-D98A-976B-84E500747187}"/>
              </a:ext>
            </a:extLst>
          </p:cNvPr>
          <p:cNvSpPr>
            <a:spLocks noGrp="1"/>
          </p:cNvSpPr>
          <p:nvPr>
            <p:ph idx="1"/>
          </p:nvPr>
        </p:nvSpPr>
        <p:spPr/>
        <p:txBody>
          <a:bodyPr/>
          <a:lstStyle/>
          <a:p>
            <a:r>
              <a:rPr lang="en-US" b="1"/>
              <a:t>In conclusion, our analysis of employee performance using Excel has yielded valuable insights and actionable recommendations to enhance organizational effectiveness. By leveraging Excel’s modeling tools and functions, we have identified key trends, top performers, and areas for improvement within the workforce. This data-driven approach equips managers and HR professionals with the necessary information to make informed decisions and drive strategies for optimizing employee development and overall organizational success.</a:t>
            </a:r>
          </a:p>
        </p:txBody>
      </p:sp>
      <p:sp>
        <p:nvSpPr>
          <p:cNvPr id="4" name="TextBox 3">
            <a:extLst>
              <a:ext uri="{FF2B5EF4-FFF2-40B4-BE49-F238E27FC236}">
                <a16:creationId xmlns:a16="http://schemas.microsoft.com/office/drawing/2014/main" id="{2871CEB1-8A21-D648-5793-C496A9E77C91}"/>
              </a:ext>
            </a:extLst>
          </p:cNvPr>
          <p:cNvSpPr txBox="1"/>
          <p:nvPr/>
        </p:nvSpPr>
        <p:spPr>
          <a:xfrm>
            <a:off x="8832273" y="-1268411"/>
            <a:ext cx="12191999" cy="68580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95544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70A-815A-40BD-A5D0-2AF8418BC6B6}"/>
              </a:ext>
            </a:extLst>
          </p:cNvPr>
          <p:cNvSpPr>
            <a:spLocks noGrp="1"/>
          </p:cNvSpPr>
          <p:nvPr>
            <p:ph type="title"/>
          </p:nvPr>
        </p:nvSpPr>
        <p:spPr/>
        <p:txBody>
          <a:bodyPr>
            <a:normAutofit/>
          </a:bodyPr>
          <a:lstStyle/>
          <a:p>
            <a:r>
              <a:rPr lang="en-IN" sz="6600" b="1" dirty="0">
                <a:solidFill>
                  <a:schemeClr val="tx1"/>
                </a:solidFill>
              </a:rPr>
              <a:t>PROJECT  TITLE</a:t>
            </a:r>
            <a:endParaRPr lang="en-US" sz="6600" b="1" dirty="0">
              <a:solidFill>
                <a:schemeClr val="tx1"/>
              </a:solidFill>
            </a:endParaRPr>
          </a:p>
        </p:txBody>
      </p:sp>
      <p:sp>
        <p:nvSpPr>
          <p:cNvPr id="3" name="Content Placeholder 2">
            <a:extLst>
              <a:ext uri="{FF2B5EF4-FFF2-40B4-BE49-F238E27FC236}">
                <a16:creationId xmlns:a16="http://schemas.microsoft.com/office/drawing/2014/main" id="{F10564B0-CDDF-50EA-CA73-3C971BB2CC58}"/>
              </a:ext>
            </a:extLst>
          </p:cNvPr>
          <p:cNvSpPr>
            <a:spLocks noGrp="1"/>
          </p:cNvSpPr>
          <p:nvPr>
            <p:ph idx="1"/>
          </p:nvPr>
        </p:nvSpPr>
        <p:spPr/>
        <p:txBody>
          <a:bodyPr>
            <a:normAutofit/>
          </a:bodyPr>
          <a:lstStyle/>
          <a:p>
            <a:pPr marL="0" indent="0">
              <a:buNone/>
            </a:pPr>
            <a:r>
              <a:rPr lang="en-IN" sz="3200" b="1" dirty="0">
                <a:solidFill>
                  <a:schemeClr val="tx1"/>
                </a:solidFill>
              </a:rPr>
              <a:t>EMPLOYEES PERFORMANCE ANALYSIS USING EXCEL </a:t>
            </a:r>
          </a:p>
          <a:p>
            <a:pPr marL="0" indent="0">
              <a:buNone/>
            </a:pPr>
            <a:r>
              <a:rPr lang="en-IN" sz="3200" b="1" dirty="0">
                <a:solidFill>
                  <a:schemeClr val="tx1"/>
                </a:solidFill>
              </a:rPr>
              <a:t>                          </a:t>
            </a:r>
          </a:p>
        </p:txBody>
      </p:sp>
    </p:spTree>
    <p:extLst>
      <p:ext uri="{BB962C8B-B14F-4D97-AF65-F5344CB8AC3E}">
        <p14:creationId xmlns:p14="http://schemas.microsoft.com/office/powerpoint/2010/main" val="356035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261A-B37F-5703-242F-3C06B9D40D65}"/>
              </a:ext>
            </a:extLst>
          </p:cNvPr>
          <p:cNvSpPr>
            <a:spLocks noGrp="1"/>
          </p:cNvSpPr>
          <p:nvPr>
            <p:ph type="title"/>
          </p:nvPr>
        </p:nvSpPr>
        <p:spPr/>
        <p:txBody>
          <a:bodyPr>
            <a:normAutofit/>
          </a:bodyPr>
          <a:lstStyle/>
          <a:p>
            <a:r>
              <a:rPr lang="en-IN" sz="4000" b="1" dirty="0">
                <a:solidFill>
                  <a:schemeClr val="tx1"/>
                </a:solidFill>
              </a:rPr>
              <a:t>                   AGENDA</a:t>
            </a:r>
            <a:endParaRPr lang="en-US" sz="4000" b="1" dirty="0">
              <a:solidFill>
                <a:schemeClr val="tx1"/>
              </a:solidFill>
            </a:endParaRPr>
          </a:p>
        </p:txBody>
      </p:sp>
      <p:sp>
        <p:nvSpPr>
          <p:cNvPr id="3" name="Content Placeholder 2">
            <a:extLst>
              <a:ext uri="{FF2B5EF4-FFF2-40B4-BE49-F238E27FC236}">
                <a16:creationId xmlns:a16="http://schemas.microsoft.com/office/drawing/2014/main" id="{916CCF45-AFDA-D9B7-ABAA-AC44D2559C58}"/>
              </a:ext>
            </a:extLst>
          </p:cNvPr>
          <p:cNvSpPr>
            <a:spLocks noGrp="1"/>
          </p:cNvSpPr>
          <p:nvPr>
            <p:ph idx="1"/>
          </p:nvPr>
        </p:nvSpPr>
        <p:spPr/>
        <p:txBody>
          <a:bodyPr>
            <a:normAutofit fontScale="92500" lnSpcReduction="10000"/>
          </a:bodyPr>
          <a:lstStyle/>
          <a:p>
            <a:pPr>
              <a:buFont typeface="+mj-lt"/>
              <a:buAutoNum type="arabicPeriod"/>
            </a:pPr>
            <a:r>
              <a:rPr lang="en-IN" sz="2400" dirty="0"/>
              <a:t>Project statement </a:t>
            </a:r>
          </a:p>
          <a:p>
            <a:pPr>
              <a:buFont typeface="+mj-lt"/>
              <a:buAutoNum type="arabicPeriod"/>
            </a:pPr>
            <a:r>
              <a:rPr lang="en-IN" sz="2400" dirty="0"/>
              <a:t>Project overview </a:t>
            </a:r>
          </a:p>
          <a:p>
            <a:pPr>
              <a:buFont typeface="+mj-lt"/>
              <a:buAutoNum type="arabicPeriod"/>
            </a:pPr>
            <a:r>
              <a:rPr lang="en-IN" sz="2400" dirty="0"/>
              <a:t>End user</a:t>
            </a:r>
          </a:p>
          <a:p>
            <a:pPr>
              <a:buFont typeface="+mj-lt"/>
              <a:buAutoNum type="arabicPeriod"/>
            </a:pPr>
            <a:r>
              <a:rPr lang="en-IN" sz="2400" dirty="0"/>
              <a:t>Our solution and proposition </a:t>
            </a:r>
          </a:p>
          <a:p>
            <a:pPr>
              <a:buFont typeface="+mj-lt"/>
              <a:buAutoNum type="arabicPeriod"/>
            </a:pPr>
            <a:r>
              <a:rPr lang="en-IN" sz="2400" dirty="0"/>
              <a:t>Dataset description</a:t>
            </a:r>
          </a:p>
          <a:p>
            <a:pPr>
              <a:buFont typeface="+mj-lt"/>
              <a:buAutoNum type="arabicPeriod"/>
            </a:pPr>
            <a:r>
              <a:rPr lang="en-IN" sz="2400" dirty="0"/>
              <a:t>The wow in our solution</a:t>
            </a:r>
          </a:p>
          <a:p>
            <a:pPr>
              <a:buFont typeface="+mj-lt"/>
              <a:buAutoNum type="arabicPeriod"/>
            </a:pPr>
            <a:r>
              <a:rPr lang="en-IN" sz="2400" dirty="0" err="1"/>
              <a:t>Modeling</a:t>
            </a:r>
            <a:r>
              <a:rPr lang="en-IN" sz="2400" dirty="0"/>
              <a:t> approach </a:t>
            </a:r>
          </a:p>
          <a:p>
            <a:pPr>
              <a:buFont typeface="+mj-lt"/>
              <a:buAutoNum type="arabicPeriod"/>
            </a:pPr>
            <a:r>
              <a:rPr lang="en-IN" sz="2400" dirty="0"/>
              <a:t>Result</a:t>
            </a:r>
          </a:p>
          <a:p>
            <a:pPr>
              <a:buFont typeface="+mj-lt"/>
              <a:buAutoNum type="arabicPeriod"/>
            </a:pPr>
            <a:r>
              <a:rPr lang="en-IN" sz="2400" dirty="0"/>
              <a:t>Conclusion</a:t>
            </a:r>
            <a:endParaRPr lang="en-US" sz="2400" dirty="0"/>
          </a:p>
        </p:txBody>
      </p:sp>
    </p:spTree>
    <p:extLst>
      <p:ext uri="{BB962C8B-B14F-4D97-AF65-F5344CB8AC3E}">
        <p14:creationId xmlns:p14="http://schemas.microsoft.com/office/powerpoint/2010/main" val="425968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7095-D3E3-20C4-CA38-27A7746AC1A2}"/>
              </a:ext>
            </a:extLst>
          </p:cNvPr>
          <p:cNvSpPr>
            <a:spLocks noGrp="1"/>
          </p:cNvSpPr>
          <p:nvPr>
            <p:ph type="title"/>
          </p:nvPr>
        </p:nvSpPr>
        <p:spPr/>
        <p:txBody>
          <a:bodyPr/>
          <a:lstStyle/>
          <a:p>
            <a:r>
              <a:rPr lang="en-US"/>
              <a:t>               </a:t>
            </a:r>
            <a:r>
              <a:rPr lang="en-US" i="1">
                <a:solidFill>
                  <a:schemeClr val="tx1"/>
                </a:solidFill>
              </a:rPr>
              <a:t>PROBLEM</a:t>
            </a:r>
            <a:r>
              <a:rPr lang="en-US" i="1"/>
              <a:t> </a:t>
            </a:r>
            <a:r>
              <a:rPr lang="en-US" i="1">
                <a:solidFill>
                  <a:schemeClr val="tx1"/>
                </a:solidFill>
              </a:rPr>
              <a:t>STATEMENT</a:t>
            </a:r>
            <a:r>
              <a:rPr lang="en-US" i="1"/>
              <a:t> </a:t>
            </a:r>
          </a:p>
        </p:txBody>
      </p:sp>
      <p:sp>
        <p:nvSpPr>
          <p:cNvPr id="3" name="Content Placeholder 2">
            <a:extLst>
              <a:ext uri="{FF2B5EF4-FFF2-40B4-BE49-F238E27FC236}">
                <a16:creationId xmlns:a16="http://schemas.microsoft.com/office/drawing/2014/main" id="{1592254D-81B7-02DC-6980-BCA66CB519E8}"/>
              </a:ext>
            </a:extLst>
          </p:cNvPr>
          <p:cNvSpPr>
            <a:spLocks noGrp="1"/>
          </p:cNvSpPr>
          <p:nvPr>
            <p:ph idx="1"/>
          </p:nvPr>
        </p:nvSpPr>
        <p:spPr/>
        <p:txBody>
          <a:bodyPr>
            <a:normAutofit lnSpcReduction="10000"/>
          </a:bodyPr>
          <a:lstStyle/>
          <a:p>
            <a:r>
              <a:rPr lang="en-US" sz="2000" b="1" dirty="0"/>
              <a:t>To analyze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analyze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extLst>
      <p:ext uri="{BB962C8B-B14F-4D97-AF65-F5344CB8AC3E}">
        <p14:creationId xmlns:p14="http://schemas.microsoft.com/office/powerpoint/2010/main" val="319681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494E-9BC8-BE49-49D9-1D528CC306E6}"/>
              </a:ext>
            </a:extLst>
          </p:cNvPr>
          <p:cNvSpPr>
            <a:spLocks noGrp="1"/>
          </p:cNvSpPr>
          <p:nvPr>
            <p:ph type="title"/>
          </p:nvPr>
        </p:nvSpPr>
        <p:spPr/>
        <p:txBody>
          <a:bodyPr/>
          <a:lstStyle/>
          <a:p>
            <a:r>
              <a:rPr lang="en-US">
                <a:solidFill>
                  <a:schemeClr val="tx1"/>
                </a:solidFill>
              </a:rPr>
              <a:t>                </a:t>
            </a:r>
            <a:r>
              <a:rPr lang="en-US" i="1">
                <a:solidFill>
                  <a:schemeClr val="tx1"/>
                </a:solidFill>
              </a:rPr>
              <a:t>PROJECT OVERVIEW </a:t>
            </a:r>
          </a:p>
        </p:txBody>
      </p:sp>
      <p:sp>
        <p:nvSpPr>
          <p:cNvPr id="3" name="Content Placeholder 2">
            <a:extLst>
              <a:ext uri="{FF2B5EF4-FFF2-40B4-BE49-F238E27FC236}">
                <a16:creationId xmlns:a16="http://schemas.microsoft.com/office/drawing/2014/main" id="{806D1266-EA79-8A0E-8A21-D036424EF5A3}"/>
              </a:ext>
            </a:extLst>
          </p:cNvPr>
          <p:cNvSpPr>
            <a:spLocks noGrp="1"/>
          </p:cNvSpPr>
          <p:nvPr>
            <p:ph idx="1"/>
          </p:nvPr>
        </p:nvSpPr>
        <p:spPr>
          <a:xfrm rot="10800000" flipV="1">
            <a:off x="237551" y="1930400"/>
            <a:ext cx="5360893" cy="3503706"/>
          </a:xfrm>
        </p:spPr>
        <p:txBody>
          <a:bodyPr>
            <a:noAutofit/>
          </a:bodyPr>
          <a:lstStyle/>
          <a:p>
            <a:r>
              <a:rPr lang="en-US" sz="2000" b="1"/>
              <a:t>For the project overview on analyzing employee performance using Excel, you will begin by setting up a spreadsheet with employee names and relevant performance metrics. Calculate key indicators like sales numbers and targets achieved using Excel functions. Visualize the data with charts like bar graphs and pie charts. Use pivot tables to summarize and analyze data based on different criteria.</a:t>
            </a:r>
          </a:p>
        </p:txBody>
      </p:sp>
      <p:pic>
        <p:nvPicPr>
          <p:cNvPr id="5" name="Picture 4">
            <a:extLst>
              <a:ext uri="{FF2B5EF4-FFF2-40B4-BE49-F238E27FC236}">
                <a16:creationId xmlns:a16="http://schemas.microsoft.com/office/drawing/2014/main" id="{C6297C8D-F9E5-BFFF-F08C-7B95684C1AA6}"/>
              </a:ext>
            </a:extLst>
          </p:cNvPr>
          <p:cNvPicPr>
            <a:picLocks noChangeAspect="1"/>
          </p:cNvPicPr>
          <p:nvPr/>
        </p:nvPicPr>
        <p:blipFill>
          <a:blip r:embed="rId2"/>
          <a:stretch>
            <a:fillRect/>
          </a:stretch>
        </p:blipFill>
        <p:spPr>
          <a:xfrm>
            <a:off x="5813626" y="2233473"/>
            <a:ext cx="3747247" cy="3200634"/>
          </a:xfrm>
          <a:prstGeom prst="rect">
            <a:avLst/>
          </a:prstGeom>
        </p:spPr>
      </p:pic>
    </p:spTree>
    <p:extLst>
      <p:ext uri="{BB962C8B-B14F-4D97-AF65-F5344CB8AC3E}">
        <p14:creationId xmlns:p14="http://schemas.microsoft.com/office/powerpoint/2010/main" val="102868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0DD3-0456-F0AF-D026-75ECF638ED02}"/>
              </a:ext>
            </a:extLst>
          </p:cNvPr>
          <p:cNvSpPr>
            <a:spLocks noGrp="1"/>
          </p:cNvSpPr>
          <p:nvPr>
            <p:ph type="title"/>
          </p:nvPr>
        </p:nvSpPr>
        <p:spPr/>
        <p:txBody>
          <a:bodyPr/>
          <a:lstStyle/>
          <a:p>
            <a:r>
              <a:rPr lang="en-US">
                <a:solidFill>
                  <a:schemeClr val="tx1"/>
                </a:solidFill>
              </a:rPr>
              <a:t>           </a:t>
            </a:r>
            <a:r>
              <a:rPr lang="en-US" i="1">
                <a:solidFill>
                  <a:schemeClr val="tx1"/>
                </a:solidFill>
              </a:rPr>
              <a:t>WHO ARE THE END USERS?</a:t>
            </a:r>
          </a:p>
        </p:txBody>
      </p:sp>
      <p:sp>
        <p:nvSpPr>
          <p:cNvPr id="3" name="Content Placeholder 2">
            <a:extLst>
              <a:ext uri="{FF2B5EF4-FFF2-40B4-BE49-F238E27FC236}">
                <a16:creationId xmlns:a16="http://schemas.microsoft.com/office/drawing/2014/main" id="{A7CD3549-3744-08C6-DE4C-A7291C19F89C}"/>
              </a:ext>
            </a:extLst>
          </p:cNvPr>
          <p:cNvSpPr>
            <a:spLocks noGrp="1"/>
          </p:cNvSpPr>
          <p:nvPr>
            <p:ph idx="1"/>
          </p:nvPr>
        </p:nvSpPr>
        <p:spPr>
          <a:xfrm rot="10800000" flipV="1">
            <a:off x="677334" y="2209800"/>
            <a:ext cx="8596668" cy="2438399"/>
          </a:xfrm>
        </p:spPr>
        <p:txBody>
          <a:bodyPr>
            <a:normAutofit/>
          </a:bodyPr>
          <a:lstStyle/>
          <a:p>
            <a:r>
              <a:rPr lang="en-US" sz="2000" b="1"/>
              <a:t>The end users for the employee performance analysis project using Excel would typically be managers, supervisors, or HR professionals who are responsible for evaluating and improving employee performance within an organization. They would use the analyzed data to make informed decisions, set goals, provide feedback, and implement strategies to enhance overall employee performance.</a:t>
            </a:r>
          </a:p>
        </p:txBody>
      </p:sp>
    </p:spTree>
    <p:extLst>
      <p:ext uri="{BB962C8B-B14F-4D97-AF65-F5344CB8AC3E}">
        <p14:creationId xmlns:p14="http://schemas.microsoft.com/office/powerpoint/2010/main" val="153591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649E-E816-CADB-E144-886B61F2D203}"/>
              </a:ext>
            </a:extLst>
          </p:cNvPr>
          <p:cNvSpPr>
            <a:spLocks noGrp="1"/>
          </p:cNvSpPr>
          <p:nvPr>
            <p:ph type="title"/>
          </p:nvPr>
        </p:nvSpPr>
        <p:spPr>
          <a:xfrm>
            <a:off x="1573805" y="567764"/>
            <a:ext cx="8596668" cy="1320800"/>
          </a:xfrm>
        </p:spPr>
        <p:txBody>
          <a:bodyPr/>
          <a:lstStyle/>
          <a:p>
            <a:r>
              <a:rPr lang="en-US" i="1">
                <a:solidFill>
                  <a:schemeClr val="tx1"/>
                </a:solidFill>
              </a:rPr>
              <a:t>OUR</a:t>
            </a:r>
            <a:r>
              <a:rPr lang="en-US" i="1"/>
              <a:t> </a:t>
            </a:r>
            <a:r>
              <a:rPr lang="en-US" i="1">
                <a:solidFill>
                  <a:schemeClr val="tx1"/>
                </a:solidFill>
              </a:rPr>
              <a:t>SOLUTION</a:t>
            </a:r>
            <a:r>
              <a:rPr lang="en-US" i="1"/>
              <a:t> </a:t>
            </a:r>
            <a:r>
              <a:rPr lang="en-US" i="1">
                <a:solidFill>
                  <a:schemeClr val="tx1"/>
                </a:solidFill>
              </a:rPr>
              <a:t>AND</a:t>
            </a:r>
            <a:r>
              <a:rPr lang="en-US" i="1"/>
              <a:t> </a:t>
            </a:r>
            <a:r>
              <a:rPr lang="en-US" i="1">
                <a:solidFill>
                  <a:schemeClr val="tx1"/>
                </a:solidFill>
              </a:rPr>
              <a:t>IT’S</a:t>
            </a:r>
            <a:r>
              <a:rPr lang="en-US" i="1"/>
              <a:t> </a:t>
            </a:r>
            <a:r>
              <a:rPr lang="en-US" i="1">
                <a:solidFill>
                  <a:schemeClr val="tx1"/>
                </a:solidFill>
              </a:rPr>
              <a:t>VALUE</a:t>
            </a:r>
            <a:r>
              <a:rPr lang="en-US" i="1"/>
              <a:t> </a:t>
            </a:r>
            <a:r>
              <a:rPr lang="en-US" i="1">
                <a:solidFill>
                  <a:schemeClr val="tx1"/>
                </a:solidFill>
              </a:rPr>
              <a:t>PROPOSITION</a:t>
            </a:r>
            <a:r>
              <a:rPr lang="en-US" i="1"/>
              <a:t> </a:t>
            </a:r>
          </a:p>
        </p:txBody>
      </p:sp>
      <p:sp>
        <p:nvSpPr>
          <p:cNvPr id="3" name="Content Placeholder 2">
            <a:extLst>
              <a:ext uri="{FF2B5EF4-FFF2-40B4-BE49-F238E27FC236}">
                <a16:creationId xmlns:a16="http://schemas.microsoft.com/office/drawing/2014/main" id="{C3691372-0F8A-9974-B09C-8EDC0ECAC917}"/>
              </a:ext>
            </a:extLst>
          </p:cNvPr>
          <p:cNvSpPr>
            <a:spLocks noGrp="1"/>
          </p:cNvSpPr>
          <p:nvPr>
            <p:ph idx="1"/>
          </p:nvPr>
        </p:nvSpPr>
        <p:spPr>
          <a:xfrm>
            <a:off x="677334" y="2626754"/>
            <a:ext cx="8596668" cy="3003082"/>
          </a:xfrm>
        </p:spPr>
        <p:txBody>
          <a:bodyPr>
            <a:noAutofit/>
          </a:bodyPr>
          <a:lstStyle/>
          <a:p>
            <a:r>
              <a:rPr lang="en-US" sz="2000" b="1"/>
              <a:t>The solution we’re proposing for analyzing employee performance using Excel provides a comprehensive way for managers and HR professionals to track, assess, and enhance employee performance effectively. By utilizing Excel’s features such as data calculation functions, visualizations, pivot tables, and data analysis tools, we offer a robust platform to delve into performance metrics and make informed decisions. The value proposition lies in the ability to streamline performance evaluation processes, identify trends, highlight areas for improvement, and ultimately optimize employee productivity and engagement within the organization.</a:t>
            </a:r>
          </a:p>
        </p:txBody>
      </p:sp>
    </p:spTree>
    <p:extLst>
      <p:ext uri="{BB962C8B-B14F-4D97-AF65-F5344CB8AC3E}">
        <p14:creationId xmlns:p14="http://schemas.microsoft.com/office/powerpoint/2010/main" val="278438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11E2-F285-8756-0E8C-B6A218338DA5}"/>
              </a:ext>
            </a:extLst>
          </p:cNvPr>
          <p:cNvSpPr>
            <a:spLocks noGrp="1"/>
          </p:cNvSpPr>
          <p:nvPr>
            <p:ph type="title"/>
          </p:nvPr>
        </p:nvSpPr>
        <p:spPr/>
        <p:txBody>
          <a:bodyPr/>
          <a:lstStyle/>
          <a:p>
            <a:r>
              <a:rPr lang="en-US">
                <a:solidFill>
                  <a:schemeClr val="tx1"/>
                </a:solidFill>
              </a:rPr>
              <a:t>             </a:t>
            </a:r>
            <a:r>
              <a:rPr lang="en-US" i="1">
                <a:solidFill>
                  <a:schemeClr val="tx1"/>
                </a:solidFill>
              </a:rPr>
              <a:t>DATA</a:t>
            </a:r>
            <a:r>
              <a:rPr lang="en-US" i="1"/>
              <a:t> </a:t>
            </a:r>
            <a:r>
              <a:rPr lang="en-US" i="1">
                <a:solidFill>
                  <a:schemeClr val="tx1"/>
                </a:solidFill>
              </a:rPr>
              <a:t>SET</a:t>
            </a:r>
            <a:r>
              <a:rPr lang="en-US" i="1"/>
              <a:t> </a:t>
            </a:r>
            <a:r>
              <a:rPr lang="en-US" i="1">
                <a:solidFill>
                  <a:schemeClr val="tx1"/>
                </a:solidFill>
              </a:rPr>
              <a:t>DESCRIPTION</a:t>
            </a:r>
            <a:r>
              <a:rPr lang="en-US"/>
              <a:t> </a:t>
            </a:r>
          </a:p>
        </p:txBody>
      </p:sp>
      <p:sp>
        <p:nvSpPr>
          <p:cNvPr id="3" name="Content Placeholder 2">
            <a:extLst>
              <a:ext uri="{FF2B5EF4-FFF2-40B4-BE49-F238E27FC236}">
                <a16:creationId xmlns:a16="http://schemas.microsoft.com/office/drawing/2014/main" id="{1036AFF9-BA07-3792-F4D9-864753E40788}"/>
              </a:ext>
            </a:extLst>
          </p:cNvPr>
          <p:cNvSpPr>
            <a:spLocks noGrp="1"/>
          </p:cNvSpPr>
          <p:nvPr>
            <p:ph idx="1"/>
          </p:nvPr>
        </p:nvSpPr>
        <p:spPr>
          <a:xfrm rot="10800000" flipV="1">
            <a:off x="1056098" y="2312896"/>
            <a:ext cx="7839137" cy="3173503"/>
          </a:xfrm>
        </p:spPr>
        <p:txBody>
          <a:bodyPr>
            <a:noAutofit/>
          </a:bodyPr>
          <a:lstStyle/>
          <a:p>
            <a:r>
              <a:rPr lang="en-US" sz="2000" b="1" dirty="0"/>
              <a:t>The dataset for employee performance analysis in Excel would typically include columns for employee names, performance metrics such as sales numbers, targets achieved, attendance records, feedback scores, and any other relevant data points. Each row in the dataset represents an individual employee, and the columns contain the corresponding performance data. </a:t>
            </a:r>
          </a:p>
        </p:txBody>
      </p:sp>
    </p:spTree>
    <p:extLst>
      <p:ext uri="{BB962C8B-B14F-4D97-AF65-F5344CB8AC3E}">
        <p14:creationId xmlns:p14="http://schemas.microsoft.com/office/powerpoint/2010/main" val="54862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42EF-2152-13EB-C162-C7E043F8A3D7}"/>
              </a:ext>
            </a:extLst>
          </p:cNvPr>
          <p:cNvSpPr>
            <a:spLocks noGrp="1"/>
          </p:cNvSpPr>
          <p:nvPr>
            <p:ph type="title"/>
          </p:nvPr>
        </p:nvSpPr>
        <p:spPr/>
        <p:txBody>
          <a:bodyPr/>
          <a:lstStyle/>
          <a:p>
            <a:r>
              <a:rPr lang="en-US" b="1" dirty="0">
                <a:solidFill>
                  <a:schemeClr val="tx1"/>
                </a:solidFill>
              </a:rPr>
              <a:t>DATA SET DESCRIPTION </a:t>
            </a:r>
          </a:p>
        </p:txBody>
      </p:sp>
      <p:sp>
        <p:nvSpPr>
          <p:cNvPr id="3" name="Content Placeholder 2">
            <a:extLst>
              <a:ext uri="{FF2B5EF4-FFF2-40B4-BE49-F238E27FC236}">
                <a16:creationId xmlns:a16="http://schemas.microsoft.com/office/drawing/2014/main" id="{326B65BA-A033-6D52-3AD6-61A9C45BA4E8}"/>
              </a:ext>
            </a:extLst>
          </p:cNvPr>
          <p:cNvSpPr>
            <a:spLocks noGrp="1"/>
          </p:cNvSpPr>
          <p:nvPr>
            <p:ph idx="1"/>
          </p:nvPr>
        </p:nvSpPr>
        <p:spPr/>
        <p:txBody>
          <a:bodyPr/>
          <a:lstStyle/>
          <a:p>
            <a:r>
              <a:rPr lang="en-US" dirty="0"/>
              <a:t>This dataset serves as the foundation for conducting in – depth analysis to gain insights into employees performance trends and areas for development</a:t>
            </a:r>
          </a:p>
          <a:p>
            <a:endParaRPr lang="en-US" dirty="0"/>
          </a:p>
        </p:txBody>
      </p:sp>
    </p:spTree>
    <p:extLst>
      <p:ext uri="{BB962C8B-B14F-4D97-AF65-F5344CB8AC3E}">
        <p14:creationId xmlns:p14="http://schemas.microsoft.com/office/powerpoint/2010/main" val="35048452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