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9.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0.xml" ContentType="application/vnd.openxmlformats-officedocument.themeOverr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1.xml" ContentType="application/vnd.openxmlformats-officedocument.themeOverr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2.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3.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4.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5.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6.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17.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18.xml" ContentType="application/vnd.openxmlformats-officedocument.themeOverr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81" r:id="rId5"/>
    <p:sldId id="259" r:id="rId6"/>
    <p:sldId id="260" r:id="rId7"/>
    <p:sldId id="261" r:id="rId8"/>
    <p:sldId id="280" r:id="rId9"/>
    <p:sldId id="262" r:id="rId10"/>
    <p:sldId id="279" r:id="rId11"/>
    <p:sldId id="288" r:id="rId12"/>
    <p:sldId id="289" r:id="rId13"/>
    <p:sldId id="290" r:id="rId14"/>
    <p:sldId id="291" r:id="rId15"/>
    <p:sldId id="294" r:id="rId16"/>
    <p:sldId id="282" r:id="rId17"/>
    <p:sldId id="287" r:id="rId18"/>
    <p:sldId id="283" r:id="rId19"/>
    <p:sldId id="268" r:id="rId20"/>
    <p:sldId id="285" r:id="rId21"/>
    <p:sldId id="286" r:id="rId22"/>
    <p:sldId id="271" r:id="rId23"/>
    <p:sldId id="293" r:id="rId24"/>
    <p:sldId id="292"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2EE"/>
    <a:srgbClr val="FFFFFF"/>
    <a:srgbClr val="24662C"/>
    <a:srgbClr val="34943F"/>
    <a:srgbClr val="6075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bbolanos\AppData\Local\Microsoft\Windows\INetCache\Content.Outlook\6BKI05GQ\INFO%20BYRON%20%20CREDIT%20PRESTA%20(00000003).xlsx" TargetMode="External"/></Relationships>
</file>

<file path=ppt/charts/_rels/chart15.xml.rels><?xml version="1.0" encoding="UTF-8" standalone="yes"?>
<Relationships xmlns="http://schemas.openxmlformats.org/package/2006/relationships"><Relationship Id="rId3" Type="http://schemas.openxmlformats.org/officeDocument/2006/relationships/oleObject" Target="file:///C:\Users\bbolanos\AppData\Local\Microsoft\Windows\INetCache\Content.Outlook\6BKI05GQ\INFO%20BYRON%20%20CREDIT%20PRESTA%20(0000000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bbolanos\AppData\Local\Microsoft\Windows\INetCache\Content.Outlook\6BKI05GQ\INFO%20BYRON%20%20CREDIT%20PRESTA%20(00000003).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INFORME%20CREDITO-PRESTACIONE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bbolanos\Documents\CAPREMCI\CONTABILIDAD-2019\INFORMES-2019\MARZO-2019\INFORME%20DE%20GESTI&#211;N-2018\INFORME%20CREDITO-PRESTACIONE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C:\Users\bbolanos\Documents\CAPREMCI\CONTABILIDAD-2019\INFORMES-2019\MARZO-2019\INFORME%20DE%20GESTI&#211;N-2018\INFORME%20CREDITO-PRESTACIONES.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bbolanos\Documents\CAPREMCI\CONTABILIDAD-2019\INFORMES-2019\MARZO-2019\INFORME%20DE%20GESTI&#211;N-2018\INFORME%20DIC-2018.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bbolanos\Documents\CAPREMCI\CONTABILIDAD-2019\INFORMES-2019\MARZO-2019\INFORME%20DE%20GESTI&#211;N-2018\INFORME%20DIC-2018.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bbolanos\Documents\CAPREMCI\CONTABILIDAD-2019\INFORMES-2019\MARZO-2019\INFORME%20DE%20GESTI&#211;N-2018\INFORME%20DIC-2018.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bbolanos\Documents\CAPREMCI\CONTABILIDAD-2019\INFORMES-2019\MARZO-2019\INFORME%20DE%20GESTI&#211;N-2018\INFORME%20DIC-201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s-ES" sz="2400" b="1" dirty="0">
                <a:solidFill>
                  <a:schemeClr val="tx1"/>
                </a:solidFill>
              </a:rPr>
              <a:t>NÚMERO</a:t>
            </a:r>
            <a:r>
              <a:rPr lang="es-ES" sz="2400" b="1" baseline="0" dirty="0">
                <a:solidFill>
                  <a:schemeClr val="tx1"/>
                </a:solidFill>
              </a:rPr>
              <a:t> DE </a:t>
            </a:r>
            <a:r>
              <a:rPr lang="es-ES" sz="2400" b="1" dirty="0">
                <a:solidFill>
                  <a:schemeClr val="tx1"/>
                </a:solidFill>
              </a:rPr>
              <a:t>PARTÍCIPES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PARTICIPES!$C$2</c:f>
              <c:strCache>
                <c:ptCount val="1"/>
                <c:pt idx="0">
                  <c:v>Número de Partícipes: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PARTICIPES!$D$1:$H$1</c:f>
              <c:numCache>
                <c:formatCode>General</c:formatCode>
                <c:ptCount val="5"/>
                <c:pt idx="0">
                  <c:v>2014</c:v>
                </c:pt>
                <c:pt idx="1">
                  <c:v>2015</c:v>
                </c:pt>
                <c:pt idx="2">
                  <c:v>2016</c:v>
                </c:pt>
                <c:pt idx="3">
                  <c:v>2017</c:v>
                </c:pt>
                <c:pt idx="4">
                  <c:v>2018</c:v>
                </c:pt>
              </c:numCache>
            </c:numRef>
          </c:cat>
          <c:val>
            <c:numRef>
              <c:f>PARTICIPES!$D$2:$H$2</c:f>
              <c:numCache>
                <c:formatCode>_-* #,##0\ _€_-;\-* #,##0\ _€_-;_-* "-"??\ _€_-;_-@_-</c:formatCode>
                <c:ptCount val="5"/>
                <c:pt idx="0">
                  <c:v>7925</c:v>
                </c:pt>
                <c:pt idx="1">
                  <c:v>7152</c:v>
                </c:pt>
                <c:pt idx="2">
                  <c:v>6356</c:v>
                </c:pt>
                <c:pt idx="3">
                  <c:v>5677</c:v>
                </c:pt>
                <c:pt idx="4">
                  <c:v>5436</c:v>
                </c:pt>
              </c:numCache>
            </c:numRef>
          </c:val>
          <c:extLst>
            <c:ext xmlns:c16="http://schemas.microsoft.com/office/drawing/2014/chart" uri="{C3380CC4-5D6E-409C-BE32-E72D297353CC}">
              <c16:uniqueId val="{00000000-34BD-44A5-814D-52932D90955D}"/>
            </c:ext>
          </c:extLst>
        </c:ser>
        <c:ser>
          <c:idx val="1"/>
          <c:order val="1"/>
          <c:tx>
            <c:strRef>
              <c:f>PARTICIPES!$C$3</c:f>
              <c:strCache>
                <c:ptCount val="1"/>
                <c:pt idx="0">
                  <c:v>Partícipes Activos</c:v>
                </c:pt>
              </c:strCache>
            </c:strRef>
          </c:tx>
          <c:spPr>
            <a:solidFill>
              <a:schemeClr val="accent2"/>
            </a:solidFill>
            <a:ln>
              <a:noFill/>
            </a:ln>
            <a:effectLst/>
          </c:spPr>
          <c:invertIfNegative val="0"/>
          <c:cat>
            <c:numRef>
              <c:f>PARTICIPES!$D$1:$H$1</c:f>
              <c:numCache>
                <c:formatCode>General</c:formatCode>
                <c:ptCount val="5"/>
                <c:pt idx="0">
                  <c:v>2014</c:v>
                </c:pt>
                <c:pt idx="1">
                  <c:v>2015</c:v>
                </c:pt>
                <c:pt idx="2">
                  <c:v>2016</c:v>
                </c:pt>
                <c:pt idx="3">
                  <c:v>2017</c:v>
                </c:pt>
                <c:pt idx="4">
                  <c:v>2018</c:v>
                </c:pt>
              </c:numCache>
            </c:numRef>
          </c:cat>
          <c:val>
            <c:numRef>
              <c:f>PARTICIPES!$D$3:$H$3</c:f>
              <c:numCache>
                <c:formatCode>_-* #,##0\ _€_-;\-* #,##0\ _€_-;_-* "-"??\ _€_-;_-@_-</c:formatCode>
                <c:ptCount val="5"/>
                <c:pt idx="0">
                  <c:v>5115</c:v>
                </c:pt>
                <c:pt idx="1">
                  <c:v>4117</c:v>
                </c:pt>
                <c:pt idx="2">
                  <c:v>4220</c:v>
                </c:pt>
                <c:pt idx="3">
                  <c:v>4038</c:v>
                </c:pt>
                <c:pt idx="4">
                  <c:v>3944</c:v>
                </c:pt>
              </c:numCache>
            </c:numRef>
          </c:val>
          <c:extLst>
            <c:ext xmlns:c16="http://schemas.microsoft.com/office/drawing/2014/chart" uri="{C3380CC4-5D6E-409C-BE32-E72D297353CC}">
              <c16:uniqueId val="{00000001-34BD-44A5-814D-52932D90955D}"/>
            </c:ext>
          </c:extLst>
        </c:ser>
        <c:ser>
          <c:idx val="2"/>
          <c:order val="2"/>
          <c:tx>
            <c:strRef>
              <c:f>PARTICIPES!$C$4</c:f>
              <c:strCache>
                <c:ptCount val="1"/>
                <c:pt idx="0">
                  <c:v>Partícipes Pasivos</c:v>
                </c:pt>
              </c:strCache>
            </c:strRef>
          </c:tx>
          <c:spPr>
            <a:solidFill>
              <a:schemeClr val="accent3"/>
            </a:solidFill>
            <a:ln>
              <a:noFill/>
            </a:ln>
            <a:effectLst/>
          </c:spPr>
          <c:invertIfNegative val="0"/>
          <c:cat>
            <c:numRef>
              <c:f>PARTICIPES!$D$1:$H$1</c:f>
              <c:numCache>
                <c:formatCode>General</c:formatCode>
                <c:ptCount val="5"/>
                <c:pt idx="0">
                  <c:v>2014</c:v>
                </c:pt>
                <c:pt idx="1">
                  <c:v>2015</c:v>
                </c:pt>
                <c:pt idx="2">
                  <c:v>2016</c:v>
                </c:pt>
                <c:pt idx="3">
                  <c:v>2017</c:v>
                </c:pt>
                <c:pt idx="4">
                  <c:v>2018</c:v>
                </c:pt>
              </c:numCache>
            </c:numRef>
          </c:cat>
          <c:val>
            <c:numRef>
              <c:f>PARTICIPES!$D$4:$H$4</c:f>
              <c:numCache>
                <c:formatCode>_-* #,##0\ _€_-;\-* #,##0\ _€_-;_-* "-"??\ _€_-;_-@_-</c:formatCode>
                <c:ptCount val="5"/>
                <c:pt idx="0">
                  <c:v>2810</c:v>
                </c:pt>
                <c:pt idx="1">
                  <c:v>3035</c:v>
                </c:pt>
                <c:pt idx="2">
                  <c:v>2136</c:v>
                </c:pt>
                <c:pt idx="3">
                  <c:v>1639</c:v>
                </c:pt>
                <c:pt idx="4">
                  <c:v>1492</c:v>
                </c:pt>
              </c:numCache>
            </c:numRef>
          </c:val>
          <c:extLst>
            <c:ext xmlns:c16="http://schemas.microsoft.com/office/drawing/2014/chart" uri="{C3380CC4-5D6E-409C-BE32-E72D297353CC}">
              <c16:uniqueId val="{00000002-34BD-44A5-814D-52932D90955D}"/>
            </c:ext>
          </c:extLst>
        </c:ser>
        <c:dLbls>
          <c:showLegendKey val="0"/>
          <c:showVal val="0"/>
          <c:showCatName val="0"/>
          <c:showSerName val="0"/>
          <c:showPercent val="0"/>
          <c:showBubbleSize val="0"/>
        </c:dLbls>
        <c:gapWidth val="219"/>
        <c:overlap val="-27"/>
        <c:axId val="-1095424912"/>
        <c:axId val="-1095426544"/>
      </c:barChart>
      <c:catAx>
        <c:axId val="-1095424912"/>
        <c:scaling>
          <c:orientation val="minMax"/>
        </c:scaling>
        <c:delete val="1"/>
        <c:axPos val="b"/>
        <c:numFmt formatCode="General" sourceLinked="1"/>
        <c:majorTickMark val="out"/>
        <c:minorTickMark val="none"/>
        <c:tickLblPos val="nextTo"/>
        <c:crossAx val="-1095426544"/>
        <c:crosses val="autoZero"/>
        <c:auto val="1"/>
        <c:lblAlgn val="ctr"/>
        <c:lblOffset val="100"/>
        <c:noMultiLvlLbl val="0"/>
      </c:catAx>
      <c:valAx>
        <c:axId val="-1095426544"/>
        <c:scaling>
          <c:orientation val="minMax"/>
        </c:scaling>
        <c:delete val="1"/>
        <c:axPos val="l"/>
        <c:majorGridlines>
          <c:spPr>
            <a:ln w="9525" cap="flat" cmpd="sng" algn="ctr">
              <a:solidFill>
                <a:schemeClr val="tx1">
                  <a:lumMod val="15000"/>
                  <a:lumOff val="85000"/>
                </a:schemeClr>
              </a:solidFill>
              <a:round/>
            </a:ln>
            <a:effectLst/>
          </c:spPr>
        </c:majorGridlines>
        <c:numFmt formatCode="_-* #,##0\ _€_-;\-* #,##0\ _€_-;_-* &quot;-&quot;??\ _€_-;_-@_-" sourceLinked="1"/>
        <c:majorTickMark val="none"/>
        <c:minorTickMark val="none"/>
        <c:tickLblPos val="nextTo"/>
        <c:crossAx val="-10954249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s-ES" sz="2400" b="1">
                <a:solidFill>
                  <a:schemeClr val="tx1"/>
                </a:solidFill>
              </a:rPr>
              <a:t>GASTOS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Hoja5!$D$6</c:f>
              <c:strCache>
                <c:ptCount val="1"/>
                <c:pt idx="0">
                  <c:v>GASTOS</c:v>
                </c:pt>
              </c:strCache>
            </c:strRef>
          </c:tx>
          <c:spPr>
            <a:solidFill>
              <a:schemeClr val="accent1"/>
            </a:solidFill>
            <a:ln>
              <a:noFill/>
            </a:ln>
            <a:effectLst/>
          </c:spPr>
          <c:invertIfNegative val="0"/>
          <c:cat>
            <c:numRef>
              <c:f>Hoja5!$C$7:$C$11</c:f>
              <c:numCache>
                <c:formatCode>General</c:formatCode>
                <c:ptCount val="5"/>
                <c:pt idx="0">
                  <c:v>2014</c:v>
                </c:pt>
                <c:pt idx="1">
                  <c:v>2015</c:v>
                </c:pt>
                <c:pt idx="2">
                  <c:v>2016</c:v>
                </c:pt>
                <c:pt idx="3">
                  <c:v>2017</c:v>
                </c:pt>
                <c:pt idx="4">
                  <c:v>2018</c:v>
                </c:pt>
              </c:numCache>
            </c:numRef>
          </c:cat>
          <c:val>
            <c:numRef>
              <c:f>Hoja5!$D$7:$D$11</c:f>
              <c:numCache>
                <c:formatCode>_(* #,##0.00_);_(* \(#,##0.00\);_(* "-"??_);_(@_)</c:formatCode>
                <c:ptCount val="5"/>
                <c:pt idx="0">
                  <c:v>1295193.31</c:v>
                </c:pt>
                <c:pt idx="1">
                  <c:v>1177846.1499999999</c:v>
                </c:pt>
                <c:pt idx="2">
                  <c:v>1329483.5900000001</c:v>
                </c:pt>
                <c:pt idx="3">
                  <c:v>1087967.7099999997</c:v>
                </c:pt>
                <c:pt idx="4">
                  <c:v>856439.15000000014</c:v>
                </c:pt>
              </c:numCache>
            </c:numRef>
          </c:val>
          <c:extLst>
            <c:ext xmlns:c16="http://schemas.microsoft.com/office/drawing/2014/chart" uri="{C3380CC4-5D6E-409C-BE32-E72D297353CC}">
              <c16:uniqueId val="{00000000-5AD2-4BD9-BB13-28290D716464}"/>
            </c:ext>
          </c:extLst>
        </c:ser>
        <c:dLbls>
          <c:showLegendKey val="0"/>
          <c:showVal val="0"/>
          <c:showCatName val="0"/>
          <c:showSerName val="0"/>
          <c:showPercent val="0"/>
          <c:showBubbleSize val="0"/>
        </c:dLbls>
        <c:gapWidth val="219"/>
        <c:overlap val="-27"/>
        <c:axId val="-998090592"/>
        <c:axId val="-998086784"/>
      </c:barChart>
      <c:lineChart>
        <c:grouping val="standard"/>
        <c:varyColors val="0"/>
        <c:ser>
          <c:idx val="1"/>
          <c:order val="1"/>
          <c:tx>
            <c:strRef>
              <c:f>Hoja5!$E$6</c:f>
              <c:strCache>
                <c:ptCount val="1"/>
              </c:strCache>
            </c:strRef>
          </c:tx>
          <c:spPr>
            <a:ln w="28575" cap="rnd">
              <a:solidFill>
                <a:schemeClr val="accent2"/>
              </a:solidFill>
              <a:round/>
            </a:ln>
            <a:effectLst/>
          </c:spPr>
          <c:marker>
            <c:symbol val="none"/>
          </c:marker>
          <c:cat>
            <c:numRef>
              <c:f>Hoja5!$C$7:$C$11</c:f>
              <c:numCache>
                <c:formatCode>General</c:formatCode>
                <c:ptCount val="5"/>
                <c:pt idx="0">
                  <c:v>2014</c:v>
                </c:pt>
                <c:pt idx="1">
                  <c:v>2015</c:v>
                </c:pt>
                <c:pt idx="2">
                  <c:v>2016</c:v>
                </c:pt>
                <c:pt idx="3">
                  <c:v>2017</c:v>
                </c:pt>
                <c:pt idx="4">
                  <c:v>2018</c:v>
                </c:pt>
              </c:numCache>
            </c:numRef>
          </c:cat>
          <c:val>
            <c:numRef>
              <c:f>Hoja5!$E$7:$E$11</c:f>
              <c:numCache>
                <c:formatCode>0.00%</c:formatCode>
                <c:ptCount val="5"/>
                <c:pt idx="0">
                  <c:v>0</c:v>
                </c:pt>
                <c:pt idx="1">
                  <c:v>-9.0602043026303258E-2</c:v>
                </c:pt>
                <c:pt idx="2">
                  <c:v>0.12874129613617202</c:v>
                </c:pt>
                <c:pt idx="3">
                  <c:v>-0.18166142238731986</c:v>
                </c:pt>
                <c:pt idx="4">
                  <c:v>-0.21280830108459714</c:v>
                </c:pt>
              </c:numCache>
            </c:numRef>
          </c:val>
          <c:smooth val="0"/>
          <c:extLst>
            <c:ext xmlns:c16="http://schemas.microsoft.com/office/drawing/2014/chart" uri="{C3380CC4-5D6E-409C-BE32-E72D297353CC}">
              <c16:uniqueId val="{00000001-5AD2-4BD9-BB13-28290D716464}"/>
            </c:ext>
          </c:extLst>
        </c:ser>
        <c:dLbls>
          <c:showLegendKey val="0"/>
          <c:showVal val="0"/>
          <c:showCatName val="0"/>
          <c:showSerName val="0"/>
          <c:showPercent val="0"/>
          <c:showBubbleSize val="0"/>
        </c:dLbls>
        <c:marker val="1"/>
        <c:smooth val="0"/>
        <c:axId val="-998084064"/>
        <c:axId val="-998088960"/>
      </c:lineChart>
      <c:catAx>
        <c:axId val="-99809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8086784"/>
        <c:crosses val="autoZero"/>
        <c:auto val="1"/>
        <c:lblAlgn val="ctr"/>
        <c:lblOffset val="100"/>
        <c:noMultiLvlLbl val="0"/>
      </c:catAx>
      <c:valAx>
        <c:axId val="-9980867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90592"/>
        <c:crosses val="autoZero"/>
        <c:crossBetween val="between"/>
      </c:valAx>
      <c:valAx>
        <c:axId val="-99808896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84064"/>
        <c:crosses val="max"/>
        <c:crossBetween val="between"/>
      </c:valAx>
      <c:catAx>
        <c:axId val="-998084064"/>
        <c:scaling>
          <c:orientation val="minMax"/>
        </c:scaling>
        <c:delete val="1"/>
        <c:axPos val="b"/>
        <c:numFmt formatCode="General" sourceLinked="1"/>
        <c:majorTickMark val="none"/>
        <c:minorTickMark val="none"/>
        <c:tickLblPos val="nextTo"/>
        <c:crossAx val="-99808896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s-ES" sz="2400" b="1"/>
              <a:t>INGRESOS</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Hoja5!$D$28</c:f>
              <c:strCache>
                <c:ptCount val="1"/>
                <c:pt idx="0">
                  <c:v>INGRESOS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Hoja5!$C$29:$C$33</c:f>
              <c:numCache>
                <c:formatCode>General</c:formatCode>
                <c:ptCount val="5"/>
                <c:pt idx="0">
                  <c:v>2014</c:v>
                </c:pt>
                <c:pt idx="1">
                  <c:v>2015</c:v>
                </c:pt>
                <c:pt idx="2">
                  <c:v>2016</c:v>
                </c:pt>
                <c:pt idx="3">
                  <c:v>2017</c:v>
                </c:pt>
                <c:pt idx="4">
                  <c:v>2018</c:v>
                </c:pt>
              </c:numCache>
            </c:numRef>
          </c:cat>
          <c:val>
            <c:numRef>
              <c:f>Hoja5!$D$29:$D$33</c:f>
              <c:numCache>
                <c:formatCode>_(* #,##0.00_);_(* \(#,##0.00\);_(* "-"??_);_(@_)</c:formatCode>
                <c:ptCount val="5"/>
                <c:pt idx="0">
                  <c:v>6366077.3399999989</c:v>
                </c:pt>
                <c:pt idx="1">
                  <c:v>6699907.5899999989</c:v>
                </c:pt>
                <c:pt idx="2">
                  <c:v>5691265.5800000001</c:v>
                </c:pt>
                <c:pt idx="3">
                  <c:v>4257822.87</c:v>
                </c:pt>
                <c:pt idx="4">
                  <c:v>4668704.6700000009</c:v>
                </c:pt>
              </c:numCache>
            </c:numRef>
          </c:val>
          <c:extLst>
            <c:ext xmlns:c16="http://schemas.microsoft.com/office/drawing/2014/chart" uri="{C3380CC4-5D6E-409C-BE32-E72D297353CC}">
              <c16:uniqueId val="{00000000-58C7-4CEC-9483-A257ADB11B09}"/>
            </c:ext>
          </c:extLst>
        </c:ser>
        <c:dLbls>
          <c:showLegendKey val="0"/>
          <c:showVal val="0"/>
          <c:showCatName val="0"/>
          <c:showSerName val="0"/>
          <c:showPercent val="0"/>
          <c:showBubbleSize val="0"/>
        </c:dLbls>
        <c:gapWidth val="219"/>
        <c:overlap val="-27"/>
        <c:axId val="-998090048"/>
        <c:axId val="-998085696"/>
      </c:barChart>
      <c:lineChart>
        <c:grouping val="standard"/>
        <c:varyColors val="0"/>
        <c:ser>
          <c:idx val="1"/>
          <c:order val="1"/>
          <c:tx>
            <c:strRef>
              <c:f>Hoja5!$E$28</c:f>
              <c:strCache>
                <c:ptCount val="1"/>
              </c:strCache>
            </c:strRef>
          </c:tx>
          <c:spPr>
            <a:ln w="28575" cap="rnd">
              <a:solidFill>
                <a:schemeClr val="accent2"/>
              </a:solidFill>
              <a:round/>
            </a:ln>
            <a:effectLst/>
          </c:spPr>
          <c:marker>
            <c:symbol val="none"/>
          </c:marker>
          <c:cat>
            <c:numRef>
              <c:f>Hoja5!$C$29:$C$33</c:f>
              <c:numCache>
                <c:formatCode>General</c:formatCode>
                <c:ptCount val="5"/>
                <c:pt idx="0">
                  <c:v>2014</c:v>
                </c:pt>
                <c:pt idx="1">
                  <c:v>2015</c:v>
                </c:pt>
                <c:pt idx="2">
                  <c:v>2016</c:v>
                </c:pt>
                <c:pt idx="3">
                  <c:v>2017</c:v>
                </c:pt>
                <c:pt idx="4">
                  <c:v>2018</c:v>
                </c:pt>
              </c:numCache>
            </c:numRef>
          </c:cat>
          <c:val>
            <c:numRef>
              <c:f>Hoja5!$E$29:$E$33</c:f>
              <c:numCache>
                <c:formatCode>0.00%</c:formatCode>
                <c:ptCount val="5"/>
                <c:pt idx="0">
                  <c:v>0</c:v>
                </c:pt>
                <c:pt idx="1">
                  <c:v>5.243892465811606E-2</c:v>
                </c:pt>
                <c:pt idx="2">
                  <c:v>-0.15054565998872216</c:v>
                </c:pt>
                <c:pt idx="3">
                  <c:v>-0.25186712688955204</c:v>
                </c:pt>
                <c:pt idx="4">
                  <c:v>9.6500444603981439E-2</c:v>
                </c:pt>
              </c:numCache>
            </c:numRef>
          </c:val>
          <c:smooth val="0"/>
          <c:extLst>
            <c:ext xmlns:c16="http://schemas.microsoft.com/office/drawing/2014/chart" uri="{C3380CC4-5D6E-409C-BE32-E72D297353CC}">
              <c16:uniqueId val="{00000001-58C7-4CEC-9483-A257ADB11B09}"/>
            </c:ext>
          </c:extLst>
        </c:ser>
        <c:dLbls>
          <c:showLegendKey val="0"/>
          <c:showVal val="0"/>
          <c:showCatName val="0"/>
          <c:showSerName val="0"/>
          <c:showPercent val="0"/>
          <c:showBubbleSize val="0"/>
        </c:dLbls>
        <c:marker val="1"/>
        <c:smooth val="0"/>
        <c:axId val="-998089504"/>
        <c:axId val="-998086240"/>
      </c:lineChart>
      <c:catAx>
        <c:axId val="-99809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85696"/>
        <c:crosses val="autoZero"/>
        <c:auto val="1"/>
        <c:lblAlgn val="ctr"/>
        <c:lblOffset val="100"/>
        <c:noMultiLvlLbl val="0"/>
      </c:catAx>
      <c:valAx>
        <c:axId val="-998085696"/>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90048"/>
        <c:crosses val="autoZero"/>
        <c:crossBetween val="between"/>
      </c:valAx>
      <c:valAx>
        <c:axId val="-99808624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89504"/>
        <c:crosses val="max"/>
        <c:crossBetween val="between"/>
      </c:valAx>
      <c:catAx>
        <c:axId val="-998089504"/>
        <c:scaling>
          <c:orientation val="minMax"/>
        </c:scaling>
        <c:delete val="1"/>
        <c:axPos val="b"/>
        <c:numFmt formatCode="General" sourceLinked="1"/>
        <c:majorTickMark val="none"/>
        <c:minorTickMark val="none"/>
        <c:tickLblPos val="nextTo"/>
        <c:crossAx val="-99808624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sz="1100">
          <a:solidFill>
            <a:schemeClr val="tx1"/>
          </a:solidFill>
        </a:defRPr>
      </a:pPr>
      <a:endParaRPr lang="es-EC"/>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INVERSIONES!$B$2</c:f>
              <c:strCache>
                <c:ptCount val="1"/>
                <c:pt idx="0">
                  <c:v>INVERSIONES NO PRIVATIVAS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INVERSIONES!$C$1:$G$1</c:f>
              <c:numCache>
                <c:formatCode>General</c:formatCode>
                <c:ptCount val="5"/>
                <c:pt idx="0">
                  <c:v>2014</c:v>
                </c:pt>
                <c:pt idx="1">
                  <c:v>2015</c:v>
                </c:pt>
                <c:pt idx="2">
                  <c:v>2016</c:v>
                </c:pt>
                <c:pt idx="3">
                  <c:v>2017</c:v>
                </c:pt>
                <c:pt idx="4">
                  <c:v>2018</c:v>
                </c:pt>
              </c:numCache>
            </c:numRef>
          </c:cat>
          <c:val>
            <c:numRef>
              <c:f>INVERSIONES!$C$2:$G$2</c:f>
              <c:numCache>
                <c:formatCode>_(* #,##0.00_);_(* \(#,##0.00\);_(* "-"??_);_(@_)</c:formatCode>
                <c:ptCount val="5"/>
                <c:pt idx="0">
                  <c:v>21767411.539999999</c:v>
                </c:pt>
                <c:pt idx="1">
                  <c:v>29404997.18</c:v>
                </c:pt>
                <c:pt idx="2">
                  <c:v>28018000.879999999</c:v>
                </c:pt>
                <c:pt idx="3">
                  <c:v>22463627.75</c:v>
                </c:pt>
                <c:pt idx="4">
                  <c:v>30482158.260000002</c:v>
                </c:pt>
              </c:numCache>
            </c:numRef>
          </c:val>
          <c:extLst>
            <c:ext xmlns:c16="http://schemas.microsoft.com/office/drawing/2014/chart" uri="{C3380CC4-5D6E-409C-BE32-E72D297353CC}">
              <c16:uniqueId val="{00000000-EBA0-47D3-B0EF-DA8285B4FFDE}"/>
            </c:ext>
          </c:extLst>
        </c:ser>
        <c:dLbls>
          <c:showLegendKey val="0"/>
          <c:showVal val="0"/>
          <c:showCatName val="0"/>
          <c:showSerName val="0"/>
          <c:showPercent val="0"/>
          <c:showBubbleSize val="0"/>
        </c:dLbls>
        <c:gapWidth val="150"/>
        <c:axId val="-998085152"/>
        <c:axId val="-998087872"/>
      </c:barChart>
      <c:catAx>
        <c:axId val="-9980851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s-EC"/>
          </a:p>
        </c:txPr>
        <c:crossAx val="-998087872"/>
        <c:crosses val="autoZero"/>
        <c:auto val="1"/>
        <c:lblAlgn val="ctr"/>
        <c:lblOffset val="100"/>
        <c:noMultiLvlLbl val="0"/>
      </c:catAx>
      <c:valAx>
        <c:axId val="-998087872"/>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85152"/>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s-ES" sz="1600"/>
              <a:t>INTERESES Y RENDIMIENTOS GANADOS </a:t>
            </a:r>
          </a:p>
          <a:p>
            <a:pPr>
              <a:defRPr sz="1600"/>
            </a:pPr>
            <a:r>
              <a:rPr lang="es-ES" sz="1600"/>
              <a:t>INVERSIONES NO PRIVATIVAS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INVERSIONES!$B$25</c:f>
              <c:strCache>
                <c:ptCount val="1"/>
                <c:pt idx="0">
                  <c:v>INVERSIONES NO PRIVATIVAS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numRef>
              <c:f>INVERSIONES!$C$24:$G$24</c:f>
              <c:numCache>
                <c:formatCode>mmm\-yy</c:formatCode>
                <c:ptCount val="5"/>
                <c:pt idx="0">
                  <c:v>41974</c:v>
                </c:pt>
                <c:pt idx="1">
                  <c:v>42339</c:v>
                </c:pt>
                <c:pt idx="2">
                  <c:v>42705</c:v>
                </c:pt>
                <c:pt idx="3">
                  <c:v>43070</c:v>
                </c:pt>
                <c:pt idx="4">
                  <c:v>43435</c:v>
                </c:pt>
              </c:numCache>
            </c:numRef>
          </c:cat>
          <c:val>
            <c:numRef>
              <c:f>INVERSIONES!$C$25:$G$25</c:f>
              <c:numCache>
                <c:formatCode>_(* #,##0.00_);_(* \(#,##0.00\);_(* "-"??_);_(@_)</c:formatCode>
                <c:ptCount val="5"/>
                <c:pt idx="0">
                  <c:v>1805492.6399999997</c:v>
                </c:pt>
                <c:pt idx="1">
                  <c:v>2167083.1199999996</c:v>
                </c:pt>
                <c:pt idx="2">
                  <c:v>2007721.43</c:v>
                </c:pt>
                <c:pt idx="3">
                  <c:v>983897.24</c:v>
                </c:pt>
                <c:pt idx="4">
                  <c:v>1530317.1099999999</c:v>
                </c:pt>
              </c:numCache>
            </c:numRef>
          </c:val>
          <c:extLst>
            <c:ext xmlns:c16="http://schemas.microsoft.com/office/drawing/2014/chart" uri="{C3380CC4-5D6E-409C-BE32-E72D297353CC}">
              <c16:uniqueId val="{00000000-8DC7-4BD2-BF63-40ED95C11200}"/>
            </c:ext>
          </c:extLst>
        </c:ser>
        <c:ser>
          <c:idx val="1"/>
          <c:order val="1"/>
          <c:tx>
            <c:strRef>
              <c:f>INVERSIONES!$B$26</c:f>
              <c:strCache>
                <c:ptCount val="1"/>
                <c:pt idx="0">
                  <c:v>Inversiones Sector Financiero Privado</c:v>
                </c:pt>
              </c:strCache>
            </c:strRef>
          </c:tx>
          <c:spPr>
            <a:solidFill>
              <a:schemeClr val="accent2"/>
            </a:solidFill>
            <a:ln>
              <a:noFill/>
            </a:ln>
            <a:effectLst/>
          </c:spPr>
          <c:invertIfNegative val="0"/>
          <c:cat>
            <c:numRef>
              <c:f>INVERSIONES!$C$24:$G$24</c:f>
              <c:numCache>
                <c:formatCode>mmm\-yy</c:formatCode>
                <c:ptCount val="5"/>
                <c:pt idx="0">
                  <c:v>41974</c:v>
                </c:pt>
                <c:pt idx="1">
                  <c:v>42339</c:v>
                </c:pt>
                <c:pt idx="2">
                  <c:v>42705</c:v>
                </c:pt>
                <c:pt idx="3">
                  <c:v>43070</c:v>
                </c:pt>
                <c:pt idx="4">
                  <c:v>43435</c:v>
                </c:pt>
              </c:numCache>
            </c:numRef>
          </c:cat>
          <c:val>
            <c:numRef>
              <c:f>INVERSIONES!$C$26:$G$26</c:f>
              <c:numCache>
                <c:formatCode>_(* #,##0.00_);_(* \(#,##0.00\);_(* "-"??_);_(@_)</c:formatCode>
                <c:ptCount val="5"/>
                <c:pt idx="0">
                  <c:v>1364193.88</c:v>
                </c:pt>
                <c:pt idx="1">
                  <c:v>1866767.3299999996</c:v>
                </c:pt>
                <c:pt idx="2">
                  <c:v>1781204.05</c:v>
                </c:pt>
                <c:pt idx="3">
                  <c:v>647698.12</c:v>
                </c:pt>
                <c:pt idx="4">
                  <c:v>1514283.92</c:v>
                </c:pt>
              </c:numCache>
            </c:numRef>
          </c:val>
          <c:extLst>
            <c:ext xmlns:c16="http://schemas.microsoft.com/office/drawing/2014/chart" uri="{C3380CC4-5D6E-409C-BE32-E72D297353CC}">
              <c16:uniqueId val="{00000001-8DC7-4BD2-BF63-40ED95C11200}"/>
            </c:ext>
          </c:extLst>
        </c:ser>
        <c:ser>
          <c:idx val="2"/>
          <c:order val="2"/>
          <c:tx>
            <c:strRef>
              <c:f>INVERSIONES!$B$27</c:f>
              <c:strCache>
                <c:ptCount val="1"/>
                <c:pt idx="0">
                  <c:v>Inversiones Sector no Financiero Privado</c:v>
                </c:pt>
              </c:strCache>
            </c:strRef>
          </c:tx>
          <c:spPr>
            <a:solidFill>
              <a:schemeClr val="accent3"/>
            </a:solidFill>
            <a:ln>
              <a:noFill/>
            </a:ln>
            <a:effectLst/>
          </c:spPr>
          <c:invertIfNegative val="0"/>
          <c:cat>
            <c:numRef>
              <c:f>INVERSIONES!$C$24:$G$24</c:f>
              <c:numCache>
                <c:formatCode>mmm\-yy</c:formatCode>
                <c:ptCount val="5"/>
                <c:pt idx="0">
                  <c:v>41974</c:v>
                </c:pt>
                <c:pt idx="1">
                  <c:v>42339</c:v>
                </c:pt>
                <c:pt idx="2">
                  <c:v>42705</c:v>
                </c:pt>
                <c:pt idx="3">
                  <c:v>43070</c:v>
                </c:pt>
                <c:pt idx="4">
                  <c:v>43435</c:v>
                </c:pt>
              </c:numCache>
            </c:numRef>
          </c:cat>
          <c:val>
            <c:numRef>
              <c:f>INVERSIONES!$C$27:$G$27</c:f>
              <c:numCache>
                <c:formatCode>_(* #,##0.00_);_(* \(#,##0.00\);_(* "-"??_);_(@_)</c:formatCode>
                <c:ptCount val="5"/>
                <c:pt idx="0">
                  <c:v>365720.36</c:v>
                </c:pt>
                <c:pt idx="1">
                  <c:v>198635.41999999993</c:v>
                </c:pt>
                <c:pt idx="2">
                  <c:v>140045.92000000001</c:v>
                </c:pt>
                <c:pt idx="3">
                  <c:v>109203.2</c:v>
                </c:pt>
                <c:pt idx="4">
                  <c:v>16033.19</c:v>
                </c:pt>
              </c:numCache>
            </c:numRef>
          </c:val>
          <c:extLst>
            <c:ext xmlns:c16="http://schemas.microsoft.com/office/drawing/2014/chart" uri="{C3380CC4-5D6E-409C-BE32-E72D297353CC}">
              <c16:uniqueId val="{00000002-8DC7-4BD2-BF63-40ED95C11200}"/>
            </c:ext>
          </c:extLst>
        </c:ser>
        <c:ser>
          <c:idx val="3"/>
          <c:order val="3"/>
          <c:tx>
            <c:strRef>
              <c:f>INVERSIONES!$B$28</c:f>
              <c:strCache>
                <c:ptCount val="1"/>
                <c:pt idx="0">
                  <c:v>Inversiones Sector Financiero Público</c:v>
                </c:pt>
              </c:strCache>
            </c:strRef>
          </c:tx>
          <c:spPr>
            <a:solidFill>
              <a:schemeClr val="accent4"/>
            </a:solidFill>
            <a:ln>
              <a:noFill/>
            </a:ln>
            <a:effectLst/>
          </c:spPr>
          <c:invertIfNegative val="0"/>
          <c:cat>
            <c:numRef>
              <c:f>INVERSIONES!$C$24:$G$24</c:f>
              <c:numCache>
                <c:formatCode>mmm\-yy</c:formatCode>
                <c:ptCount val="5"/>
                <c:pt idx="0">
                  <c:v>41974</c:v>
                </c:pt>
                <c:pt idx="1">
                  <c:v>42339</c:v>
                </c:pt>
                <c:pt idx="2">
                  <c:v>42705</c:v>
                </c:pt>
                <c:pt idx="3">
                  <c:v>43070</c:v>
                </c:pt>
                <c:pt idx="4">
                  <c:v>43435</c:v>
                </c:pt>
              </c:numCache>
            </c:numRef>
          </c:cat>
          <c:val>
            <c:numRef>
              <c:f>INVERSIONES!$C$28:$G$28</c:f>
              <c:numCache>
                <c:formatCode>_(* #,##0.00_);_(* \(#,##0.00\);_(* "-"??_);_(@_)</c:formatCode>
                <c:ptCount val="5"/>
                <c:pt idx="0">
                  <c:v>75578.399999999994</c:v>
                </c:pt>
                <c:pt idx="1">
                  <c:v>101680.37000000002</c:v>
                </c:pt>
                <c:pt idx="2">
                  <c:v>86471.46</c:v>
                </c:pt>
                <c:pt idx="3">
                  <c:v>226995.92</c:v>
                </c:pt>
                <c:pt idx="4">
                  <c:v>0</c:v>
                </c:pt>
              </c:numCache>
            </c:numRef>
          </c:val>
          <c:extLst>
            <c:ext xmlns:c16="http://schemas.microsoft.com/office/drawing/2014/chart" uri="{C3380CC4-5D6E-409C-BE32-E72D297353CC}">
              <c16:uniqueId val="{00000003-8DC7-4BD2-BF63-40ED95C11200}"/>
            </c:ext>
          </c:extLst>
        </c:ser>
        <c:dLbls>
          <c:showLegendKey val="0"/>
          <c:showVal val="0"/>
          <c:showCatName val="0"/>
          <c:showSerName val="0"/>
          <c:showPercent val="0"/>
          <c:showBubbleSize val="0"/>
        </c:dLbls>
        <c:gapWidth val="219"/>
        <c:overlap val="-27"/>
        <c:axId val="-998091136"/>
        <c:axId val="-999361088"/>
      </c:barChart>
      <c:dateAx>
        <c:axId val="-998091136"/>
        <c:scaling>
          <c:orientation val="minMax"/>
        </c:scaling>
        <c:delete val="1"/>
        <c:axPos val="b"/>
        <c:numFmt formatCode="mmm\-yy" sourceLinked="1"/>
        <c:majorTickMark val="out"/>
        <c:minorTickMark val="none"/>
        <c:tickLblPos val="nextTo"/>
        <c:crossAx val="-999361088"/>
        <c:crosses val="autoZero"/>
        <c:auto val="1"/>
        <c:lblOffset val="100"/>
        <c:baseTimeUnit val="years"/>
      </c:dateAx>
      <c:valAx>
        <c:axId val="-99936108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998091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1" i="0" u="none" strike="noStrike" kern="1200" baseline="0">
                <a:solidFill>
                  <a:schemeClr val="tx1"/>
                </a:solidFill>
                <a:latin typeface="+mn-lt"/>
                <a:ea typeface="+mn-ea"/>
                <a:cs typeface="+mn-cs"/>
              </a:defRPr>
            </a:pPr>
            <a:endParaRPr lang="es-EC"/>
          </a:p>
        </c:txPr>
      </c:dTable>
      <c:spPr>
        <a:noFill/>
        <a:ln>
          <a:noFill/>
        </a:ln>
        <a:effectLst/>
      </c:spPr>
    </c:plotArea>
    <c:legend>
      <c:legendPos val="b"/>
      <c:legendEntry>
        <c:idx val="5"/>
        <c:delete val="1"/>
      </c:legendEntry>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sz="1100" b="1">
          <a:solidFill>
            <a:schemeClr val="tx1"/>
          </a:solidFill>
        </a:defRPr>
      </a:pPr>
      <a:endParaRPr lang="es-EC"/>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s-ES" sz="1800" b="1">
                <a:solidFill>
                  <a:sysClr val="windowText" lastClr="000000"/>
                </a:solidFill>
              </a:rPr>
              <a:t>CRÉDITOS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stacked"/>
        <c:varyColors val="0"/>
        <c:ser>
          <c:idx val="0"/>
          <c:order val="0"/>
          <c:tx>
            <c:strRef>
              <c:f>'[INFO BYRON  CREDIT PRESTA (00000003).xlsx]Hoja4'!$D$30</c:f>
              <c:strCache>
                <c:ptCount val="1"/>
                <c:pt idx="0">
                  <c:v>CRÉDITOS</c:v>
                </c:pt>
              </c:strCache>
            </c:strRef>
          </c:tx>
          <c:spPr>
            <a:solidFill>
              <a:schemeClr val="accent1"/>
            </a:solidFill>
            <a:ln>
              <a:noFill/>
            </a:ln>
            <a:effectLst/>
          </c:spPr>
          <c:invertIfNegative val="0"/>
          <c:cat>
            <c:numRef>
              <c:f>'[INFO BYRON  CREDIT PRESTA (00000003).xlsx]Hoja4'!$C$31:$C$35</c:f>
              <c:numCache>
                <c:formatCode>General</c:formatCode>
                <c:ptCount val="5"/>
                <c:pt idx="1">
                  <c:v>2015</c:v>
                </c:pt>
                <c:pt idx="2">
                  <c:v>2016</c:v>
                </c:pt>
                <c:pt idx="3">
                  <c:v>2017</c:v>
                </c:pt>
                <c:pt idx="4">
                  <c:v>2018</c:v>
                </c:pt>
              </c:numCache>
            </c:numRef>
          </c:cat>
          <c:val>
            <c:numRef>
              <c:f>'[INFO BYRON  CREDIT PRESTA (00000003).xlsx]Hoja4'!$D$31:$D$35</c:f>
              <c:numCache>
                <c:formatCode>_(* #,##0.00_);_(* \(#,##0.00\);_(* "-"??_);_(@_)</c:formatCode>
                <c:ptCount val="5"/>
                <c:pt idx="1">
                  <c:v>12155670</c:v>
                </c:pt>
                <c:pt idx="2">
                  <c:v>24766450</c:v>
                </c:pt>
                <c:pt idx="3">
                  <c:v>24245130</c:v>
                </c:pt>
                <c:pt idx="4">
                  <c:v>25012370</c:v>
                </c:pt>
              </c:numCache>
            </c:numRef>
          </c:val>
          <c:extLst>
            <c:ext xmlns:c16="http://schemas.microsoft.com/office/drawing/2014/chart" uri="{C3380CC4-5D6E-409C-BE32-E72D297353CC}">
              <c16:uniqueId val="{00000000-B386-4A09-804A-95EB81CAF601}"/>
            </c:ext>
          </c:extLst>
        </c:ser>
        <c:ser>
          <c:idx val="1"/>
          <c:order val="1"/>
          <c:tx>
            <c:strRef>
              <c:f>'[INFO BYRON  CREDIT PRESTA (00000003).xlsx]Hoja4'!$E$30</c:f>
              <c:strCache>
                <c:ptCount val="1"/>
              </c:strCache>
            </c:strRef>
          </c:tx>
          <c:spPr>
            <a:solidFill>
              <a:schemeClr val="accent2"/>
            </a:solidFill>
            <a:ln>
              <a:noFill/>
            </a:ln>
            <a:effectLst/>
          </c:spPr>
          <c:invertIfNegative val="0"/>
          <c:cat>
            <c:numRef>
              <c:f>'[INFO BYRON  CREDIT PRESTA (00000003).xlsx]Hoja4'!$C$31:$C$35</c:f>
              <c:numCache>
                <c:formatCode>General</c:formatCode>
                <c:ptCount val="5"/>
                <c:pt idx="1">
                  <c:v>2015</c:v>
                </c:pt>
                <c:pt idx="2">
                  <c:v>2016</c:v>
                </c:pt>
                <c:pt idx="3">
                  <c:v>2017</c:v>
                </c:pt>
                <c:pt idx="4">
                  <c:v>2018</c:v>
                </c:pt>
              </c:numCache>
            </c:numRef>
          </c:cat>
          <c:val>
            <c:numRef>
              <c:f>'[INFO BYRON  CREDIT PRESTA (00000003).xlsx]Hoja4'!$E$31:$E$35</c:f>
              <c:numCache>
                <c:formatCode>General</c:formatCode>
                <c:ptCount val="5"/>
                <c:pt idx="1">
                  <c:v>1059</c:v>
                </c:pt>
                <c:pt idx="2">
                  <c:v>2760</c:v>
                </c:pt>
                <c:pt idx="3">
                  <c:v>3195</c:v>
                </c:pt>
                <c:pt idx="4">
                  <c:v>3161</c:v>
                </c:pt>
              </c:numCache>
            </c:numRef>
          </c:val>
          <c:extLst>
            <c:ext xmlns:c16="http://schemas.microsoft.com/office/drawing/2014/chart" uri="{C3380CC4-5D6E-409C-BE32-E72D297353CC}">
              <c16:uniqueId val="{00000001-B386-4A09-804A-95EB81CAF601}"/>
            </c:ext>
          </c:extLst>
        </c:ser>
        <c:dLbls>
          <c:showLegendKey val="0"/>
          <c:showVal val="0"/>
          <c:showCatName val="0"/>
          <c:showSerName val="0"/>
          <c:showPercent val="0"/>
          <c:showBubbleSize val="0"/>
        </c:dLbls>
        <c:gapWidth val="150"/>
        <c:overlap val="100"/>
        <c:axId val="-999367616"/>
        <c:axId val="-999365440"/>
      </c:barChart>
      <c:catAx>
        <c:axId val="-99936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9365440"/>
        <c:crosses val="autoZero"/>
        <c:auto val="1"/>
        <c:lblAlgn val="ctr"/>
        <c:lblOffset val="100"/>
        <c:noMultiLvlLbl val="0"/>
      </c:catAx>
      <c:valAx>
        <c:axId val="-999365440"/>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9367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62335958005251"/>
          <c:y val="0.13019691333121633"/>
          <c:w val="0.69337664041994751"/>
          <c:h val="0.78555182525136269"/>
        </c:manualLayout>
      </c:layout>
      <c:barChart>
        <c:barDir val="bar"/>
        <c:grouping val="clustered"/>
        <c:varyColors val="0"/>
        <c:ser>
          <c:idx val="0"/>
          <c:order val="0"/>
          <c:tx>
            <c:strRef>
              <c:f>'[INFO BYRON  CREDIT PRESTA (00000003).xlsx]Hoja4'!$I$1</c:f>
              <c:strCache>
                <c:ptCount val="1"/>
                <c:pt idx="0">
                  <c:v>No.</c:v>
                </c:pt>
              </c:strCache>
            </c:strRef>
          </c:tx>
          <c:spPr>
            <a:solidFill>
              <a:srgbClr val="5B42EE"/>
            </a:solidFill>
            <a:ln>
              <a:noFill/>
            </a:ln>
            <a:effectLst/>
          </c:spPr>
          <c:invertIfNegative val="0"/>
          <c:cat>
            <c:strRef>
              <c:f>'[INFO BYRON  CREDIT PRESTA (00000003).xlsx]Hoja4'!$H$2:$H$24</c:f>
              <c:strCache>
                <c:ptCount val="23"/>
                <c:pt idx="0">
                  <c:v>AZUAY</c:v>
                </c:pt>
                <c:pt idx="1">
                  <c:v>BOLIVAR</c:v>
                </c:pt>
                <c:pt idx="2">
                  <c:v>CARCHI</c:v>
                </c:pt>
                <c:pt idx="3">
                  <c:v>CHIMBORAZO</c:v>
                </c:pt>
                <c:pt idx="4">
                  <c:v>COTOPAXI</c:v>
                </c:pt>
                <c:pt idx="5">
                  <c:v>EL ORO</c:v>
                </c:pt>
                <c:pt idx="6">
                  <c:v>ESMERALDAS</c:v>
                </c:pt>
                <c:pt idx="7">
                  <c:v>GALAPAGOS</c:v>
                </c:pt>
                <c:pt idx="8">
                  <c:v>GUAYAS</c:v>
                </c:pt>
                <c:pt idx="9">
                  <c:v>IMBABURA</c:v>
                </c:pt>
                <c:pt idx="10">
                  <c:v>LOJA</c:v>
                </c:pt>
                <c:pt idx="11">
                  <c:v>LOS RIOS</c:v>
                </c:pt>
                <c:pt idx="12">
                  <c:v>MANABI</c:v>
                </c:pt>
                <c:pt idx="13">
                  <c:v>MORONA SANTIAGO</c:v>
                </c:pt>
                <c:pt idx="14">
                  <c:v>NAPO</c:v>
                </c:pt>
                <c:pt idx="15">
                  <c:v>ORELLANA</c:v>
                </c:pt>
                <c:pt idx="16">
                  <c:v>PASTAZA</c:v>
                </c:pt>
                <c:pt idx="17">
                  <c:v>PICHINCHA</c:v>
                </c:pt>
                <c:pt idx="18">
                  <c:v>SANTA ELENA</c:v>
                </c:pt>
                <c:pt idx="19">
                  <c:v>SANTO DOMINGO DE LOS</c:v>
                </c:pt>
                <c:pt idx="20">
                  <c:v>SUCUMBIOS</c:v>
                </c:pt>
                <c:pt idx="21">
                  <c:v>TUNGURAHUA</c:v>
                </c:pt>
                <c:pt idx="22">
                  <c:v>ZAMORA CHINCHIPE</c:v>
                </c:pt>
              </c:strCache>
            </c:strRef>
          </c:cat>
          <c:val>
            <c:numRef>
              <c:f>'[INFO BYRON  CREDIT PRESTA (00000003).xlsx]Hoja4'!$I$2:$I$24</c:f>
              <c:numCache>
                <c:formatCode>General</c:formatCode>
                <c:ptCount val="23"/>
                <c:pt idx="0">
                  <c:v>35</c:v>
                </c:pt>
                <c:pt idx="1">
                  <c:v>4</c:v>
                </c:pt>
                <c:pt idx="2">
                  <c:v>13</c:v>
                </c:pt>
                <c:pt idx="3">
                  <c:v>24</c:v>
                </c:pt>
                <c:pt idx="4">
                  <c:v>70</c:v>
                </c:pt>
                <c:pt idx="5">
                  <c:v>27</c:v>
                </c:pt>
                <c:pt idx="6">
                  <c:v>163</c:v>
                </c:pt>
                <c:pt idx="7">
                  <c:v>11</c:v>
                </c:pt>
                <c:pt idx="8">
                  <c:v>1133</c:v>
                </c:pt>
                <c:pt idx="9">
                  <c:v>3</c:v>
                </c:pt>
                <c:pt idx="10">
                  <c:v>34</c:v>
                </c:pt>
                <c:pt idx="11">
                  <c:v>13</c:v>
                </c:pt>
                <c:pt idx="12">
                  <c:v>132</c:v>
                </c:pt>
                <c:pt idx="13">
                  <c:v>5</c:v>
                </c:pt>
                <c:pt idx="14">
                  <c:v>61</c:v>
                </c:pt>
                <c:pt idx="15">
                  <c:v>8</c:v>
                </c:pt>
                <c:pt idx="16">
                  <c:v>27</c:v>
                </c:pt>
                <c:pt idx="17">
                  <c:v>1114</c:v>
                </c:pt>
                <c:pt idx="18">
                  <c:v>181</c:v>
                </c:pt>
                <c:pt idx="19">
                  <c:v>45</c:v>
                </c:pt>
                <c:pt idx="20">
                  <c:v>46</c:v>
                </c:pt>
                <c:pt idx="21">
                  <c:v>9</c:v>
                </c:pt>
                <c:pt idx="22">
                  <c:v>3</c:v>
                </c:pt>
              </c:numCache>
            </c:numRef>
          </c:val>
          <c:extLst>
            <c:ext xmlns:c16="http://schemas.microsoft.com/office/drawing/2014/chart" uri="{C3380CC4-5D6E-409C-BE32-E72D297353CC}">
              <c16:uniqueId val="{00000000-C9B6-414A-AF27-76BE02890DC5}"/>
            </c:ext>
          </c:extLst>
        </c:ser>
        <c:dLbls>
          <c:showLegendKey val="0"/>
          <c:showVal val="0"/>
          <c:showCatName val="0"/>
          <c:showSerName val="0"/>
          <c:showPercent val="0"/>
          <c:showBubbleSize val="0"/>
        </c:dLbls>
        <c:gapWidth val="182"/>
        <c:axId val="-999363808"/>
        <c:axId val="-999363264"/>
      </c:barChart>
      <c:catAx>
        <c:axId val="-999363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EC"/>
          </a:p>
        </c:txPr>
        <c:crossAx val="-999363264"/>
        <c:crosses val="autoZero"/>
        <c:auto val="1"/>
        <c:lblAlgn val="ctr"/>
        <c:lblOffset val="100"/>
        <c:noMultiLvlLbl val="0"/>
      </c:catAx>
      <c:valAx>
        <c:axId val="-999363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936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ES" b="1" dirty="0">
                <a:solidFill>
                  <a:schemeClr val="tx1"/>
                </a:solidFill>
              </a:rPr>
              <a:t>INVERSIONES</a:t>
            </a:r>
            <a:r>
              <a:rPr lang="es-ES" b="1" baseline="0" dirty="0">
                <a:solidFill>
                  <a:schemeClr val="tx1"/>
                </a:solidFill>
              </a:rPr>
              <a:t> PRIVATIVAS</a:t>
            </a:r>
            <a:endParaRPr lang="es-ES" b="1"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CREDITOS!$D$38</c:f>
              <c:strCache>
                <c:ptCount val="1"/>
                <c:pt idx="0">
                  <c:v> INVERSIONES PRIVATIVAS </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CREDITOS!$C$39:$C$43</c:f>
              <c:numCache>
                <c:formatCode>General</c:formatCode>
                <c:ptCount val="5"/>
                <c:pt idx="0">
                  <c:v>2014</c:v>
                </c:pt>
                <c:pt idx="1">
                  <c:v>2015</c:v>
                </c:pt>
                <c:pt idx="2">
                  <c:v>2016</c:v>
                </c:pt>
                <c:pt idx="3">
                  <c:v>2017</c:v>
                </c:pt>
                <c:pt idx="4">
                  <c:v>2018</c:v>
                </c:pt>
              </c:numCache>
            </c:numRef>
          </c:cat>
          <c:val>
            <c:numRef>
              <c:f>CREDITOS!$D$39:$D$43</c:f>
              <c:numCache>
                <c:formatCode>_(* #,##0.00_);_(* \(#,##0.00\);_(* "-"??_);_(@_)</c:formatCode>
                <c:ptCount val="5"/>
                <c:pt idx="0">
                  <c:v>49491638.519999996</c:v>
                </c:pt>
                <c:pt idx="1">
                  <c:v>41118601.689999998</c:v>
                </c:pt>
                <c:pt idx="2">
                  <c:v>37623603.280000001</c:v>
                </c:pt>
                <c:pt idx="3">
                  <c:v>36034858.829999998</c:v>
                </c:pt>
                <c:pt idx="4">
                  <c:v>35399255.299999997</c:v>
                </c:pt>
              </c:numCache>
            </c:numRef>
          </c:val>
          <c:extLst>
            <c:ext xmlns:c16="http://schemas.microsoft.com/office/drawing/2014/chart" uri="{C3380CC4-5D6E-409C-BE32-E72D297353CC}">
              <c16:uniqueId val="{00000000-54EC-4A29-8CAB-D3DA9845422B}"/>
            </c:ext>
          </c:extLst>
        </c:ser>
        <c:dLbls>
          <c:showLegendKey val="0"/>
          <c:showVal val="0"/>
          <c:showCatName val="0"/>
          <c:showSerName val="0"/>
          <c:showPercent val="0"/>
          <c:showBubbleSize val="0"/>
        </c:dLbls>
        <c:gapWidth val="219"/>
        <c:overlap val="-27"/>
        <c:axId val="-999367072"/>
        <c:axId val="-999365984"/>
      </c:barChart>
      <c:lineChart>
        <c:grouping val="standard"/>
        <c:varyColors val="0"/>
        <c:ser>
          <c:idx val="1"/>
          <c:order val="1"/>
          <c:tx>
            <c:strRef>
              <c:f>CREDITOS!$E$38</c:f>
              <c:strCache>
                <c:ptCount val="1"/>
              </c:strCache>
            </c:strRef>
          </c:tx>
          <c:spPr>
            <a:ln w="28575" cap="rnd">
              <a:solidFill>
                <a:schemeClr val="accent2"/>
              </a:solidFill>
              <a:round/>
            </a:ln>
            <a:effectLst/>
          </c:spPr>
          <c:marker>
            <c:symbol val="none"/>
          </c:marker>
          <c:cat>
            <c:numRef>
              <c:f>CREDITOS!$C$39:$C$43</c:f>
              <c:numCache>
                <c:formatCode>General</c:formatCode>
                <c:ptCount val="5"/>
                <c:pt idx="0">
                  <c:v>2014</c:v>
                </c:pt>
                <c:pt idx="1">
                  <c:v>2015</c:v>
                </c:pt>
                <c:pt idx="2">
                  <c:v>2016</c:v>
                </c:pt>
                <c:pt idx="3">
                  <c:v>2017</c:v>
                </c:pt>
                <c:pt idx="4">
                  <c:v>2018</c:v>
                </c:pt>
              </c:numCache>
            </c:numRef>
          </c:cat>
          <c:val>
            <c:numRef>
              <c:f>CREDITOS!$E$39:$E$43</c:f>
              <c:numCache>
                <c:formatCode>0.00%</c:formatCode>
                <c:ptCount val="5"/>
                <c:pt idx="0">
                  <c:v>0</c:v>
                </c:pt>
                <c:pt idx="1">
                  <c:v>-0.1691808370138399</c:v>
                </c:pt>
                <c:pt idx="2">
                  <c:v>-8.4997987926471175E-2</c:v>
                </c:pt>
                <c:pt idx="3">
                  <c:v>-4.2227333681368884E-2</c:v>
                </c:pt>
                <c:pt idx="4">
                  <c:v>-1.7638574165048326E-2</c:v>
                </c:pt>
              </c:numCache>
            </c:numRef>
          </c:val>
          <c:smooth val="0"/>
          <c:extLst>
            <c:ext xmlns:c16="http://schemas.microsoft.com/office/drawing/2014/chart" uri="{C3380CC4-5D6E-409C-BE32-E72D297353CC}">
              <c16:uniqueId val="{00000001-54EC-4A29-8CAB-D3DA9845422B}"/>
            </c:ext>
          </c:extLst>
        </c:ser>
        <c:dLbls>
          <c:showLegendKey val="0"/>
          <c:showVal val="0"/>
          <c:showCatName val="0"/>
          <c:showSerName val="0"/>
          <c:showPercent val="0"/>
          <c:showBubbleSize val="0"/>
        </c:dLbls>
        <c:marker val="1"/>
        <c:smooth val="0"/>
        <c:axId val="-999364352"/>
        <c:axId val="-999364896"/>
      </c:lineChart>
      <c:catAx>
        <c:axId val="-99936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9365984"/>
        <c:crosses val="autoZero"/>
        <c:auto val="1"/>
        <c:lblAlgn val="ctr"/>
        <c:lblOffset val="100"/>
        <c:noMultiLvlLbl val="0"/>
      </c:catAx>
      <c:valAx>
        <c:axId val="-9993659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9367072"/>
        <c:crosses val="autoZero"/>
        <c:crossBetween val="between"/>
      </c:valAx>
      <c:valAx>
        <c:axId val="-99936489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9364352"/>
        <c:crosses val="max"/>
        <c:crossBetween val="between"/>
      </c:valAx>
      <c:catAx>
        <c:axId val="-999364352"/>
        <c:scaling>
          <c:orientation val="minMax"/>
        </c:scaling>
        <c:delete val="1"/>
        <c:axPos val="b"/>
        <c:numFmt formatCode="General" sourceLinked="1"/>
        <c:majorTickMark val="none"/>
        <c:minorTickMark val="none"/>
        <c:tickLblPos val="nextTo"/>
        <c:crossAx val="-999364896"/>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s-ES" sz="1800" b="1" dirty="0">
                <a:solidFill>
                  <a:schemeClr val="tx1"/>
                </a:solidFill>
              </a:rPr>
              <a:t>RECUPERACÓN DE CARTERA</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Hoja2!$C$28</c:f>
              <c:strCache>
                <c:ptCount val="1"/>
                <c:pt idx="0">
                  <c:v> Recuperación de Cartera </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Hoja2!$B$29:$B$33</c:f>
              <c:numCache>
                <c:formatCode>General</c:formatCode>
                <c:ptCount val="5"/>
                <c:pt idx="0">
                  <c:v>2014</c:v>
                </c:pt>
                <c:pt idx="1">
                  <c:v>2015</c:v>
                </c:pt>
                <c:pt idx="2">
                  <c:v>2016</c:v>
                </c:pt>
                <c:pt idx="3">
                  <c:v>2017</c:v>
                </c:pt>
                <c:pt idx="4">
                  <c:v>2018</c:v>
                </c:pt>
              </c:numCache>
            </c:numRef>
          </c:cat>
          <c:val>
            <c:numRef>
              <c:f>Hoja2!$C$29:$C$33</c:f>
              <c:numCache>
                <c:formatCode>_(* #,##0.00_);_(* \(#,##0.00\);_(* "-"??_);_(@_)</c:formatCode>
                <c:ptCount val="5"/>
                <c:pt idx="0">
                  <c:v>6473414.7300000004</c:v>
                </c:pt>
                <c:pt idx="1">
                  <c:v>6213341.54</c:v>
                </c:pt>
                <c:pt idx="2">
                  <c:v>5430552.5199999996</c:v>
                </c:pt>
                <c:pt idx="3">
                  <c:v>5239570.7</c:v>
                </c:pt>
                <c:pt idx="4">
                  <c:v>5202782.99</c:v>
                </c:pt>
              </c:numCache>
            </c:numRef>
          </c:val>
          <c:extLst>
            <c:ext xmlns:c16="http://schemas.microsoft.com/office/drawing/2014/chart" uri="{C3380CC4-5D6E-409C-BE32-E72D297353CC}">
              <c16:uniqueId val="{00000000-13F5-41A8-9CCD-7847798F733D}"/>
            </c:ext>
          </c:extLst>
        </c:ser>
        <c:dLbls>
          <c:showLegendKey val="0"/>
          <c:showVal val="0"/>
          <c:showCatName val="0"/>
          <c:showSerName val="0"/>
          <c:showPercent val="0"/>
          <c:showBubbleSize val="0"/>
        </c:dLbls>
        <c:gapWidth val="219"/>
        <c:overlap val="-27"/>
        <c:axId val="-999362176"/>
        <c:axId val="-999360544"/>
      </c:barChart>
      <c:lineChart>
        <c:grouping val="standard"/>
        <c:varyColors val="0"/>
        <c:ser>
          <c:idx val="1"/>
          <c:order val="1"/>
          <c:tx>
            <c:strRef>
              <c:f>Hoja2!$D$28</c:f>
              <c:strCache>
                <c:ptCount val="1"/>
              </c:strCache>
            </c:strRef>
          </c:tx>
          <c:spPr>
            <a:ln w="28575" cap="rnd">
              <a:solidFill>
                <a:schemeClr val="accent2"/>
              </a:solidFill>
              <a:round/>
            </a:ln>
            <a:effectLst/>
          </c:spPr>
          <c:marker>
            <c:symbol val="none"/>
          </c:marker>
          <c:cat>
            <c:numRef>
              <c:f>Hoja2!$B$29:$B$33</c:f>
              <c:numCache>
                <c:formatCode>General</c:formatCode>
                <c:ptCount val="5"/>
                <c:pt idx="0">
                  <c:v>2014</c:v>
                </c:pt>
                <c:pt idx="1">
                  <c:v>2015</c:v>
                </c:pt>
                <c:pt idx="2">
                  <c:v>2016</c:v>
                </c:pt>
                <c:pt idx="3">
                  <c:v>2017</c:v>
                </c:pt>
                <c:pt idx="4">
                  <c:v>2018</c:v>
                </c:pt>
              </c:numCache>
            </c:numRef>
          </c:cat>
          <c:val>
            <c:numRef>
              <c:f>Hoja2!$D$29:$D$33</c:f>
              <c:numCache>
                <c:formatCode>0.00%</c:formatCode>
                <c:ptCount val="5"/>
                <c:pt idx="0">
                  <c:v>0</c:v>
                </c:pt>
                <c:pt idx="1">
                  <c:v>-4.017557979017361E-2</c:v>
                </c:pt>
                <c:pt idx="2">
                  <c:v>-0.12598519089295068</c:v>
                </c:pt>
                <c:pt idx="3">
                  <c:v>-3.5168027433053806E-2</c:v>
                </c:pt>
                <c:pt idx="4">
                  <c:v>-7.021130567052003E-3</c:v>
                </c:pt>
              </c:numCache>
            </c:numRef>
          </c:val>
          <c:smooth val="0"/>
          <c:extLst>
            <c:ext xmlns:c16="http://schemas.microsoft.com/office/drawing/2014/chart" uri="{C3380CC4-5D6E-409C-BE32-E72D297353CC}">
              <c16:uniqueId val="{00000001-13F5-41A8-9CCD-7847798F733D}"/>
            </c:ext>
          </c:extLst>
        </c:ser>
        <c:dLbls>
          <c:showLegendKey val="0"/>
          <c:showVal val="0"/>
          <c:showCatName val="0"/>
          <c:showSerName val="0"/>
          <c:showPercent val="0"/>
          <c:showBubbleSize val="0"/>
        </c:dLbls>
        <c:marker val="1"/>
        <c:smooth val="0"/>
        <c:axId val="-996335520"/>
        <c:axId val="-996320832"/>
      </c:lineChart>
      <c:catAx>
        <c:axId val="-99936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9360544"/>
        <c:crosses val="autoZero"/>
        <c:auto val="1"/>
        <c:lblAlgn val="ctr"/>
        <c:lblOffset val="100"/>
        <c:noMultiLvlLbl val="0"/>
      </c:catAx>
      <c:valAx>
        <c:axId val="-99936054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9362176"/>
        <c:crosses val="autoZero"/>
        <c:crossBetween val="between"/>
      </c:valAx>
      <c:valAx>
        <c:axId val="-99632083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6335520"/>
        <c:crosses val="max"/>
        <c:crossBetween val="between"/>
      </c:valAx>
      <c:catAx>
        <c:axId val="-996335520"/>
        <c:scaling>
          <c:orientation val="minMax"/>
        </c:scaling>
        <c:delete val="1"/>
        <c:axPos val="b"/>
        <c:numFmt formatCode="General" sourceLinked="1"/>
        <c:majorTickMark val="none"/>
        <c:minorTickMark val="none"/>
        <c:tickLblPos val="nextTo"/>
        <c:crossAx val="-996320832"/>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'[INFO BYRON  CREDIT PRESTA (00000003).xlsx]Hoja6'!$C$2</c:f>
              <c:strCache>
                <c:ptCount val="1"/>
                <c:pt idx="0">
                  <c:v>CESANTÍAS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'[INFO BYRON  CREDIT PRESTA (00000003).xlsx]Hoja6'!$B$3:$B$7</c:f>
              <c:numCache>
                <c:formatCode>General</c:formatCode>
                <c:ptCount val="5"/>
                <c:pt idx="1">
                  <c:v>2015</c:v>
                </c:pt>
                <c:pt idx="2">
                  <c:v>2016</c:v>
                </c:pt>
                <c:pt idx="3">
                  <c:v>2017</c:v>
                </c:pt>
                <c:pt idx="4">
                  <c:v>2018</c:v>
                </c:pt>
              </c:numCache>
            </c:numRef>
          </c:cat>
          <c:val>
            <c:numRef>
              <c:f>'[INFO BYRON  CREDIT PRESTA (00000003).xlsx]Hoja6'!$C$3:$C$7</c:f>
              <c:numCache>
                <c:formatCode>_(* #,##0.00_);_(* \(#,##0.00\);_(* "-"??_);_(@_)</c:formatCode>
                <c:ptCount val="5"/>
                <c:pt idx="1">
                  <c:v>4564310.9000000004</c:v>
                </c:pt>
                <c:pt idx="2">
                  <c:v>6825165.4699999997</c:v>
                </c:pt>
                <c:pt idx="3">
                  <c:v>4985550.16</c:v>
                </c:pt>
                <c:pt idx="4">
                  <c:v>1907568.65</c:v>
                </c:pt>
              </c:numCache>
            </c:numRef>
          </c:val>
          <c:extLst>
            <c:ext xmlns:c16="http://schemas.microsoft.com/office/drawing/2014/chart" uri="{C3380CC4-5D6E-409C-BE32-E72D297353CC}">
              <c16:uniqueId val="{00000000-EA7E-4B50-9090-5CB18FA6EA56}"/>
            </c:ext>
          </c:extLst>
        </c:ser>
        <c:dLbls>
          <c:showLegendKey val="0"/>
          <c:showVal val="0"/>
          <c:showCatName val="0"/>
          <c:showSerName val="0"/>
          <c:showPercent val="0"/>
          <c:showBubbleSize val="0"/>
        </c:dLbls>
        <c:gapWidth val="219"/>
        <c:overlap val="-27"/>
        <c:axId val="-996325184"/>
        <c:axId val="-996333888"/>
      </c:barChart>
      <c:catAx>
        <c:axId val="-996325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6333888"/>
        <c:crosses val="autoZero"/>
        <c:auto val="1"/>
        <c:lblAlgn val="ctr"/>
        <c:lblOffset val="100"/>
        <c:noMultiLvlLbl val="0"/>
      </c:catAx>
      <c:valAx>
        <c:axId val="-99633388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s-EC"/>
          </a:p>
        </c:txPr>
        <c:crossAx val="-9963251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Hoja6!$C$27</c:f>
              <c:strCache>
                <c:ptCount val="1"/>
                <c:pt idx="0">
                  <c:v>No.</c:v>
                </c:pt>
              </c:strCache>
            </c:strRef>
          </c:tx>
          <c:spPr>
            <a:solidFill>
              <a:schemeClr val="accent2">
                <a:lumMod val="75000"/>
              </a:schemeClr>
            </a:solidFill>
            <a:ln>
              <a:noFill/>
            </a:ln>
            <a:effectLst/>
          </c:spPr>
          <c:invertIfNegative val="0"/>
          <c:cat>
            <c:strRef>
              <c:f>Hoja6!$B$28:$B$46</c:f>
              <c:strCache>
                <c:ptCount val="19"/>
                <c:pt idx="0">
                  <c:v>AZUAY</c:v>
                </c:pt>
                <c:pt idx="1">
                  <c:v>BOLIVAR</c:v>
                </c:pt>
                <c:pt idx="2">
                  <c:v>CHIMBORAZO</c:v>
                </c:pt>
                <c:pt idx="3">
                  <c:v>COTOPAXI</c:v>
                </c:pt>
                <c:pt idx="4">
                  <c:v>EL ORO</c:v>
                </c:pt>
                <c:pt idx="5">
                  <c:v>ESMERALDAS</c:v>
                </c:pt>
                <c:pt idx="6">
                  <c:v>GUAYAS</c:v>
                </c:pt>
                <c:pt idx="7">
                  <c:v>IMBABURA</c:v>
                </c:pt>
                <c:pt idx="8">
                  <c:v>LOJA</c:v>
                </c:pt>
                <c:pt idx="9">
                  <c:v>LOS RIOS</c:v>
                </c:pt>
                <c:pt idx="10">
                  <c:v>MANABI</c:v>
                </c:pt>
                <c:pt idx="11">
                  <c:v>NAPO</c:v>
                </c:pt>
                <c:pt idx="12">
                  <c:v>PASTAZA</c:v>
                </c:pt>
                <c:pt idx="13">
                  <c:v>PICHINCHA</c:v>
                </c:pt>
                <c:pt idx="14">
                  <c:v>SANTA ELENA</c:v>
                </c:pt>
                <c:pt idx="15">
                  <c:v>SANTO DOMINGO DE LOS</c:v>
                </c:pt>
                <c:pt idx="16">
                  <c:v>SUCUMBIOS</c:v>
                </c:pt>
                <c:pt idx="17">
                  <c:v>TUNGURAHUA</c:v>
                </c:pt>
                <c:pt idx="18">
                  <c:v>ZAMORA CHINCHIPE</c:v>
                </c:pt>
              </c:strCache>
            </c:strRef>
          </c:cat>
          <c:val>
            <c:numRef>
              <c:f>Hoja6!$C$28:$C$46</c:f>
              <c:numCache>
                <c:formatCode>General</c:formatCode>
                <c:ptCount val="19"/>
                <c:pt idx="0">
                  <c:v>8</c:v>
                </c:pt>
                <c:pt idx="1">
                  <c:v>1</c:v>
                </c:pt>
                <c:pt idx="2">
                  <c:v>4</c:v>
                </c:pt>
                <c:pt idx="3">
                  <c:v>10</c:v>
                </c:pt>
                <c:pt idx="4">
                  <c:v>1</c:v>
                </c:pt>
                <c:pt idx="5">
                  <c:v>8</c:v>
                </c:pt>
                <c:pt idx="6">
                  <c:v>86</c:v>
                </c:pt>
                <c:pt idx="7">
                  <c:v>1</c:v>
                </c:pt>
                <c:pt idx="8">
                  <c:v>3</c:v>
                </c:pt>
                <c:pt idx="9">
                  <c:v>1</c:v>
                </c:pt>
                <c:pt idx="10">
                  <c:v>16</c:v>
                </c:pt>
                <c:pt idx="11">
                  <c:v>2</c:v>
                </c:pt>
                <c:pt idx="12">
                  <c:v>2</c:v>
                </c:pt>
                <c:pt idx="13">
                  <c:v>117</c:v>
                </c:pt>
                <c:pt idx="14">
                  <c:v>17</c:v>
                </c:pt>
                <c:pt idx="15">
                  <c:v>2</c:v>
                </c:pt>
                <c:pt idx="16">
                  <c:v>3</c:v>
                </c:pt>
                <c:pt idx="17">
                  <c:v>2</c:v>
                </c:pt>
                <c:pt idx="18">
                  <c:v>1</c:v>
                </c:pt>
              </c:numCache>
            </c:numRef>
          </c:val>
          <c:extLst>
            <c:ext xmlns:c16="http://schemas.microsoft.com/office/drawing/2014/chart" uri="{C3380CC4-5D6E-409C-BE32-E72D297353CC}">
              <c16:uniqueId val="{00000000-16F7-4416-8E39-366BFD61DABE}"/>
            </c:ext>
          </c:extLst>
        </c:ser>
        <c:dLbls>
          <c:showLegendKey val="0"/>
          <c:showVal val="0"/>
          <c:showCatName val="0"/>
          <c:showSerName val="0"/>
          <c:showPercent val="0"/>
          <c:showBubbleSize val="0"/>
        </c:dLbls>
        <c:gapWidth val="182"/>
        <c:axId val="-996326816"/>
        <c:axId val="-996323552"/>
      </c:barChart>
      <c:catAx>
        <c:axId val="-9963268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EC"/>
          </a:p>
        </c:txPr>
        <c:crossAx val="-996323552"/>
        <c:crosses val="autoZero"/>
        <c:auto val="1"/>
        <c:lblAlgn val="ctr"/>
        <c:lblOffset val="100"/>
        <c:noMultiLvlLbl val="0"/>
      </c:catAx>
      <c:valAx>
        <c:axId val="-996323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632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200" b="1" i="0" u="none" strike="noStrike" kern="1200" cap="all" spc="50" baseline="0">
                <a:solidFill>
                  <a:schemeClr val="tx1"/>
                </a:solidFill>
                <a:latin typeface="+mn-lt"/>
                <a:ea typeface="+mn-ea"/>
                <a:cs typeface="+mn-cs"/>
              </a:defRPr>
            </a:pPr>
            <a:r>
              <a:rPr lang="en-US">
                <a:solidFill>
                  <a:schemeClr val="tx1"/>
                </a:solidFill>
              </a:rPr>
              <a:t>NUEVOS PARTÍCIPES</a:t>
            </a:r>
          </a:p>
        </c:rich>
      </c:tx>
      <c:overlay val="0"/>
      <c:spPr>
        <a:noFill/>
        <a:ln>
          <a:noFill/>
        </a:ln>
        <a:effectLst/>
      </c:spPr>
      <c:txPr>
        <a:bodyPr rot="0" spcFirstLastPara="1" vertOverflow="ellipsis" vert="horz" wrap="square" anchor="ctr" anchorCtr="1"/>
        <a:lstStyle/>
        <a:p>
          <a:pPr algn="ctr">
            <a:defRPr sz="2200" b="1" i="0" u="none" strike="noStrike" kern="1200" cap="all" spc="50" baseline="0">
              <a:solidFill>
                <a:schemeClr val="tx1"/>
              </a:solidFill>
              <a:latin typeface="+mn-lt"/>
              <a:ea typeface="+mn-ea"/>
              <a:cs typeface="+mn-cs"/>
            </a:defRPr>
          </a:pPr>
          <a:endParaRPr lang="es-EC"/>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PARTICIPES!$C$25</c:f>
              <c:strCache>
                <c:ptCount val="1"/>
                <c:pt idx="0">
                  <c:v>Nuevos Partícipes</c:v>
                </c:pt>
              </c:strCache>
            </c:strRef>
          </c:tx>
          <c:spPr>
            <a:gradFill>
              <a:gsLst>
                <a:gs pos="100000">
                  <a:schemeClr val="accent1">
                    <a:alpha val="0"/>
                  </a:schemeClr>
                </a:gs>
                <a:gs pos="50000">
                  <a:schemeClr val="accent1"/>
                </a:gs>
              </a:gsLst>
              <a:lin ang="5400000" scaled="0"/>
            </a:gradFill>
            <a:ln>
              <a:noFill/>
            </a:ln>
            <a:effectLst/>
            <a:sp3d/>
          </c:spPr>
          <c:invertIfNegative val="0"/>
          <c:cat>
            <c:numRef>
              <c:f>PARTICIPES!$D$24:$H$24</c:f>
              <c:numCache>
                <c:formatCode>General</c:formatCode>
                <c:ptCount val="5"/>
                <c:pt idx="0">
                  <c:v>2014</c:v>
                </c:pt>
                <c:pt idx="1">
                  <c:v>2015</c:v>
                </c:pt>
                <c:pt idx="2">
                  <c:v>2016</c:v>
                </c:pt>
                <c:pt idx="3">
                  <c:v>2017</c:v>
                </c:pt>
                <c:pt idx="4">
                  <c:v>2018</c:v>
                </c:pt>
              </c:numCache>
            </c:numRef>
          </c:cat>
          <c:val>
            <c:numRef>
              <c:f>PARTICIPES!$D$25:$H$25</c:f>
              <c:numCache>
                <c:formatCode>_-* #,##0\ _€_-;\-* #,##0\ _€_-;_-* "-"??\ _€_-;_-@_-</c:formatCode>
                <c:ptCount val="5"/>
                <c:pt idx="0">
                  <c:v>119</c:v>
                </c:pt>
                <c:pt idx="1">
                  <c:v>2</c:v>
                </c:pt>
                <c:pt idx="2">
                  <c:v>721</c:v>
                </c:pt>
                <c:pt idx="3">
                  <c:v>301</c:v>
                </c:pt>
                <c:pt idx="4">
                  <c:v>150</c:v>
                </c:pt>
              </c:numCache>
            </c:numRef>
          </c:val>
          <c:extLst>
            <c:ext xmlns:c16="http://schemas.microsoft.com/office/drawing/2014/chart" uri="{C3380CC4-5D6E-409C-BE32-E72D297353CC}">
              <c16:uniqueId val="{00000000-0510-4485-A4E3-2DC4B6F19B3C}"/>
            </c:ext>
          </c:extLst>
        </c:ser>
        <c:dLbls>
          <c:showLegendKey val="0"/>
          <c:showVal val="0"/>
          <c:showCatName val="0"/>
          <c:showSerName val="0"/>
          <c:showPercent val="0"/>
          <c:showBubbleSize val="0"/>
        </c:dLbls>
        <c:gapWidth val="150"/>
        <c:gapDepth val="0"/>
        <c:shape val="box"/>
        <c:axId val="-1095422736"/>
        <c:axId val="-1095429808"/>
        <c:axId val="0"/>
      </c:bar3DChart>
      <c:catAx>
        <c:axId val="-10954227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C"/>
          </a:p>
        </c:txPr>
        <c:crossAx val="-1095429808"/>
        <c:crosses val="autoZero"/>
        <c:auto val="1"/>
        <c:lblAlgn val="ctr"/>
        <c:lblOffset val="100"/>
        <c:noMultiLvlLbl val="0"/>
      </c:catAx>
      <c:valAx>
        <c:axId val="-1095429808"/>
        <c:scaling>
          <c:orientation val="minMax"/>
        </c:scaling>
        <c:delete val="0"/>
        <c:axPos val="l"/>
        <c:majorGridlines>
          <c:spPr>
            <a:ln w="9525" cap="flat" cmpd="sng" algn="ctr">
              <a:solidFill>
                <a:schemeClr val="tx1">
                  <a:lumMod val="5000"/>
                  <a:lumOff val="95000"/>
                </a:schemeClr>
              </a:solidFill>
              <a:round/>
            </a:ln>
            <a:effectLst/>
          </c:spPr>
        </c:majorGridlines>
        <c:numFmt formatCode="_-* #,##0\ _€_-;\-* #,##0\ _€_-;_-* &quot;-&quot;??\ _€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s-EC"/>
          </a:p>
        </c:txPr>
        <c:crossAx val="-1095422736"/>
        <c:crosses val="autoZero"/>
        <c:crossBetween val="between"/>
      </c:valAx>
      <c:dTable>
        <c:showHorzBorder val="1"/>
        <c:showVertBorder val="1"/>
        <c:showOutline val="1"/>
        <c:showKeys val="0"/>
        <c:spPr>
          <a:noFill/>
          <a:ln w="9525">
            <a:solidFill>
              <a:schemeClr val="tx1">
                <a:lumMod val="15000"/>
                <a:lumOff val="85000"/>
              </a:schemeClr>
            </a:solidFill>
          </a:ln>
          <a:effectLst/>
        </c:spPr>
        <c:txPr>
          <a:bodyPr rot="0" spcFirstLastPara="1" vertOverflow="ellipsis" vert="horz" wrap="square" anchor="ctr" anchorCtr="1"/>
          <a:lstStyle/>
          <a:p>
            <a:pPr rtl="0">
              <a:defRPr sz="1200" b="0"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Hoja1!$D$3</c:f>
              <c:strCache>
                <c:ptCount val="1"/>
                <c:pt idx="0">
                  <c:v>DESAFILIACIONES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Hoja1!$C$4:$C$8</c:f>
              <c:numCache>
                <c:formatCode>General</c:formatCode>
                <c:ptCount val="5"/>
                <c:pt idx="1">
                  <c:v>2015</c:v>
                </c:pt>
                <c:pt idx="2">
                  <c:v>2016</c:v>
                </c:pt>
                <c:pt idx="3">
                  <c:v>2017</c:v>
                </c:pt>
                <c:pt idx="4">
                  <c:v>2018</c:v>
                </c:pt>
              </c:numCache>
            </c:numRef>
          </c:cat>
          <c:val>
            <c:numRef>
              <c:f>Hoja1!$D$4:$D$8</c:f>
              <c:numCache>
                <c:formatCode>_(* #,##0.00_);_(* \(#,##0.00\);_(* "-"??_);_(@_)</c:formatCode>
                <c:ptCount val="5"/>
                <c:pt idx="1">
                  <c:v>1214770.6100000001</c:v>
                </c:pt>
                <c:pt idx="2">
                  <c:v>131587.04999999999</c:v>
                </c:pt>
                <c:pt idx="3">
                  <c:v>168235.13</c:v>
                </c:pt>
                <c:pt idx="4">
                  <c:v>64284.97</c:v>
                </c:pt>
              </c:numCache>
            </c:numRef>
          </c:val>
          <c:extLst>
            <c:ext xmlns:c16="http://schemas.microsoft.com/office/drawing/2014/chart" uri="{C3380CC4-5D6E-409C-BE32-E72D297353CC}">
              <c16:uniqueId val="{00000000-E1DE-44EA-9D25-F7ED2A1A27A4}"/>
            </c:ext>
          </c:extLst>
        </c:ser>
        <c:dLbls>
          <c:showLegendKey val="0"/>
          <c:showVal val="0"/>
          <c:showCatName val="0"/>
          <c:showSerName val="0"/>
          <c:showPercent val="0"/>
          <c:showBubbleSize val="0"/>
        </c:dLbls>
        <c:gapWidth val="219"/>
        <c:overlap val="-27"/>
        <c:axId val="-996322464"/>
        <c:axId val="-996321920"/>
      </c:barChart>
      <c:catAx>
        <c:axId val="-99632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6321920"/>
        <c:crosses val="autoZero"/>
        <c:auto val="1"/>
        <c:lblAlgn val="ctr"/>
        <c:lblOffset val="100"/>
        <c:noMultiLvlLbl val="0"/>
      </c:catAx>
      <c:valAx>
        <c:axId val="-996321920"/>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s-EC"/>
          </a:p>
        </c:txPr>
        <c:crossAx val="-9963224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Hoja1!$E$27</c:f>
              <c:strCache>
                <c:ptCount val="1"/>
                <c:pt idx="0">
                  <c:v>No.</c:v>
                </c:pt>
              </c:strCache>
            </c:strRef>
          </c:tx>
          <c:spPr>
            <a:solidFill>
              <a:schemeClr val="accent1"/>
            </a:solidFill>
            <a:ln>
              <a:noFill/>
            </a:ln>
            <a:effectLst/>
          </c:spPr>
          <c:invertIfNegative val="0"/>
          <c:cat>
            <c:strRef>
              <c:f>Hoja1!$D$28:$D$33</c:f>
              <c:strCache>
                <c:ptCount val="6"/>
                <c:pt idx="0">
                  <c:v>AZUAY</c:v>
                </c:pt>
                <c:pt idx="1">
                  <c:v>COTOPAXI</c:v>
                </c:pt>
                <c:pt idx="2">
                  <c:v>ESMERALDAS</c:v>
                </c:pt>
                <c:pt idx="3">
                  <c:v>GUAYAS</c:v>
                </c:pt>
                <c:pt idx="4">
                  <c:v>PICHINCHA</c:v>
                </c:pt>
                <c:pt idx="5">
                  <c:v>SANTA ELENA</c:v>
                </c:pt>
              </c:strCache>
            </c:strRef>
          </c:cat>
          <c:val>
            <c:numRef>
              <c:f>Hoja1!$E$28:$E$33</c:f>
              <c:numCache>
                <c:formatCode>General</c:formatCode>
                <c:ptCount val="6"/>
                <c:pt idx="0">
                  <c:v>1</c:v>
                </c:pt>
                <c:pt idx="1">
                  <c:v>1</c:v>
                </c:pt>
                <c:pt idx="2">
                  <c:v>1</c:v>
                </c:pt>
                <c:pt idx="3">
                  <c:v>11</c:v>
                </c:pt>
                <c:pt idx="4">
                  <c:v>10</c:v>
                </c:pt>
                <c:pt idx="5">
                  <c:v>1</c:v>
                </c:pt>
              </c:numCache>
            </c:numRef>
          </c:val>
          <c:extLst>
            <c:ext xmlns:c16="http://schemas.microsoft.com/office/drawing/2014/chart" uri="{C3380CC4-5D6E-409C-BE32-E72D297353CC}">
              <c16:uniqueId val="{00000000-AE17-433C-9188-A9DD42E4EDF2}"/>
            </c:ext>
          </c:extLst>
        </c:ser>
        <c:dLbls>
          <c:showLegendKey val="0"/>
          <c:showVal val="0"/>
          <c:showCatName val="0"/>
          <c:showSerName val="0"/>
          <c:showPercent val="0"/>
          <c:showBubbleSize val="0"/>
        </c:dLbls>
        <c:gapWidth val="182"/>
        <c:axId val="-996333344"/>
        <c:axId val="-996330624"/>
      </c:barChart>
      <c:catAx>
        <c:axId val="-9963333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EC"/>
          </a:p>
        </c:txPr>
        <c:crossAx val="-996330624"/>
        <c:crosses val="autoZero"/>
        <c:auto val="1"/>
        <c:lblAlgn val="ctr"/>
        <c:lblOffset val="100"/>
        <c:noMultiLvlLbl val="0"/>
      </c:catAx>
      <c:valAx>
        <c:axId val="-996330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6333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s-ES" sz="2000" b="1">
                <a:solidFill>
                  <a:schemeClr val="tx1"/>
                </a:solidFill>
              </a:rPr>
              <a:t>CUENTA INDIVIDUAL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'CTA IDIVIDUAL'!$C$2</c:f>
              <c:strCache>
                <c:ptCount val="1"/>
                <c:pt idx="0">
                  <c:v>CUENTA INDIVIDUAL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'CTA IDIVIDUAL'!$D$1:$H$1</c:f>
              <c:numCache>
                <c:formatCode>General</c:formatCode>
                <c:ptCount val="5"/>
                <c:pt idx="0">
                  <c:v>2014</c:v>
                </c:pt>
                <c:pt idx="1">
                  <c:v>2015</c:v>
                </c:pt>
                <c:pt idx="2">
                  <c:v>2016</c:v>
                </c:pt>
                <c:pt idx="3">
                  <c:v>2017</c:v>
                </c:pt>
                <c:pt idx="4">
                  <c:v>2018</c:v>
                </c:pt>
              </c:numCache>
            </c:numRef>
          </c:cat>
          <c:val>
            <c:numRef>
              <c:f>'CTA IDIVIDUAL'!$D$2:$H$2</c:f>
              <c:numCache>
                <c:formatCode>_(* #,##0.00_);_(* \(#,##0.00\);_(* "-"??_);_(@_)</c:formatCode>
                <c:ptCount val="5"/>
                <c:pt idx="0">
                  <c:v>65851275.209999993</c:v>
                </c:pt>
                <c:pt idx="1">
                  <c:v>60301547.989999995</c:v>
                </c:pt>
                <c:pt idx="2">
                  <c:v>57551940.359999999</c:v>
                </c:pt>
                <c:pt idx="3">
                  <c:v>55820425.560000002</c:v>
                </c:pt>
                <c:pt idx="4">
                  <c:v>58238389.729999997</c:v>
                </c:pt>
              </c:numCache>
            </c:numRef>
          </c:val>
          <c:extLst>
            <c:ext xmlns:c16="http://schemas.microsoft.com/office/drawing/2014/chart" uri="{C3380CC4-5D6E-409C-BE32-E72D297353CC}">
              <c16:uniqueId val="{00000000-6D47-48CA-AD86-0A0F8473FB3E}"/>
            </c:ext>
          </c:extLst>
        </c:ser>
        <c:ser>
          <c:idx val="1"/>
          <c:order val="1"/>
          <c:tx>
            <c:strRef>
              <c:f>'CTA IDIVIDUAL'!$C$3</c:f>
              <c:strCache>
                <c:ptCount val="1"/>
                <c:pt idx="0">
                  <c:v>Aportes personales</c:v>
                </c:pt>
              </c:strCache>
            </c:strRef>
          </c:tx>
          <c:spPr>
            <a:solidFill>
              <a:schemeClr val="accent2"/>
            </a:solidFill>
            <a:ln>
              <a:noFill/>
            </a:ln>
            <a:effectLst/>
          </c:spPr>
          <c:invertIfNegative val="0"/>
          <c:cat>
            <c:numRef>
              <c:f>'CTA IDIVIDUAL'!$D$1:$H$1</c:f>
              <c:numCache>
                <c:formatCode>General</c:formatCode>
                <c:ptCount val="5"/>
                <c:pt idx="0">
                  <c:v>2014</c:v>
                </c:pt>
                <c:pt idx="1">
                  <c:v>2015</c:v>
                </c:pt>
                <c:pt idx="2">
                  <c:v>2016</c:v>
                </c:pt>
                <c:pt idx="3">
                  <c:v>2017</c:v>
                </c:pt>
                <c:pt idx="4">
                  <c:v>2018</c:v>
                </c:pt>
              </c:numCache>
            </c:numRef>
          </c:cat>
          <c:val>
            <c:numRef>
              <c:f>'CTA IDIVIDUAL'!$D$3:$H$3</c:f>
              <c:numCache>
                <c:formatCode>_(* #,##0.00_);_(* \(#,##0.00\);_(* "-"??_);_(@_)</c:formatCode>
                <c:ptCount val="5"/>
                <c:pt idx="0">
                  <c:v>57093506.439999998</c:v>
                </c:pt>
                <c:pt idx="1">
                  <c:v>52729253.269999996</c:v>
                </c:pt>
                <c:pt idx="2">
                  <c:v>49463257.270000003</c:v>
                </c:pt>
                <c:pt idx="3">
                  <c:v>48003395.920000002</c:v>
                </c:pt>
                <c:pt idx="4">
                  <c:v>50342679.659999996</c:v>
                </c:pt>
              </c:numCache>
            </c:numRef>
          </c:val>
          <c:extLst>
            <c:ext xmlns:c16="http://schemas.microsoft.com/office/drawing/2014/chart" uri="{C3380CC4-5D6E-409C-BE32-E72D297353CC}">
              <c16:uniqueId val="{00000001-6D47-48CA-AD86-0A0F8473FB3E}"/>
            </c:ext>
          </c:extLst>
        </c:ser>
        <c:ser>
          <c:idx val="2"/>
          <c:order val="2"/>
          <c:tx>
            <c:strRef>
              <c:f>'CTA IDIVIDUAL'!$C$4</c:f>
              <c:strCache>
                <c:ptCount val="1"/>
                <c:pt idx="0">
                  <c:v>Aportes patronales</c:v>
                </c:pt>
              </c:strCache>
            </c:strRef>
          </c:tx>
          <c:spPr>
            <a:solidFill>
              <a:schemeClr val="accent3"/>
            </a:solidFill>
            <a:ln>
              <a:noFill/>
            </a:ln>
            <a:effectLst/>
          </c:spPr>
          <c:invertIfNegative val="0"/>
          <c:cat>
            <c:numRef>
              <c:f>'CTA IDIVIDUAL'!$D$1:$H$1</c:f>
              <c:numCache>
                <c:formatCode>General</c:formatCode>
                <c:ptCount val="5"/>
                <c:pt idx="0">
                  <c:v>2014</c:v>
                </c:pt>
                <c:pt idx="1">
                  <c:v>2015</c:v>
                </c:pt>
                <c:pt idx="2">
                  <c:v>2016</c:v>
                </c:pt>
                <c:pt idx="3">
                  <c:v>2017</c:v>
                </c:pt>
                <c:pt idx="4">
                  <c:v>2018</c:v>
                </c:pt>
              </c:numCache>
            </c:numRef>
          </c:cat>
          <c:val>
            <c:numRef>
              <c:f>'CTA IDIVIDUAL'!$D$4:$H$4</c:f>
              <c:numCache>
                <c:formatCode>_(* #,##0.00_);_(* \(#,##0.00\);_(* "-"??_);_(@_)</c:formatCode>
                <c:ptCount val="5"/>
                <c:pt idx="0">
                  <c:v>8757768.7699999996</c:v>
                </c:pt>
                <c:pt idx="1">
                  <c:v>7572294.7199999997</c:v>
                </c:pt>
                <c:pt idx="2">
                  <c:v>8088683.0899999999</c:v>
                </c:pt>
                <c:pt idx="3">
                  <c:v>7817029.6399999997</c:v>
                </c:pt>
                <c:pt idx="4">
                  <c:v>7895710.0700000003</c:v>
                </c:pt>
              </c:numCache>
            </c:numRef>
          </c:val>
          <c:extLst>
            <c:ext xmlns:c16="http://schemas.microsoft.com/office/drawing/2014/chart" uri="{C3380CC4-5D6E-409C-BE32-E72D297353CC}">
              <c16:uniqueId val="{00000002-6D47-48CA-AD86-0A0F8473FB3E}"/>
            </c:ext>
          </c:extLst>
        </c:ser>
        <c:dLbls>
          <c:showLegendKey val="0"/>
          <c:showVal val="0"/>
          <c:showCatName val="0"/>
          <c:showSerName val="0"/>
          <c:showPercent val="0"/>
          <c:showBubbleSize val="0"/>
        </c:dLbls>
        <c:gapWidth val="219"/>
        <c:overlap val="-27"/>
        <c:axId val="-996330080"/>
        <c:axId val="-996331168"/>
      </c:barChart>
      <c:catAx>
        <c:axId val="-99633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996331168"/>
        <c:crosses val="autoZero"/>
        <c:auto val="1"/>
        <c:lblAlgn val="ctr"/>
        <c:lblOffset val="100"/>
        <c:noMultiLvlLbl val="0"/>
      </c:catAx>
      <c:valAx>
        <c:axId val="-99633116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9963300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0"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SUPERAVIT!$C$3</c:f>
              <c:strCache>
                <c:ptCount val="1"/>
                <c:pt idx="0">
                  <c:v>SUPERÁVIT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2"/>
              <c:layout>
                <c:manualLayout>
                  <c:x val="5.8764266143823355E-3"/>
                  <c:y val="-1.44993389671447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70-4C16-8EB1-3D523C81B9B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cat>
            <c:numRef>
              <c:f>SUPERAVIT!$D$2:$H$2</c:f>
              <c:numCache>
                <c:formatCode>General</c:formatCode>
                <c:ptCount val="5"/>
                <c:pt idx="0">
                  <c:v>2014</c:v>
                </c:pt>
                <c:pt idx="1">
                  <c:v>2015</c:v>
                </c:pt>
                <c:pt idx="2">
                  <c:v>2016</c:v>
                </c:pt>
                <c:pt idx="3">
                  <c:v>2017</c:v>
                </c:pt>
                <c:pt idx="4">
                  <c:v>2018</c:v>
                </c:pt>
              </c:numCache>
            </c:numRef>
          </c:cat>
          <c:val>
            <c:numRef>
              <c:f>SUPERAVIT!$D$3:$H$3</c:f>
              <c:numCache>
                <c:formatCode>_(* #,##0.00_);_(* \(#,##0.00\);_(* "-"??_);_(@_)</c:formatCode>
                <c:ptCount val="5"/>
                <c:pt idx="0">
                  <c:v>5070884.0299999993</c:v>
                </c:pt>
                <c:pt idx="1">
                  <c:v>5522061.4399999995</c:v>
                </c:pt>
                <c:pt idx="2">
                  <c:v>4361781.99</c:v>
                </c:pt>
                <c:pt idx="3">
                  <c:v>3169855.16</c:v>
                </c:pt>
                <c:pt idx="4">
                  <c:v>3812265.5200000005</c:v>
                </c:pt>
              </c:numCache>
            </c:numRef>
          </c:val>
          <c:extLst>
            <c:ext xmlns:c16="http://schemas.microsoft.com/office/drawing/2014/chart" uri="{C3380CC4-5D6E-409C-BE32-E72D297353CC}">
              <c16:uniqueId val="{00000000-233D-4224-A04B-712C8E6A5CAD}"/>
            </c:ext>
          </c:extLst>
        </c:ser>
        <c:dLbls>
          <c:dLblPos val="outEnd"/>
          <c:showLegendKey val="0"/>
          <c:showVal val="1"/>
          <c:showCatName val="0"/>
          <c:showSerName val="0"/>
          <c:showPercent val="0"/>
          <c:showBubbleSize val="0"/>
        </c:dLbls>
        <c:gapWidth val="100"/>
        <c:overlap val="-24"/>
        <c:axId val="-996321376"/>
        <c:axId val="-996332256"/>
      </c:barChart>
      <c:catAx>
        <c:axId val="-9963213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s-EC"/>
          </a:p>
        </c:txPr>
        <c:crossAx val="-996332256"/>
        <c:crosses val="autoZero"/>
        <c:auto val="1"/>
        <c:lblAlgn val="ctr"/>
        <c:lblOffset val="100"/>
        <c:noMultiLvlLbl val="0"/>
      </c:catAx>
      <c:valAx>
        <c:axId val="-996332256"/>
        <c:scaling>
          <c:orientation val="minMax"/>
        </c:scaling>
        <c:delete val="0"/>
        <c:axPos val="l"/>
        <c:majorGridlines>
          <c:spPr>
            <a:ln w="9525" cap="flat" cmpd="sng" algn="ctr">
              <a:solidFill>
                <a:schemeClr val="tx2">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s-EC"/>
          </a:p>
        </c:txPr>
        <c:crossAx val="-996321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PARTÍCIPES CESANTES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PARTICIPES!$C$43</c:f>
              <c:strCache>
                <c:ptCount val="1"/>
                <c:pt idx="0">
                  <c:v>Partícipes Cesantes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PARTICIPES!$D$42:$H$42</c:f>
              <c:numCache>
                <c:formatCode>General</c:formatCode>
                <c:ptCount val="5"/>
                <c:pt idx="0">
                  <c:v>2014</c:v>
                </c:pt>
                <c:pt idx="1">
                  <c:v>2015</c:v>
                </c:pt>
                <c:pt idx="2">
                  <c:v>2016</c:v>
                </c:pt>
                <c:pt idx="3">
                  <c:v>2017</c:v>
                </c:pt>
                <c:pt idx="4">
                  <c:v>2018</c:v>
                </c:pt>
              </c:numCache>
            </c:numRef>
          </c:cat>
          <c:val>
            <c:numRef>
              <c:f>PARTICIPES!$D$43:$H$43</c:f>
              <c:numCache>
                <c:formatCode>#,##0</c:formatCode>
                <c:ptCount val="5"/>
                <c:pt idx="0">
                  <c:v>1148</c:v>
                </c:pt>
                <c:pt idx="1">
                  <c:v>765</c:v>
                </c:pt>
                <c:pt idx="2">
                  <c:v>931</c:v>
                </c:pt>
                <c:pt idx="3">
                  <c:v>658</c:v>
                </c:pt>
                <c:pt idx="4" formatCode="General">
                  <c:v>286</c:v>
                </c:pt>
              </c:numCache>
            </c:numRef>
          </c:val>
          <c:extLst>
            <c:ext xmlns:c16="http://schemas.microsoft.com/office/drawing/2014/chart" uri="{C3380CC4-5D6E-409C-BE32-E72D297353CC}">
              <c16:uniqueId val="{00000000-15E2-402D-B0AC-3E57379BB7BC}"/>
            </c:ext>
          </c:extLst>
        </c:ser>
        <c:dLbls>
          <c:showLegendKey val="0"/>
          <c:showVal val="0"/>
          <c:showCatName val="0"/>
          <c:showSerName val="0"/>
          <c:showPercent val="0"/>
          <c:showBubbleSize val="0"/>
        </c:dLbls>
        <c:gapWidth val="219"/>
        <c:overlap val="-27"/>
        <c:axId val="-1095428720"/>
        <c:axId val="-1000863472"/>
      </c:barChart>
      <c:catAx>
        <c:axId val="-1095428720"/>
        <c:scaling>
          <c:orientation val="minMax"/>
        </c:scaling>
        <c:delete val="1"/>
        <c:axPos val="b"/>
        <c:numFmt formatCode="General" sourceLinked="1"/>
        <c:majorTickMark val="out"/>
        <c:minorTickMark val="none"/>
        <c:tickLblPos val="nextTo"/>
        <c:crossAx val="-1000863472"/>
        <c:crosses val="autoZero"/>
        <c:auto val="1"/>
        <c:lblAlgn val="ctr"/>
        <c:lblOffset val="100"/>
        <c:noMultiLvlLbl val="0"/>
      </c:catAx>
      <c:valAx>
        <c:axId val="-100086347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095428720"/>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PARTÍCIPES DESAFILIADOS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PARTICIPES!$C$44</c:f>
              <c:strCache>
                <c:ptCount val="1"/>
                <c:pt idx="0">
                  <c:v>Partícipes Desafiliados</c:v>
                </c:pt>
              </c:strCache>
            </c:strRef>
          </c:tx>
          <c:spPr>
            <a:solidFill>
              <a:srgbClr val="7030A0"/>
            </a:solidFill>
            <a:ln>
              <a:noFill/>
            </a:ln>
            <a:effectLst/>
          </c:spPr>
          <c:invertIfNegative val="0"/>
          <c:trendline>
            <c:spPr>
              <a:ln w="19050" cap="rnd">
                <a:solidFill>
                  <a:schemeClr val="accent1"/>
                </a:solidFill>
                <a:prstDash val="sysDot"/>
              </a:ln>
              <a:effectLst/>
            </c:spPr>
            <c:trendlineType val="linear"/>
            <c:dispRSqr val="0"/>
            <c:dispEq val="0"/>
          </c:trendline>
          <c:cat>
            <c:numRef>
              <c:f>PARTICIPES!$D$42:$H$42</c:f>
              <c:numCache>
                <c:formatCode>General</c:formatCode>
                <c:ptCount val="5"/>
                <c:pt idx="0">
                  <c:v>2014</c:v>
                </c:pt>
                <c:pt idx="1">
                  <c:v>2015</c:v>
                </c:pt>
                <c:pt idx="2">
                  <c:v>2016</c:v>
                </c:pt>
                <c:pt idx="3">
                  <c:v>2017</c:v>
                </c:pt>
                <c:pt idx="4">
                  <c:v>2018</c:v>
                </c:pt>
              </c:numCache>
            </c:numRef>
          </c:cat>
          <c:val>
            <c:numRef>
              <c:f>PARTICIPES!$D$44:$H$44</c:f>
              <c:numCache>
                <c:formatCode>#,##0</c:formatCode>
                <c:ptCount val="5"/>
                <c:pt idx="0">
                  <c:v>126</c:v>
                </c:pt>
                <c:pt idx="1">
                  <c:v>413</c:v>
                </c:pt>
                <c:pt idx="2">
                  <c:v>60</c:v>
                </c:pt>
                <c:pt idx="3">
                  <c:v>40</c:v>
                </c:pt>
                <c:pt idx="4" formatCode="General">
                  <c:v>25</c:v>
                </c:pt>
              </c:numCache>
            </c:numRef>
          </c:val>
          <c:extLst>
            <c:ext xmlns:c16="http://schemas.microsoft.com/office/drawing/2014/chart" uri="{C3380CC4-5D6E-409C-BE32-E72D297353CC}">
              <c16:uniqueId val="{00000000-5896-4057-85C5-AC7402452A61}"/>
            </c:ext>
          </c:extLst>
        </c:ser>
        <c:dLbls>
          <c:showLegendKey val="0"/>
          <c:showVal val="0"/>
          <c:showCatName val="0"/>
          <c:showSerName val="0"/>
          <c:showPercent val="0"/>
          <c:showBubbleSize val="0"/>
        </c:dLbls>
        <c:gapWidth val="219"/>
        <c:overlap val="-27"/>
        <c:axId val="-1000870000"/>
        <c:axId val="-1000868912"/>
      </c:barChart>
      <c:catAx>
        <c:axId val="-1000870000"/>
        <c:scaling>
          <c:orientation val="minMax"/>
        </c:scaling>
        <c:delete val="1"/>
        <c:axPos val="b"/>
        <c:numFmt formatCode="General" sourceLinked="1"/>
        <c:majorTickMark val="out"/>
        <c:minorTickMark val="none"/>
        <c:tickLblPos val="nextTo"/>
        <c:crossAx val="-1000868912"/>
        <c:crosses val="autoZero"/>
        <c:auto val="1"/>
        <c:lblAlgn val="ctr"/>
        <c:lblOffset val="100"/>
        <c:noMultiLvlLbl val="0"/>
      </c:catAx>
      <c:valAx>
        <c:axId val="-100086891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000870000"/>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dirty="0">
                <a:solidFill>
                  <a:schemeClr val="tx1"/>
                </a:solidFill>
              </a:rPr>
              <a:t>ACTIVOS</a:t>
            </a:r>
          </a:p>
        </c:rich>
      </c:tx>
      <c:layout>
        <c:manualLayout>
          <c:xMode val="edge"/>
          <c:yMode val="edge"/>
          <c:x val="1.6891117006678228E-2"/>
          <c:y val="2.4414458082792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s-EC"/>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9295000824851335E-2"/>
          <c:y val="0.13349888865841142"/>
          <c:w val="0.82708224178692613"/>
          <c:h val="0.5045810676198591"/>
        </c:manualLayout>
      </c:layout>
      <c:pie3DChart>
        <c:varyColors val="1"/>
        <c:ser>
          <c:idx val="0"/>
          <c:order val="0"/>
          <c:dPt>
            <c:idx val="0"/>
            <c:bubble3D val="0"/>
            <c:explosion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1-4163-4E93-BDA6-6B36618D79C5}"/>
              </c:ext>
            </c:extLst>
          </c:dPt>
          <c:dPt>
            <c:idx val="1"/>
            <c:bubble3D val="0"/>
            <c:explosion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3-4163-4E93-BDA6-6B36618D79C5}"/>
              </c:ext>
            </c:extLst>
          </c:dPt>
          <c:dPt>
            <c:idx val="2"/>
            <c:bubble3D val="0"/>
            <c:explosion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5-4163-4E93-BDA6-6B36618D79C5}"/>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4163-4E93-BDA6-6B36618D79C5}"/>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4163-4E93-BDA6-6B36618D79C5}"/>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4163-4E93-BDA6-6B36618D79C5}"/>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4163-4E93-BDA6-6B36618D79C5}"/>
              </c:ext>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4163-4E93-BDA6-6B36618D79C5}"/>
              </c:ext>
            </c:extLst>
          </c:dPt>
          <c:dLbls>
            <c:dLbl>
              <c:idx val="4"/>
              <c:layout>
                <c:manualLayout>
                  <c:x val="-8.787207025889672E-2"/>
                  <c:y val="-6.63101075581834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163-4E93-BDA6-6B36618D79C5}"/>
                </c:ext>
              </c:extLst>
            </c:dLbl>
            <c:dLbl>
              <c:idx val="5"/>
              <c:layout>
                <c:manualLayout>
                  <c:x val="3.3946610557131093E-2"/>
                  <c:y val="-6.282232783207027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163-4E93-BDA6-6B36618D79C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'RESUMEN BG DIC-2018'!$C$7:$C$14</c:f>
              <c:strCache>
                <c:ptCount val="8"/>
                <c:pt idx="0">
                  <c:v>Fondos Disponibles</c:v>
                </c:pt>
                <c:pt idx="1">
                  <c:v>Inversiones no Privativas</c:v>
                </c:pt>
                <c:pt idx="2">
                  <c:v>Inversiones  Privativas</c:v>
                </c:pt>
                <c:pt idx="3">
                  <c:v>Cuentas por Cobrar</c:v>
                </c:pt>
                <c:pt idx="4">
                  <c:v>Inversiones en Proyectos Inmobiliarios</c:v>
                </c:pt>
                <c:pt idx="5">
                  <c:v>Propiedad Planta y Equipo</c:v>
                </c:pt>
                <c:pt idx="6">
                  <c:v>Bienes Adjudicado por dacion de Pago</c:v>
                </c:pt>
                <c:pt idx="7">
                  <c:v>Otros Activos</c:v>
                </c:pt>
              </c:strCache>
            </c:strRef>
          </c:cat>
          <c:val>
            <c:numRef>
              <c:f>'RESUMEN BG DIC-2018'!$G$7:$G$14</c:f>
              <c:numCache>
                <c:formatCode>0.00%</c:formatCode>
                <c:ptCount val="8"/>
                <c:pt idx="0">
                  <c:v>3.4977048696474576E-2</c:v>
                </c:pt>
                <c:pt idx="1">
                  <c:v>0.42458440273410436</c:v>
                </c:pt>
                <c:pt idx="2">
                  <c:v>0.48492292835683004</c:v>
                </c:pt>
                <c:pt idx="3">
                  <c:v>4.5068522690635326E-2</c:v>
                </c:pt>
                <c:pt idx="4">
                  <c:v>6.6583276472923503E-3</c:v>
                </c:pt>
                <c:pt idx="5">
                  <c:v>3.0802861831022927E-3</c:v>
                </c:pt>
              </c:numCache>
            </c:numRef>
          </c:val>
          <c:extLst>
            <c:ext xmlns:c16="http://schemas.microsoft.com/office/drawing/2014/chart" uri="{C3380CC4-5D6E-409C-BE32-E72D297353CC}">
              <c16:uniqueId val="{00000010-4163-4E93-BDA6-6B36618D79C5}"/>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13034926466370916"/>
          <c:y val="0.68623229706716282"/>
          <c:w val="0.82656792846310856"/>
          <c:h val="0.22661057957085065"/>
        </c:manualLayout>
      </c:layout>
      <c:overlay val="0"/>
      <c:spPr>
        <a:noFill/>
        <a:ln>
          <a:noFill/>
        </a:ln>
        <a:effectLst/>
      </c:spPr>
      <c:txPr>
        <a:bodyPr rot="0" spcFirstLastPara="1" vertOverflow="ellipsis" vert="horz" wrap="square" anchor="ctr" anchorCtr="1"/>
        <a:lstStyle/>
        <a:p>
          <a:pPr rtl="0">
            <a:defRPr sz="1200" b="0" i="0" u="none" strike="noStrike" kern="1200" baseline="0">
              <a:solidFill>
                <a:sysClr val="windowText" lastClr="000000"/>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ES" b="1" dirty="0">
                <a:solidFill>
                  <a:schemeClr val="tx1"/>
                </a:solidFill>
              </a:rPr>
              <a:t>ACTIVOS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spPr>
            <a:solidFill>
              <a:schemeClr val="accent1"/>
            </a:solidFill>
            <a:ln>
              <a:noFill/>
            </a:ln>
            <a:effectLst/>
          </c:spPr>
          <c:invertIfNegative val="0"/>
          <c:cat>
            <c:numRef>
              <c:f>'DATOS ESTADISTICOS'!$C$31:$C$35</c:f>
              <c:numCache>
                <c:formatCode>General</c:formatCode>
                <c:ptCount val="5"/>
                <c:pt idx="0">
                  <c:v>2014</c:v>
                </c:pt>
                <c:pt idx="1">
                  <c:v>2015</c:v>
                </c:pt>
                <c:pt idx="2">
                  <c:v>2016</c:v>
                </c:pt>
                <c:pt idx="3">
                  <c:v>2017</c:v>
                </c:pt>
                <c:pt idx="4">
                  <c:v>2018</c:v>
                </c:pt>
              </c:numCache>
            </c:numRef>
          </c:cat>
          <c:val>
            <c:numRef>
              <c:f>'DATOS ESTADISTICOS'!$D$31:$D$35</c:f>
              <c:numCache>
                <c:formatCode>_(* #,##0.00_);_(* \(#,##0.00\);_(* "-"??_);_(@_)</c:formatCode>
                <c:ptCount val="5"/>
                <c:pt idx="0">
                  <c:v>80244730.510000005</c:v>
                </c:pt>
                <c:pt idx="1">
                  <c:v>77297742.719999999</c:v>
                </c:pt>
                <c:pt idx="2">
                  <c:v>71813146.379999995</c:v>
                </c:pt>
                <c:pt idx="3">
                  <c:v>66717305.850000001</c:v>
                </c:pt>
                <c:pt idx="4">
                  <c:v>71792929.900000006</c:v>
                </c:pt>
              </c:numCache>
            </c:numRef>
          </c:val>
          <c:extLst>
            <c:ext xmlns:c16="http://schemas.microsoft.com/office/drawing/2014/chart" uri="{C3380CC4-5D6E-409C-BE32-E72D297353CC}">
              <c16:uniqueId val="{00000000-E4CC-42EE-8DF5-9B7CFBEE5F4D}"/>
            </c:ext>
          </c:extLst>
        </c:ser>
        <c:dLbls>
          <c:showLegendKey val="0"/>
          <c:showVal val="0"/>
          <c:showCatName val="0"/>
          <c:showSerName val="0"/>
          <c:showPercent val="0"/>
          <c:showBubbleSize val="0"/>
        </c:dLbls>
        <c:gapWidth val="219"/>
        <c:overlap val="-27"/>
        <c:axId val="-1000867824"/>
        <c:axId val="-1000865104"/>
      </c:barChart>
      <c:lineChart>
        <c:grouping val="standard"/>
        <c:varyColors val="0"/>
        <c:ser>
          <c:idx val="1"/>
          <c:order val="1"/>
          <c:spPr>
            <a:ln w="28575" cap="rnd">
              <a:solidFill>
                <a:schemeClr val="accent2"/>
              </a:solidFill>
              <a:round/>
            </a:ln>
            <a:effectLst/>
          </c:spPr>
          <c:marker>
            <c:symbol val="none"/>
          </c:marker>
          <c:cat>
            <c:numRef>
              <c:f>'DATOS ESTADISTICOS'!$C$31:$C$35</c:f>
              <c:numCache>
                <c:formatCode>General</c:formatCode>
                <c:ptCount val="5"/>
                <c:pt idx="0">
                  <c:v>2014</c:v>
                </c:pt>
                <c:pt idx="1">
                  <c:v>2015</c:v>
                </c:pt>
                <c:pt idx="2">
                  <c:v>2016</c:v>
                </c:pt>
                <c:pt idx="3">
                  <c:v>2017</c:v>
                </c:pt>
                <c:pt idx="4">
                  <c:v>2018</c:v>
                </c:pt>
              </c:numCache>
            </c:numRef>
          </c:cat>
          <c:val>
            <c:numRef>
              <c:f>'DATOS ESTADISTICOS'!$E$31:$E$35</c:f>
              <c:numCache>
                <c:formatCode>0.00%</c:formatCode>
                <c:ptCount val="5"/>
                <c:pt idx="0">
                  <c:v>0</c:v>
                </c:pt>
                <c:pt idx="1">
                  <c:v>-3.6725000772888872E-2</c:v>
                </c:pt>
                <c:pt idx="2">
                  <c:v>-7.0954159164351882E-2</c:v>
                </c:pt>
                <c:pt idx="3">
                  <c:v>-7.0959716804988582E-2</c:v>
                </c:pt>
                <c:pt idx="4">
                  <c:v>7.607657391639111E-2</c:v>
                </c:pt>
              </c:numCache>
            </c:numRef>
          </c:val>
          <c:smooth val="0"/>
          <c:extLst>
            <c:ext xmlns:c16="http://schemas.microsoft.com/office/drawing/2014/chart" uri="{C3380CC4-5D6E-409C-BE32-E72D297353CC}">
              <c16:uniqueId val="{00000001-E4CC-42EE-8DF5-9B7CFBEE5F4D}"/>
            </c:ext>
          </c:extLst>
        </c:ser>
        <c:dLbls>
          <c:showLegendKey val="0"/>
          <c:showVal val="0"/>
          <c:showCatName val="0"/>
          <c:showSerName val="0"/>
          <c:showPercent val="0"/>
          <c:showBubbleSize val="0"/>
        </c:dLbls>
        <c:marker val="1"/>
        <c:smooth val="0"/>
        <c:axId val="-1000868368"/>
        <c:axId val="-1000864016"/>
      </c:lineChart>
      <c:catAx>
        <c:axId val="-100086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1000865104"/>
        <c:crosses val="autoZero"/>
        <c:auto val="1"/>
        <c:lblAlgn val="ctr"/>
        <c:lblOffset val="100"/>
        <c:noMultiLvlLbl val="0"/>
      </c:catAx>
      <c:valAx>
        <c:axId val="-1000865104"/>
        <c:scaling>
          <c:orientation val="minMax"/>
          <c:min val="6000000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sng" strike="noStrike" kern="1200" baseline="0">
                <a:solidFill>
                  <a:schemeClr val="tx1"/>
                </a:solidFill>
                <a:latin typeface="+mn-lt"/>
                <a:ea typeface="+mn-ea"/>
                <a:cs typeface="+mn-cs"/>
              </a:defRPr>
            </a:pPr>
            <a:endParaRPr lang="es-EC"/>
          </a:p>
        </c:txPr>
        <c:crossAx val="-1000867824"/>
        <c:crosses val="autoZero"/>
        <c:crossBetween val="between"/>
      </c:valAx>
      <c:valAx>
        <c:axId val="-100086401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s-EC"/>
          </a:p>
        </c:txPr>
        <c:crossAx val="-1000868368"/>
        <c:crosses val="max"/>
        <c:crossBetween val="between"/>
      </c:valAx>
      <c:catAx>
        <c:axId val="-1000868368"/>
        <c:scaling>
          <c:orientation val="minMax"/>
        </c:scaling>
        <c:delete val="1"/>
        <c:axPos val="b"/>
        <c:numFmt formatCode="General" sourceLinked="1"/>
        <c:majorTickMark val="none"/>
        <c:minorTickMark val="none"/>
        <c:tickLblPos val="nextTo"/>
        <c:crossAx val="-1000864016"/>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dirty="0">
                <a:solidFill>
                  <a:schemeClr val="tx1"/>
                </a:solidFill>
              </a:rPr>
              <a:t>PASIVOS + PATRIMONIO</a:t>
            </a:r>
          </a:p>
        </c:rich>
      </c:tx>
      <c:layout>
        <c:manualLayout>
          <c:xMode val="edge"/>
          <c:yMode val="edge"/>
          <c:x val="0.6226268998859994"/>
          <c:y val="2.921765697397097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s-EC"/>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3018094182021879E-2"/>
          <c:y val="0.11336618992519494"/>
          <c:w val="0.81396381163595632"/>
          <c:h val="0.60905588577835579"/>
        </c:manualLayout>
      </c:layout>
      <c:pie3DChart>
        <c:varyColors val="1"/>
        <c:ser>
          <c:idx val="0"/>
          <c:order val="0"/>
          <c:dPt>
            <c:idx val="0"/>
            <c:bubble3D val="0"/>
            <c:explosion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1-B311-4782-96C2-B5F45357AD3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3-B311-4782-96C2-B5F45357AD3C}"/>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5-B311-4782-96C2-B5F45357AD3C}"/>
              </c:ext>
            </c:extLst>
          </c:dPt>
          <c:dPt>
            <c:idx val="3"/>
            <c:bubble3D val="0"/>
            <c:explosion val="8"/>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B311-4782-96C2-B5F45357AD3C}"/>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B311-4782-96C2-B5F45357AD3C}"/>
              </c:ext>
            </c:extLst>
          </c:dPt>
          <c:dPt>
            <c:idx val="5"/>
            <c:bubble3D val="0"/>
            <c:explosion val="2"/>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B311-4782-96C2-B5F45357AD3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('RESUMEN BG DIC-2018'!$C$23:$C$26,'RESUMEN BG DIC-2018'!$C$29:$C$30)</c:f>
              <c:strCache>
                <c:ptCount val="6"/>
                <c:pt idx="0">
                  <c:v>Cuenta Individual</c:v>
                </c:pt>
                <c:pt idx="1">
                  <c:v>Cuentas por Pagar</c:v>
                </c:pt>
                <c:pt idx="2">
                  <c:v>Obligaciones Patronales</c:v>
                </c:pt>
                <c:pt idx="3">
                  <c:v>Otros Pasivos</c:v>
                </c:pt>
                <c:pt idx="4">
                  <c:v>Reservas</c:v>
                </c:pt>
                <c:pt idx="5">
                  <c:v>Resultados</c:v>
                </c:pt>
              </c:strCache>
            </c:strRef>
          </c:cat>
          <c:val>
            <c:numRef>
              <c:f>('RESUMEN BG DIC-2018'!$G$23:$G$26,'RESUMEN BG DIC-2018'!$G$29:$G$30)</c:f>
              <c:numCache>
                <c:formatCode>0.00%</c:formatCode>
                <c:ptCount val="6"/>
                <c:pt idx="0">
                  <c:v>0.81119951245273803</c:v>
                </c:pt>
                <c:pt idx="1">
                  <c:v>8.8345909354857477E-2</c:v>
                </c:pt>
                <c:pt idx="2">
                  <c:v>1.3491258838295076E-4</c:v>
                </c:pt>
                <c:pt idx="3">
                  <c:v>4.7218816739524876E-2</c:v>
                </c:pt>
                <c:pt idx="5">
                  <c:v>5.3100848864496654E-2</c:v>
                </c:pt>
              </c:numCache>
            </c:numRef>
          </c:val>
          <c:extLst>
            <c:ext xmlns:c16="http://schemas.microsoft.com/office/drawing/2014/chart" uri="{C3380CC4-5D6E-409C-BE32-E72D297353CC}">
              <c16:uniqueId val="{0000000C-B311-4782-96C2-B5F45357AD3C}"/>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8.6101812214424839E-2"/>
          <c:y val="0.74451657808380411"/>
          <c:w val="0.81231207417679641"/>
          <c:h val="0.1492557764104171"/>
        </c:manualLayout>
      </c:layout>
      <c:overlay val="0"/>
      <c:spPr>
        <a:noFill/>
        <a:ln>
          <a:noFill/>
        </a:ln>
        <a:effectLst/>
      </c:spPr>
      <c:txPr>
        <a:bodyPr rot="0" spcFirstLastPara="1" vertOverflow="ellipsis" vert="horz" wrap="square" anchor="ctr" anchorCtr="1"/>
        <a:lstStyle/>
        <a:p>
          <a:pPr rtl="0">
            <a:defRPr sz="1400" b="0" i="0" u="none" strike="noStrike" kern="1200" baseline="0">
              <a:solidFill>
                <a:sysClr val="windowText" lastClr="000000"/>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1" u="none" strike="noStrike" kern="1200" spc="0" baseline="0">
                <a:solidFill>
                  <a:schemeClr val="tx1">
                    <a:lumMod val="65000"/>
                    <a:lumOff val="35000"/>
                  </a:schemeClr>
                </a:solidFill>
                <a:latin typeface="+mn-lt"/>
                <a:ea typeface="+mn-ea"/>
                <a:cs typeface="+mn-cs"/>
              </a:defRPr>
            </a:pPr>
            <a:r>
              <a:rPr lang="es-ES" sz="1800" b="1" i="0" dirty="0">
                <a:solidFill>
                  <a:sysClr val="windowText" lastClr="000000"/>
                </a:solidFill>
              </a:rPr>
              <a:t>RESUMEN</a:t>
            </a:r>
            <a:r>
              <a:rPr lang="es-ES" sz="1800" b="1" i="0" baseline="0" dirty="0">
                <a:solidFill>
                  <a:sysClr val="windowText" lastClr="000000"/>
                </a:solidFill>
              </a:rPr>
              <a:t> DE GASTOS</a:t>
            </a:r>
            <a:endParaRPr lang="es-ES" sz="1800" b="1" i="0" dirty="0">
              <a:solidFill>
                <a:sysClr val="windowText" lastClr="000000"/>
              </a:solidFill>
            </a:endParaRPr>
          </a:p>
        </c:rich>
      </c:tx>
      <c:layout>
        <c:manualLayout>
          <c:xMode val="edge"/>
          <c:yMode val="edge"/>
          <c:x val="0.53785152302661554"/>
          <c:y val="1.819667473679298E-2"/>
        </c:manualLayout>
      </c:layout>
      <c:overlay val="1"/>
      <c:spPr>
        <a:noFill/>
        <a:ln>
          <a:noFill/>
        </a:ln>
        <a:effectLst/>
      </c:spPr>
      <c:txPr>
        <a:bodyPr rot="0" spcFirstLastPara="1" vertOverflow="ellipsis" vert="horz" wrap="square" anchor="ctr" anchorCtr="1"/>
        <a:lstStyle/>
        <a:p>
          <a:pPr>
            <a:defRPr sz="1800" b="0" i="1"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'RESUMEN BG DIC-2017'!$C$42</c:f>
              <c:strCache>
                <c:ptCount val="1"/>
                <c:pt idx="0">
                  <c:v>Gastos de Personal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DIC-2017'!$E$42</c:f>
              <c:numCache>
                <c:formatCode>0.00%</c:formatCode>
                <c:ptCount val="1"/>
                <c:pt idx="0">
                  <c:v>6.8412832375623359E-2</c:v>
                </c:pt>
              </c:numCache>
            </c:numRef>
          </c:val>
          <c:extLst>
            <c:ext xmlns:c16="http://schemas.microsoft.com/office/drawing/2014/chart" uri="{C3380CC4-5D6E-409C-BE32-E72D297353CC}">
              <c16:uniqueId val="{00000000-5892-46ED-8A0A-E423E21CB4BA}"/>
            </c:ext>
          </c:extLst>
        </c:ser>
        <c:ser>
          <c:idx val="1"/>
          <c:order val="1"/>
          <c:tx>
            <c:strRef>
              <c:f>'RESUMEN BG DIC-2017'!$C$43</c:f>
              <c:strCache>
                <c:ptCount val="1"/>
                <c:pt idx="0">
                  <c:v>Gastos por Bienes y Servicios de Consumos </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DIC-2017'!$E$43</c:f>
              <c:numCache>
                <c:formatCode>0.00%</c:formatCode>
                <c:ptCount val="1"/>
                <c:pt idx="0">
                  <c:v>6.3463750856616069E-2</c:v>
                </c:pt>
              </c:numCache>
            </c:numRef>
          </c:val>
          <c:extLst>
            <c:ext xmlns:c16="http://schemas.microsoft.com/office/drawing/2014/chart" uri="{C3380CC4-5D6E-409C-BE32-E72D297353CC}">
              <c16:uniqueId val="{00000001-5892-46ED-8A0A-E423E21CB4BA}"/>
            </c:ext>
          </c:extLst>
        </c:ser>
        <c:ser>
          <c:idx val="2"/>
          <c:order val="2"/>
          <c:tx>
            <c:strRef>
              <c:f>'RESUMEN BG DIC-2017'!$C$44</c:f>
              <c:strCache>
                <c:ptCount val="1"/>
                <c:pt idx="0">
                  <c:v>Gastos Financieros</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DIC-2017'!$E$44</c:f>
              <c:numCache>
                <c:formatCode>0.00%</c:formatCode>
                <c:ptCount val="1"/>
                <c:pt idx="0">
                  <c:v>1.2623158705817216E-2</c:v>
                </c:pt>
              </c:numCache>
            </c:numRef>
          </c:val>
          <c:extLst>
            <c:ext xmlns:c16="http://schemas.microsoft.com/office/drawing/2014/chart" uri="{C3380CC4-5D6E-409C-BE32-E72D297353CC}">
              <c16:uniqueId val="{00000002-5892-46ED-8A0A-E423E21CB4BA}"/>
            </c:ext>
          </c:extLst>
        </c:ser>
        <c:ser>
          <c:idx val="3"/>
          <c:order val="3"/>
          <c:tx>
            <c:strRef>
              <c:f>'RESUMEN BG DIC-2017'!$C$45</c:f>
              <c:strCache>
                <c:ptCount val="1"/>
                <c:pt idx="0">
                  <c:v>Gastos no Operativos</c:v>
                </c:pt>
              </c:strCache>
            </c:strRef>
          </c:tx>
          <c:spPr>
            <a:solidFill>
              <a:schemeClr val="accent4"/>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DIC-2017'!$E$45</c:f>
              <c:numCache>
                <c:formatCode>0.00%</c:formatCode>
                <c:ptCount val="1"/>
                <c:pt idx="0">
                  <c:v>2.0125164610165839E-2</c:v>
                </c:pt>
              </c:numCache>
            </c:numRef>
          </c:val>
          <c:extLst>
            <c:ext xmlns:c16="http://schemas.microsoft.com/office/drawing/2014/chart" uri="{C3380CC4-5D6E-409C-BE32-E72D297353CC}">
              <c16:uniqueId val="{00000003-5892-46ED-8A0A-E423E21CB4BA}"/>
            </c:ext>
          </c:extLst>
        </c:ser>
        <c:ser>
          <c:idx val="4"/>
          <c:order val="4"/>
          <c:tx>
            <c:strRef>
              <c:f>'RESUMEN BG DIC-2017'!$C$46</c:f>
              <c:strCache>
                <c:ptCount val="1"/>
                <c:pt idx="0">
                  <c:v>Depreciaciones, Amortizaciones y Provisiones</c:v>
                </c:pt>
              </c:strCache>
            </c:strRef>
          </c:tx>
          <c:spPr>
            <a:solidFill>
              <a:schemeClr val="accent5"/>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DIC-2017'!$E$46</c:f>
              <c:numCache>
                <c:formatCode>0.00%</c:formatCode>
                <c:ptCount val="1"/>
                <c:pt idx="0">
                  <c:v>1.2245779941355768E-2</c:v>
                </c:pt>
              </c:numCache>
            </c:numRef>
          </c:val>
          <c:extLst>
            <c:ext xmlns:c16="http://schemas.microsoft.com/office/drawing/2014/chart" uri="{C3380CC4-5D6E-409C-BE32-E72D297353CC}">
              <c16:uniqueId val="{00000004-5892-46ED-8A0A-E423E21CB4BA}"/>
            </c:ext>
          </c:extLst>
        </c:ser>
        <c:ser>
          <c:idx val="5"/>
          <c:order val="5"/>
          <c:tx>
            <c:strRef>
              <c:f>'RESUMEN BG DIC-2017'!$C$47</c:f>
              <c:strCache>
                <c:ptCount val="1"/>
                <c:pt idx="0">
                  <c:v>Otros Gastos y Pérdidas</c:v>
                </c:pt>
              </c:strCache>
            </c:strRef>
          </c:tx>
          <c:spPr>
            <a:solidFill>
              <a:schemeClr val="accent6"/>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DIC-2017'!$E$47</c:f>
              <c:numCache>
                <c:formatCode>0.00%</c:formatCode>
                <c:ptCount val="1"/>
                <c:pt idx="0">
                  <c:v>6.5718763915730821E-3</c:v>
                </c:pt>
              </c:numCache>
            </c:numRef>
          </c:val>
          <c:extLst>
            <c:ext xmlns:c16="http://schemas.microsoft.com/office/drawing/2014/chart" uri="{C3380CC4-5D6E-409C-BE32-E72D297353CC}">
              <c16:uniqueId val="{00000005-5892-46ED-8A0A-E423E21CB4BA}"/>
            </c:ext>
          </c:extLst>
        </c:ser>
        <c:dLbls>
          <c:dLblPos val="outEnd"/>
          <c:showLegendKey val="0"/>
          <c:showVal val="1"/>
          <c:showCatName val="0"/>
          <c:showSerName val="0"/>
          <c:showPercent val="0"/>
          <c:showBubbleSize val="0"/>
        </c:dLbls>
        <c:gapWidth val="150"/>
        <c:axId val="-1000867280"/>
        <c:axId val="-1000866192"/>
      </c:barChart>
      <c:catAx>
        <c:axId val="-1000867280"/>
        <c:scaling>
          <c:orientation val="minMax"/>
        </c:scaling>
        <c:delete val="1"/>
        <c:axPos val="b"/>
        <c:numFmt formatCode="General" sourceLinked="1"/>
        <c:majorTickMark val="out"/>
        <c:minorTickMark val="none"/>
        <c:tickLblPos val="nextTo"/>
        <c:crossAx val="-1000866192"/>
        <c:crosses val="autoZero"/>
        <c:auto val="1"/>
        <c:lblAlgn val="ctr"/>
        <c:lblOffset val="100"/>
        <c:noMultiLvlLbl val="0"/>
      </c:catAx>
      <c:valAx>
        <c:axId val="-10008661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1000867280"/>
        <c:crosses val="autoZero"/>
        <c:crossBetween val="between"/>
      </c:valAx>
      <c:spPr>
        <a:noFill/>
        <a:ln>
          <a:noFill/>
        </a:ln>
        <a:effectLst/>
      </c:spPr>
    </c:plotArea>
    <c:legend>
      <c:legendPos val="b"/>
      <c:layout>
        <c:manualLayout>
          <c:xMode val="edge"/>
          <c:yMode val="edge"/>
          <c:x val="7.7738912343214978E-2"/>
          <c:y val="0.70867328433399357"/>
          <c:w val="0.83662063259824337"/>
          <c:h val="0.28092861581641049"/>
        </c:manualLayout>
      </c:layout>
      <c:overlay val="0"/>
      <c:spPr>
        <a:noFill/>
        <a:ln>
          <a:noFill/>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1" u="none" strike="noStrike" kern="1200" spc="0" baseline="0">
                <a:solidFill>
                  <a:schemeClr val="tx1">
                    <a:lumMod val="65000"/>
                    <a:lumOff val="35000"/>
                  </a:schemeClr>
                </a:solidFill>
                <a:latin typeface="+mn-lt"/>
                <a:ea typeface="+mn-ea"/>
                <a:cs typeface="+mn-cs"/>
              </a:defRPr>
            </a:pPr>
            <a:r>
              <a:rPr lang="es-ES" sz="1800" b="1" i="0">
                <a:solidFill>
                  <a:sysClr val="windowText" lastClr="000000"/>
                </a:solidFill>
              </a:rPr>
              <a:t>RESUMEN</a:t>
            </a:r>
            <a:r>
              <a:rPr lang="es-ES" sz="1800" b="1" i="0" baseline="0">
                <a:solidFill>
                  <a:sysClr val="windowText" lastClr="000000"/>
                </a:solidFill>
              </a:rPr>
              <a:t> DE INGRESOS</a:t>
            </a:r>
            <a:endParaRPr lang="es-ES" sz="1800" b="1" i="0">
              <a:solidFill>
                <a:sysClr val="windowText" lastClr="000000"/>
              </a:solidFill>
            </a:endParaRPr>
          </a:p>
        </c:rich>
      </c:tx>
      <c:overlay val="0"/>
      <c:spPr>
        <a:noFill/>
        <a:ln>
          <a:noFill/>
        </a:ln>
        <a:effectLst/>
      </c:spPr>
      <c:txPr>
        <a:bodyPr rot="0" spcFirstLastPara="1" vertOverflow="ellipsis" vert="horz" wrap="square" anchor="ctr" anchorCtr="1"/>
        <a:lstStyle/>
        <a:p>
          <a:pPr>
            <a:defRPr sz="1800" b="1" i="1"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'RESUMEN BG DIC-2017'!$C$52</c:f>
              <c:strCache>
                <c:ptCount val="1"/>
                <c:pt idx="0">
                  <c:v>Por Inversiones no Privativas</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DIC-2017'!$E$52</c:f>
              <c:numCache>
                <c:formatCode>0.00%</c:formatCode>
                <c:ptCount val="1"/>
                <c:pt idx="0">
                  <c:v>0.32778194770670716</c:v>
                </c:pt>
              </c:numCache>
            </c:numRef>
          </c:val>
          <c:extLst>
            <c:ext xmlns:c16="http://schemas.microsoft.com/office/drawing/2014/chart" uri="{C3380CC4-5D6E-409C-BE32-E72D297353CC}">
              <c16:uniqueId val="{00000000-CECB-4DCC-B49F-128FBA1421AF}"/>
            </c:ext>
          </c:extLst>
        </c:ser>
        <c:ser>
          <c:idx val="1"/>
          <c:order val="1"/>
          <c:tx>
            <c:strRef>
              <c:f>'RESUMEN BG DIC-2017'!$C$53</c:f>
              <c:strCache>
                <c:ptCount val="1"/>
                <c:pt idx="0">
                  <c:v>Por Inversiones Privativas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DIC-2017'!$E$53</c:f>
              <c:numCache>
                <c:formatCode>0.00%</c:formatCode>
                <c:ptCount val="1"/>
                <c:pt idx="0">
                  <c:v>0.66231379977178972</c:v>
                </c:pt>
              </c:numCache>
            </c:numRef>
          </c:val>
          <c:extLst>
            <c:ext xmlns:c16="http://schemas.microsoft.com/office/drawing/2014/chart" uri="{C3380CC4-5D6E-409C-BE32-E72D297353CC}">
              <c16:uniqueId val="{00000001-CECB-4DCC-B49F-128FBA1421AF}"/>
            </c:ext>
          </c:extLst>
        </c:ser>
        <c:ser>
          <c:idx val="4"/>
          <c:order val="4"/>
          <c:tx>
            <c:strRef>
              <c:f>'RESUMEN BG DIC-2017'!$C$56</c:f>
              <c:strCache>
                <c:ptCount val="1"/>
                <c:pt idx="0">
                  <c:v>Otros Ingresos</c:v>
                </c:pt>
              </c:strCache>
            </c:strRef>
          </c:tx>
          <c:spPr>
            <a:solidFill>
              <a:schemeClr val="accent5"/>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'RESUMEN BG DIC-2017'!$E$56</c:f>
              <c:numCache>
                <c:formatCode>0.00%</c:formatCode>
                <c:ptCount val="1"/>
                <c:pt idx="0">
                  <c:v>9.9042525215029265E-3</c:v>
                </c:pt>
              </c:numCache>
            </c:numRef>
          </c:val>
          <c:extLst>
            <c:ext xmlns:c16="http://schemas.microsoft.com/office/drawing/2014/chart" uri="{C3380CC4-5D6E-409C-BE32-E72D297353CC}">
              <c16:uniqueId val="{00000004-CECB-4DCC-B49F-128FBA1421AF}"/>
            </c:ext>
          </c:extLst>
        </c:ser>
        <c:dLbls>
          <c:dLblPos val="outEnd"/>
          <c:showLegendKey val="0"/>
          <c:showVal val="1"/>
          <c:showCatName val="0"/>
          <c:showSerName val="0"/>
          <c:showPercent val="0"/>
          <c:showBubbleSize val="0"/>
        </c:dLbls>
        <c:gapWidth val="150"/>
        <c:axId val="-1000865648"/>
        <c:axId val="-1000864560"/>
        <c:extLst>
          <c:ext xmlns:c15="http://schemas.microsoft.com/office/drawing/2012/chart" uri="{02D57815-91ED-43cb-92C2-25804820EDAC}">
            <c15:filteredBarSeries>
              <c15:ser>
                <c:idx val="2"/>
                <c:order val="2"/>
                <c:tx>
                  <c:strRef>
                    <c:extLst>
                      <c:ext uri="{02D57815-91ED-43cb-92C2-25804820EDAC}">
                        <c15:formulaRef>
                          <c15:sqref>'RESUMEN BG DIC-2017'!$C$54</c15:sqref>
                        </c15:formulaRef>
                      </c:ext>
                    </c:extLst>
                    <c:strCache>
                      <c:ptCount val="1"/>
                      <c:pt idx="0">
                        <c:v>Otros Intereses y Rendimientos </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'RESUMEN BG DIC-2017'!$E$54</c15:sqref>
                        </c15:formulaRef>
                      </c:ext>
                    </c:extLst>
                    <c:numCache>
                      <c:formatCode>0.00%</c:formatCode>
                      <c:ptCount val="1"/>
                      <c:pt idx="0">
                        <c:v>0</c:v>
                      </c:pt>
                    </c:numCache>
                  </c:numRef>
                </c:val>
                <c:extLst>
                  <c:ext xmlns:c16="http://schemas.microsoft.com/office/drawing/2014/chart" uri="{C3380CC4-5D6E-409C-BE32-E72D297353CC}">
                    <c16:uniqueId val="{00000002-CECB-4DCC-B49F-128FBA1421AF}"/>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'RESUMEN BG DIC-2017'!$C$55</c15:sqref>
                        </c15:formulaRef>
                      </c:ext>
                    </c:extLst>
                    <c:strCache>
                      <c:ptCount val="1"/>
                      <c:pt idx="0">
                        <c:v>Utilidad por disposición de Inm. Disp para la vta</c:v>
                      </c:pt>
                    </c:strCache>
                  </c:strRef>
                </c:tx>
                <c:spPr>
                  <a:solidFill>
                    <a:schemeClr val="accent4"/>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'RESUMEN BG DIC-2017'!$E$55</c15:sqref>
                        </c15:formulaRef>
                      </c:ext>
                    </c:extLst>
                    <c:numCache>
                      <c:formatCode>0.00%</c:formatCode>
                      <c:ptCount val="1"/>
                      <c:pt idx="0">
                        <c:v>0</c:v>
                      </c:pt>
                    </c:numCache>
                  </c:numRef>
                </c:val>
                <c:extLst xmlns:c15="http://schemas.microsoft.com/office/drawing/2012/chart">
                  <c:ext xmlns:c16="http://schemas.microsoft.com/office/drawing/2014/chart" uri="{C3380CC4-5D6E-409C-BE32-E72D297353CC}">
                    <c16:uniqueId val="{00000003-CECB-4DCC-B49F-128FBA1421AF}"/>
                  </c:ext>
                </c:extLst>
              </c15:ser>
            </c15:filteredBarSeries>
          </c:ext>
        </c:extLst>
      </c:barChart>
      <c:catAx>
        <c:axId val="-1000865648"/>
        <c:scaling>
          <c:orientation val="minMax"/>
        </c:scaling>
        <c:delete val="1"/>
        <c:axPos val="b"/>
        <c:numFmt formatCode="General" sourceLinked="1"/>
        <c:majorTickMark val="out"/>
        <c:minorTickMark val="none"/>
        <c:tickLblPos val="nextTo"/>
        <c:crossAx val="-1000864560"/>
        <c:crosses val="autoZero"/>
        <c:auto val="1"/>
        <c:lblAlgn val="ctr"/>
        <c:lblOffset val="100"/>
        <c:noMultiLvlLbl val="0"/>
      </c:catAx>
      <c:valAx>
        <c:axId val="-1000864560"/>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crossAx val="-100086564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rtl="0">
            <a:defRPr sz="10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ANTECEDENTES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NO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NO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NO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NO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INVERSIONES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INVERSIONES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INFORMACIÓN DEL FONDO</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INVERSIONES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CUENTA INDIVIDUAL</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CUENTA INDIVIDUAL</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CUENTA INDIVIDUAL</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SUPERÁVIT</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ScaleY="100367" custLinFactNeighborX="-473" custLinFactNeighborY="-8745">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INFORMACIÓN DEL FONDO</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1A10BF82-8888-4D72-9EBD-E086993797A1}" type="sibTrans" cxnId="{E9960A0F-2F65-4E1D-9561-A53FB627FCC4}">
      <dgm:prSet/>
      <dgm:spPr/>
      <dgm:t>
        <a:bodyPr/>
        <a:lstStyle/>
        <a:p>
          <a:endParaRPr lang="es-ES"/>
        </a:p>
      </dgm:t>
    </dgm:pt>
    <dgm:pt modelId="{69CAE444-EC11-49AC-8E84-AD10C30FD58F}" type="par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8E8F8241-CE39-4AAF-BD82-E1376A28FCB2}" type="presOf" srcId="{D5D8C520-8401-44EC-B55B-C1DF9FE916D0}" destId="{0853DD29-1A7D-4672-9599-D4972907D5EA}" srcOrd="0" destOrd="0" presId="urn:microsoft.com/office/officeart/2005/8/layout/vList2"/>
    <dgm:cxn modelId="{8CA651B2-C231-4A88-9214-051927DA70CC}" type="presOf" srcId="{B589E019-A865-49D4-83AE-FD07B8B36B81}" destId="{6B5862E5-78EC-4791-83D7-352415C658BE}" srcOrd="0" destOrd="0" presId="urn:microsoft.com/office/officeart/2005/8/layout/vList2"/>
    <dgm:cxn modelId="{14C7DE7F-3724-4ED1-AE13-6A5E5CFB2CB4}"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X="-268" custLinFactNeighborY="508">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757855"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ANTECEDENTES</a:t>
          </a:r>
          <a:endParaRPr lang="es-EC" sz="1800" kern="1200" dirty="0"/>
        </a:p>
      </dsp:txBody>
      <dsp:txXfrm>
        <a:off x="21075" y="21075"/>
        <a:ext cx="1715705"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4257"/>
          <a:ext cx="2438400"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b="1" kern="1200" dirty="0"/>
            <a:t>INVERSIONES NO PRIVATIVAS</a:t>
          </a:r>
          <a:endParaRPr lang="es-EC" sz="1400" kern="1200" dirty="0"/>
        </a:p>
      </dsp:txBody>
      <dsp:txXfrm>
        <a:off x="16392" y="50649"/>
        <a:ext cx="2405616" cy="3030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4257"/>
          <a:ext cx="2438400"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b="1" kern="1200" dirty="0"/>
            <a:t>INVERSIONES NO PRIVATIVAS</a:t>
          </a:r>
          <a:endParaRPr lang="es-EC" sz="1400" kern="1200" dirty="0"/>
        </a:p>
      </dsp:txBody>
      <dsp:txXfrm>
        <a:off x="16392" y="50649"/>
        <a:ext cx="2405616" cy="3030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661743" cy="38376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INVERSIONES NO PRIVATIVAS</a:t>
          </a:r>
          <a:endParaRPr lang="es-EC" sz="1600" kern="1200" dirty="0"/>
        </a:p>
      </dsp:txBody>
      <dsp:txXfrm>
        <a:off x="18734" y="18734"/>
        <a:ext cx="2624275" cy="3462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661743" cy="38376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INVERSIONES NO PRIVATIVAS</a:t>
          </a:r>
          <a:endParaRPr lang="es-EC" sz="1600" kern="1200" dirty="0"/>
        </a:p>
      </dsp:txBody>
      <dsp:txXfrm>
        <a:off x="18734" y="18734"/>
        <a:ext cx="2624275" cy="3462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441027" cy="38376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INVERSIONES PRIVATIVAS</a:t>
          </a:r>
          <a:endParaRPr lang="es-EC" sz="1600" kern="1200" dirty="0"/>
        </a:p>
      </dsp:txBody>
      <dsp:txXfrm>
        <a:off x="18734" y="18734"/>
        <a:ext cx="2403559" cy="3462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304392" cy="359774"/>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C" sz="1500" b="1" kern="1200" dirty="0"/>
            <a:t>INVERSIONES PRIVATIVAS</a:t>
          </a:r>
          <a:endParaRPr lang="es-EC" sz="1500" kern="1200" dirty="0"/>
        </a:p>
      </dsp:txBody>
      <dsp:txXfrm>
        <a:off x="17563" y="17563"/>
        <a:ext cx="2269266" cy="3246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073166"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b="1" kern="1200" dirty="0"/>
            <a:t>INVERSIONES PRIVATIVAS</a:t>
          </a:r>
          <a:endParaRPr lang="es-EC" sz="1400" kern="1200" dirty="0"/>
        </a:p>
      </dsp:txBody>
      <dsp:txXfrm>
        <a:off x="16392" y="16392"/>
        <a:ext cx="2040382"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903482"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INFORMACIÓN DEL FONDO</a:t>
          </a:r>
          <a:endParaRPr lang="es-EC" sz="1800" kern="1200" dirty="0"/>
        </a:p>
      </dsp:txBody>
      <dsp:txXfrm>
        <a:off x="21075" y="21075"/>
        <a:ext cx="2861332" cy="3895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146738"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b="1" kern="1200" dirty="0"/>
            <a:t>INVERSIONES PRIVATIVAS</a:t>
          </a:r>
          <a:endParaRPr lang="es-EC" sz="1400" kern="1200" dirty="0"/>
        </a:p>
      </dsp:txBody>
      <dsp:txXfrm>
        <a:off x="16392" y="16392"/>
        <a:ext cx="2113954" cy="3030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178269" cy="359774"/>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C" sz="1500" b="1" kern="1200" dirty="0"/>
            <a:t>CUENTA INDIVIDUAL</a:t>
          </a:r>
          <a:endParaRPr lang="es-EC" sz="1500" kern="1200" dirty="0"/>
        </a:p>
      </dsp:txBody>
      <dsp:txXfrm>
        <a:off x="17563" y="17563"/>
        <a:ext cx="2143143" cy="3246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178269" cy="359774"/>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C" sz="1500" b="1" kern="1200" dirty="0"/>
            <a:t>CUENTA INDIVIDUAL</a:t>
          </a:r>
          <a:endParaRPr lang="es-EC" sz="1500" kern="1200" dirty="0"/>
        </a:p>
      </dsp:txBody>
      <dsp:txXfrm>
        <a:off x="17563" y="17563"/>
        <a:ext cx="2143143" cy="3246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178269" cy="359774"/>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C" sz="1500" b="1" kern="1200" dirty="0"/>
            <a:t>CUENTA INDIVIDUAL</a:t>
          </a:r>
          <a:endParaRPr lang="es-EC" sz="1500" kern="1200" dirty="0"/>
        </a:p>
      </dsp:txBody>
      <dsp:txXfrm>
        <a:off x="17563" y="17563"/>
        <a:ext cx="2143143" cy="32464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284890" cy="385168"/>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dirty="0"/>
            <a:t>SUPERÁVIT</a:t>
          </a:r>
          <a:endParaRPr lang="es-EC" sz="1600" kern="1200" dirty="0"/>
        </a:p>
      </dsp:txBody>
      <dsp:txXfrm>
        <a:off x="18802" y="18802"/>
        <a:ext cx="1247286" cy="347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871951"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INFORMACIÓN DEL FONDO</a:t>
          </a:r>
          <a:endParaRPr lang="es-EC" sz="1800" kern="1200" dirty="0"/>
        </a:p>
      </dsp:txBody>
      <dsp:txXfrm>
        <a:off x="21075" y="21075"/>
        <a:ext cx="2829801"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641195" cy="45571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C" sz="1900" b="1" kern="1200" dirty="0"/>
            <a:t>ESTADOS FINANCIEROS</a:t>
          </a:r>
          <a:endParaRPr lang="es-EC" sz="1900" kern="1200" dirty="0"/>
        </a:p>
      </dsp:txBody>
      <dsp:txXfrm>
        <a:off x="22246" y="22246"/>
        <a:ext cx="2596703" cy="411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22818"/>
          <a:ext cx="2651234" cy="45571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C" sz="1900" b="1" kern="1200" dirty="0"/>
            <a:t>ESTADOS FINANCIEROS</a:t>
          </a:r>
          <a:endParaRPr lang="es-EC" sz="1900" kern="1200" dirty="0"/>
        </a:p>
      </dsp:txBody>
      <dsp:txXfrm>
        <a:off x="22246" y="45064"/>
        <a:ext cx="2606742" cy="411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514599"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C" sz="1800" b="1" kern="1200" dirty="0"/>
            <a:t>ESTADOS FINANCIEROS</a:t>
          </a:r>
          <a:endParaRPr lang="es-EC" sz="1800" kern="1200" dirty="0"/>
        </a:p>
      </dsp:txBody>
      <dsp:txXfrm>
        <a:off x="21075" y="21075"/>
        <a:ext cx="247244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483069"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C" sz="1800" b="1" kern="1200" dirty="0"/>
            <a:t>ESTADOS FINANCIEROS</a:t>
          </a:r>
          <a:endParaRPr lang="es-EC" sz="1800" kern="1200" dirty="0"/>
        </a:p>
      </dsp:txBody>
      <dsp:txXfrm>
        <a:off x="21075" y="21075"/>
        <a:ext cx="2440919" cy="389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968061"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b="1" kern="1200" dirty="0"/>
            <a:t>ESTADOS FINANCIEROS</a:t>
          </a:r>
          <a:endParaRPr lang="es-EC" sz="1400" kern="1200" dirty="0"/>
        </a:p>
      </dsp:txBody>
      <dsp:txXfrm>
        <a:off x="16392" y="16392"/>
        <a:ext cx="1935277" cy="3030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6462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99997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81703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00337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1218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97770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EE22D3CF-C4CF-4466-A0E2-624016E28025}" type="datetimeFigureOut">
              <a:rPr lang="es-EC" smtClean="0"/>
              <a:t>3/4/2019</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15037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EE22D3CF-C4CF-4466-A0E2-624016E28025}" type="datetimeFigureOut">
              <a:rPr lang="es-EC" smtClean="0"/>
              <a:t>3/4/2019</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52657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22D3CF-C4CF-4466-A0E2-624016E28025}" type="datetimeFigureOut">
              <a:rPr lang="es-EC" smtClean="0"/>
              <a:t>3/4/2019</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4501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0447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29459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2D3CF-C4CF-4466-A0E2-624016E28025}" type="datetimeFigureOut">
              <a:rPr lang="es-EC" smtClean="0"/>
              <a:t>3/4/2019</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8D96E-215B-4C6A-99A5-1B6828560C57}" type="slidenum">
              <a:rPr lang="es-EC" smtClean="0"/>
              <a:t>‹Nº›</a:t>
            </a:fld>
            <a:endParaRPr lang="es-EC"/>
          </a:p>
        </p:txBody>
      </p:sp>
    </p:spTree>
    <p:extLst>
      <p:ext uri="{BB962C8B-B14F-4D97-AF65-F5344CB8AC3E}">
        <p14:creationId xmlns:p14="http://schemas.microsoft.com/office/powerpoint/2010/main" val="10011328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Layout" Target="../diagrams/layout9.xml"/><Relationship Id="rId7" Type="http://schemas.openxmlformats.org/officeDocument/2006/relationships/chart" Target="../charts/chart8.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chart" Target="../charts/char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chart" Target="../charts/char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3.xml"/><Relationship Id="rId7" Type="http://schemas.openxmlformats.org/officeDocument/2006/relationships/chart" Target="../charts/chart12.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4.xml"/><Relationship Id="rId7" Type="http://schemas.openxmlformats.org/officeDocument/2006/relationships/image" Target="../media/image9.emf"/><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chart" Target="../charts/chart13.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1.emf"/><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diagramLayout" Target="../diagrams/layout17.xml"/><Relationship Id="rId7" Type="http://schemas.openxmlformats.org/officeDocument/2006/relationships/chart" Target="../charts/chart14.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8.xml"/><Relationship Id="rId7" Type="http://schemas.openxmlformats.org/officeDocument/2006/relationships/chart" Target="../charts/chart16.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ANEXOS%20INFORME%20DE%20GESTI&#211;N-2018.pptx" TargetMode="External"/><Relationship Id="rId3" Type="http://schemas.openxmlformats.org/officeDocument/2006/relationships/diagramLayout" Target="../diagrams/layout19.xml"/><Relationship Id="rId7" Type="http://schemas.openxmlformats.org/officeDocument/2006/relationships/image" Target="../media/image13.emf"/><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0.xml"/><Relationship Id="rId7" Type="http://schemas.openxmlformats.org/officeDocument/2006/relationships/chart" Target="../charts/chart17.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 Id="rId9" Type="http://schemas.openxmlformats.org/officeDocument/2006/relationships/hyperlink" Target="ANEXOS%20INFORME%20DE%20GESTI&#211;N-2018.pptx#-1,2,Presentaci&#243;n de PowerPoint" TargetMode="External"/></Relationships>
</file>

<file path=ppt/slides/_rels/slide22.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diagramLayout" Target="../diagrams/layout21.xml"/><Relationship Id="rId7" Type="http://schemas.openxmlformats.org/officeDocument/2006/relationships/chart" Target="../charts/chart18.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diagramLayout" Target="../diagrams/layout22.xml"/><Relationship Id="rId7" Type="http://schemas.openxmlformats.org/officeDocument/2006/relationships/chart" Target="../charts/chart20.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diagramLayout" Target="../diagrams/layout23.xml"/><Relationship Id="rId7" Type="http://schemas.openxmlformats.org/officeDocument/2006/relationships/image" Target="../media/image15.jpe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diagramLayout" Target="../diagrams/layout24.xml"/><Relationship Id="rId7" Type="http://schemas.openxmlformats.org/officeDocument/2006/relationships/image" Target="../media/image16.jpe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Layout" Target="../diagrams/layout3.xml"/><Relationship Id="rId7" Type="http://schemas.openxmlformats.org/officeDocument/2006/relationships/chart" Target="../charts/char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microsoft.com/office/2007/relationships/hdphoto" Target="../media/hdphoto1.wdp"/><Relationship Id="rId4" Type="http://schemas.openxmlformats.org/officeDocument/2006/relationships/diagramQuickStyle" Target="../diagrams/quickStyle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e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hart" Target="../charts/char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chart" Target="../charts/char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hart" Target="../charts/char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0519DB6-2766-4240-AE90-12F5E119F6BD}"/>
              </a:ext>
            </a:extLst>
          </p:cNvPr>
          <p:cNvSpPr/>
          <p:nvPr/>
        </p:nvSpPr>
        <p:spPr>
          <a:xfrm>
            <a:off x="2000249" y="2114549"/>
            <a:ext cx="8486776" cy="1384995"/>
          </a:xfrm>
          <a:prstGeom prst="rect">
            <a:avLst/>
          </a:prstGeom>
        </p:spPr>
        <p:txBody>
          <a:bodyPr wrap="square">
            <a:spAutoFit/>
          </a:bodyPr>
          <a:lstStyle/>
          <a:p>
            <a:pPr algn="ctr"/>
            <a:r>
              <a:rPr lang="es-EC" sz="2800" b="1" dirty="0">
                <a:solidFill>
                  <a:schemeClr val="tx2">
                    <a:lumMod val="50000"/>
                  </a:schemeClr>
                </a:solidFill>
              </a:rPr>
              <a:t>FONDO COMPLEMETARIO PREVISIONAL CERRADO DE CESANTÍA DE SERVIDORES Y TRABAJADORES PÚBLICOS DE FUERZAS ARMADAS -CAPREMCI</a:t>
            </a:r>
          </a:p>
        </p:txBody>
      </p:sp>
      <p:sp>
        <p:nvSpPr>
          <p:cNvPr id="5" name="Rectángulo 4">
            <a:extLst>
              <a:ext uri="{FF2B5EF4-FFF2-40B4-BE49-F238E27FC236}">
                <a16:creationId xmlns:a16="http://schemas.microsoft.com/office/drawing/2014/main" id="{073A2E91-5CEF-4356-AD42-9E9ABB708EDF}"/>
              </a:ext>
            </a:extLst>
          </p:cNvPr>
          <p:cNvSpPr/>
          <p:nvPr/>
        </p:nvSpPr>
        <p:spPr>
          <a:xfrm>
            <a:off x="3195637" y="5237947"/>
            <a:ext cx="6096000" cy="646331"/>
          </a:xfrm>
          <a:prstGeom prst="rect">
            <a:avLst/>
          </a:prstGeom>
        </p:spPr>
        <p:txBody>
          <a:bodyPr>
            <a:spAutoFit/>
          </a:bodyPr>
          <a:lstStyle/>
          <a:p>
            <a:pPr algn="ctr"/>
            <a:r>
              <a:rPr lang="es-EC" b="1" dirty="0">
                <a:solidFill>
                  <a:schemeClr val="tx2">
                    <a:lumMod val="50000"/>
                  </a:schemeClr>
                </a:solidFill>
              </a:rPr>
              <a:t>Ing. Stephany Zurita</a:t>
            </a:r>
          </a:p>
          <a:p>
            <a:pPr algn="ctr"/>
            <a:r>
              <a:rPr lang="es-EC" b="1" dirty="0">
                <a:solidFill>
                  <a:schemeClr val="tx2">
                    <a:lumMod val="50000"/>
                  </a:schemeClr>
                </a:solidFill>
              </a:rPr>
              <a:t>REPRESENTANTE LEGAL</a:t>
            </a:r>
          </a:p>
        </p:txBody>
      </p:sp>
      <p:sp>
        <p:nvSpPr>
          <p:cNvPr id="7" name="Rectángulo 6">
            <a:extLst>
              <a:ext uri="{FF2B5EF4-FFF2-40B4-BE49-F238E27FC236}">
                <a16:creationId xmlns:a16="http://schemas.microsoft.com/office/drawing/2014/main" id="{2FDDC573-9CAB-4ACF-A35C-5626FDFFDD3E}"/>
              </a:ext>
            </a:extLst>
          </p:cNvPr>
          <p:cNvSpPr/>
          <p:nvPr/>
        </p:nvSpPr>
        <p:spPr>
          <a:xfrm>
            <a:off x="3195637" y="3886875"/>
            <a:ext cx="6096000" cy="584775"/>
          </a:xfrm>
          <a:prstGeom prst="rect">
            <a:avLst/>
          </a:prstGeom>
        </p:spPr>
        <p:txBody>
          <a:bodyPr>
            <a:spAutoFit/>
          </a:bodyPr>
          <a:lstStyle/>
          <a:p>
            <a:pPr algn="ctr"/>
            <a:r>
              <a:rPr lang="es-EC" sz="3200" b="1" dirty="0">
                <a:solidFill>
                  <a:srgbClr val="24662C"/>
                </a:solidFill>
              </a:rPr>
              <a:t>INFORME DE GESTIÓN</a:t>
            </a:r>
          </a:p>
        </p:txBody>
      </p:sp>
      <p:pic>
        <p:nvPicPr>
          <p:cNvPr id="3" name="Imagen 2"/>
          <p:cNvPicPr>
            <a:picLocks noChangeAspect="1"/>
          </p:cNvPicPr>
          <p:nvPr/>
        </p:nvPicPr>
        <p:blipFill>
          <a:blip r:embed="rId2"/>
          <a:stretch>
            <a:fillRect/>
          </a:stretch>
        </p:blipFill>
        <p:spPr>
          <a:xfrm>
            <a:off x="2848303" y="247305"/>
            <a:ext cx="5860620" cy="989397"/>
          </a:xfrm>
          <a:prstGeom prst="rect">
            <a:avLst/>
          </a:prstGeom>
        </p:spPr>
      </p:pic>
    </p:spTree>
    <p:extLst>
      <p:ext uri="{BB962C8B-B14F-4D97-AF65-F5344CB8AC3E}">
        <p14:creationId xmlns:p14="http://schemas.microsoft.com/office/powerpoint/2010/main" val="262230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Gráfico 5">
            <a:extLst>
              <a:ext uri="{FF2B5EF4-FFF2-40B4-BE49-F238E27FC236}">
                <a16:creationId xmlns:a16="http://schemas.microsoft.com/office/drawing/2014/main" id="{00000000-0008-0000-0300-000008000000}"/>
              </a:ext>
            </a:extLst>
          </p:cNvPr>
          <p:cNvGraphicFramePr>
            <a:graphicFrameLocks/>
          </p:cNvGraphicFramePr>
          <p:nvPr>
            <p:extLst>
              <p:ext uri="{D42A27DB-BD31-4B8C-83A1-F6EECF244321}">
                <p14:modId xmlns:p14="http://schemas.microsoft.com/office/powerpoint/2010/main" val="2641026179"/>
              </p:ext>
            </p:extLst>
          </p:nvPr>
        </p:nvGraphicFramePr>
        <p:xfrm>
          <a:off x="5913022" y="940526"/>
          <a:ext cx="5125091" cy="488550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Gráfico 7">
            <a:extLst>
              <a:ext uri="{FF2B5EF4-FFF2-40B4-BE49-F238E27FC236}">
                <a16:creationId xmlns:a16="http://schemas.microsoft.com/office/drawing/2014/main" id="{00000000-0008-0000-0300-00000B000000}"/>
              </a:ext>
            </a:extLst>
          </p:cNvPr>
          <p:cNvGraphicFramePr>
            <a:graphicFrameLocks/>
          </p:cNvGraphicFramePr>
          <p:nvPr>
            <p:extLst>
              <p:ext uri="{D42A27DB-BD31-4B8C-83A1-F6EECF244321}">
                <p14:modId xmlns:p14="http://schemas.microsoft.com/office/powerpoint/2010/main" val="3986839064"/>
              </p:ext>
            </p:extLst>
          </p:nvPr>
        </p:nvGraphicFramePr>
        <p:xfrm>
          <a:off x="852523" y="1334814"/>
          <a:ext cx="4923865" cy="2809984"/>
        </p:xfrm>
        <a:graphic>
          <a:graphicData uri="http://schemas.openxmlformats.org/drawingml/2006/chart">
            <c:chart xmlns:c="http://schemas.openxmlformats.org/drawingml/2006/chart" xmlns:r="http://schemas.openxmlformats.org/officeDocument/2006/relationships" r:id="rId8"/>
          </a:graphicData>
        </a:graphic>
      </p:graphicFrame>
      <p:pic>
        <p:nvPicPr>
          <p:cNvPr id="5" name="Imagen 4" descr="AnÃ¡lisis del desempeÃ±o financiero, aumentar ingresos, inversiones a largo plazo, gestiÃ³n de fondos, grÃ¡fico de dividendos, informe de productividad â ilustraciÃ³n de stock"/>
          <p:cNvPicPr/>
          <p:nvPr/>
        </p:nvPicPr>
        <p:blipFill rotWithShape="1">
          <a:blip r:embed="rId9" cstate="print">
            <a:extLst>
              <a:ext uri="{28A0092B-C50C-407E-A947-70E740481C1C}">
                <a14:useLocalDpi xmlns:a14="http://schemas.microsoft.com/office/drawing/2010/main" val="0"/>
              </a:ext>
            </a:extLst>
          </a:blip>
          <a:srcRect l="13760" t="15939" r="11796" b="35248"/>
          <a:stretch/>
        </p:blipFill>
        <p:spPr bwMode="auto">
          <a:xfrm>
            <a:off x="1123406" y="3962128"/>
            <a:ext cx="4153988" cy="18639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827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Gráfico 8"/>
          <p:cNvGraphicFramePr>
            <a:graphicFrameLocks/>
          </p:cNvGraphicFramePr>
          <p:nvPr>
            <p:extLst>
              <p:ext uri="{D42A27DB-BD31-4B8C-83A1-F6EECF244321}">
                <p14:modId xmlns:p14="http://schemas.microsoft.com/office/powerpoint/2010/main" val="4011891407"/>
              </p:ext>
            </p:extLst>
          </p:nvPr>
        </p:nvGraphicFramePr>
        <p:xfrm>
          <a:off x="1227909" y="1097280"/>
          <a:ext cx="9509760" cy="49508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503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3796049354"/>
              </p:ext>
            </p:extLst>
          </p:nvPr>
        </p:nvGraphicFramePr>
        <p:xfrm>
          <a:off x="1476103" y="1227910"/>
          <a:ext cx="9144000" cy="46634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6301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a:blip r:embed="rId7"/>
          <a:stretch>
            <a:fillRect/>
          </a:stretch>
        </p:blipFill>
        <p:spPr>
          <a:xfrm>
            <a:off x="1345474" y="1752199"/>
            <a:ext cx="9454470" cy="4269216"/>
          </a:xfrm>
          <a:prstGeom prst="rect">
            <a:avLst/>
          </a:prstGeom>
        </p:spPr>
      </p:pic>
      <p:sp>
        <p:nvSpPr>
          <p:cNvPr id="6" name="Rectángulo 5"/>
          <p:cNvSpPr/>
          <p:nvPr/>
        </p:nvSpPr>
        <p:spPr>
          <a:xfrm>
            <a:off x="3980571" y="1111848"/>
            <a:ext cx="4109545" cy="369332"/>
          </a:xfrm>
          <a:prstGeom prst="rect">
            <a:avLst/>
          </a:prstGeom>
        </p:spPr>
        <p:txBody>
          <a:bodyPr wrap="square">
            <a:spAutoFit/>
          </a:bodyPr>
          <a:lstStyle/>
          <a:p>
            <a:pPr algn="ctr"/>
            <a:r>
              <a:rPr lang="es-ES" b="1" dirty="0"/>
              <a:t>EJECUCIÓN PRESUPUESTARIA AÑO 2018</a:t>
            </a:r>
          </a:p>
        </p:txBody>
      </p:sp>
    </p:spTree>
    <p:extLst>
      <p:ext uri="{BB962C8B-B14F-4D97-AF65-F5344CB8AC3E}">
        <p14:creationId xmlns:p14="http://schemas.microsoft.com/office/powerpoint/2010/main" val="73534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1233886710"/>
              </p:ext>
            </p:extLst>
          </p:nvPr>
        </p:nvGraphicFramePr>
        <p:xfrm>
          <a:off x="819808" y="365127"/>
          <a:ext cx="2438400" cy="4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Gráfico 6"/>
          <p:cNvGraphicFramePr>
            <a:graphicFrameLocks/>
          </p:cNvGraphicFramePr>
          <p:nvPr>
            <p:extLst>
              <p:ext uri="{D42A27DB-BD31-4B8C-83A1-F6EECF244321}">
                <p14:modId xmlns:p14="http://schemas.microsoft.com/office/powerpoint/2010/main" val="1957411054"/>
              </p:ext>
            </p:extLst>
          </p:nvPr>
        </p:nvGraphicFramePr>
        <p:xfrm>
          <a:off x="3056708" y="1018903"/>
          <a:ext cx="7733211" cy="5238206"/>
        </p:xfrm>
        <a:graphic>
          <a:graphicData uri="http://schemas.openxmlformats.org/drawingml/2006/chart">
            <c:chart xmlns:c="http://schemas.openxmlformats.org/drawingml/2006/chart" xmlns:r="http://schemas.openxmlformats.org/officeDocument/2006/relationships" r:id="rId7"/>
          </a:graphicData>
        </a:graphic>
      </p:graphicFrame>
      <p:pic>
        <p:nvPicPr>
          <p:cNvPr id="3" name="Imagen 2"/>
          <p:cNvPicPr>
            <a:picLocks noChangeAspect="1"/>
          </p:cNvPicPr>
          <p:nvPr/>
        </p:nvPicPr>
        <p:blipFill>
          <a:blip r:embed="rId8"/>
          <a:stretch>
            <a:fillRect/>
          </a:stretch>
        </p:blipFill>
        <p:spPr>
          <a:xfrm>
            <a:off x="177362" y="2175806"/>
            <a:ext cx="3621553" cy="3173960"/>
          </a:xfrm>
          <a:prstGeom prst="rect">
            <a:avLst/>
          </a:prstGeom>
        </p:spPr>
      </p:pic>
    </p:spTree>
    <p:extLst>
      <p:ext uri="{BB962C8B-B14F-4D97-AF65-F5344CB8AC3E}">
        <p14:creationId xmlns:p14="http://schemas.microsoft.com/office/powerpoint/2010/main" val="193229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1233886710"/>
              </p:ext>
            </p:extLst>
          </p:nvPr>
        </p:nvGraphicFramePr>
        <p:xfrm>
          <a:off x="819808" y="365127"/>
          <a:ext cx="2438400" cy="4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4466897" y="819807"/>
            <a:ext cx="6180645" cy="5370787"/>
          </a:xfrm>
          <a:prstGeom prst="rect">
            <a:avLst/>
          </a:prstGeom>
        </p:spPr>
      </p:pic>
      <p:pic>
        <p:nvPicPr>
          <p:cNvPr id="4" name="Imagen 3"/>
          <p:cNvPicPr>
            <a:picLocks noChangeAspect="1"/>
          </p:cNvPicPr>
          <p:nvPr/>
        </p:nvPicPr>
        <p:blipFill>
          <a:blip r:embed="rId8"/>
          <a:stretch>
            <a:fillRect/>
          </a:stretch>
        </p:blipFill>
        <p:spPr>
          <a:xfrm>
            <a:off x="52552" y="2076449"/>
            <a:ext cx="4214647" cy="3160985"/>
          </a:xfrm>
          <a:prstGeom prst="rect">
            <a:avLst/>
          </a:prstGeom>
        </p:spPr>
      </p:pic>
    </p:spTree>
    <p:extLst>
      <p:ext uri="{BB962C8B-B14F-4D97-AF65-F5344CB8AC3E}">
        <p14:creationId xmlns:p14="http://schemas.microsoft.com/office/powerpoint/2010/main" val="121066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669150548"/>
              </p:ext>
            </p:extLst>
          </p:nvPr>
        </p:nvGraphicFramePr>
        <p:xfrm>
          <a:off x="838201" y="365127"/>
          <a:ext cx="2661744" cy="391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Gráfico 8"/>
          <p:cNvGraphicFramePr>
            <a:graphicFrameLocks/>
          </p:cNvGraphicFramePr>
          <p:nvPr>
            <p:extLst>
              <p:ext uri="{D42A27DB-BD31-4B8C-83A1-F6EECF244321}">
                <p14:modId xmlns:p14="http://schemas.microsoft.com/office/powerpoint/2010/main" val="65984642"/>
              </p:ext>
            </p:extLst>
          </p:nvPr>
        </p:nvGraphicFramePr>
        <p:xfrm>
          <a:off x="1208689" y="1345326"/>
          <a:ext cx="8944304" cy="486628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100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669150548"/>
              </p:ext>
            </p:extLst>
          </p:nvPr>
        </p:nvGraphicFramePr>
        <p:xfrm>
          <a:off x="838201" y="365127"/>
          <a:ext cx="2661744" cy="391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1941554" y="1811601"/>
            <a:ext cx="8377306" cy="3285915"/>
          </a:xfrm>
          <a:prstGeom prst="rect">
            <a:avLst/>
          </a:prstGeom>
        </p:spPr>
      </p:pic>
      <p:sp>
        <p:nvSpPr>
          <p:cNvPr id="6" name="Rectángulo 5"/>
          <p:cNvSpPr/>
          <p:nvPr/>
        </p:nvSpPr>
        <p:spPr>
          <a:xfrm>
            <a:off x="924908" y="961008"/>
            <a:ext cx="10163505" cy="646331"/>
          </a:xfrm>
          <a:prstGeom prst="rect">
            <a:avLst/>
          </a:prstGeom>
        </p:spPr>
        <p:txBody>
          <a:bodyPr wrap="square">
            <a:spAutoFit/>
          </a:bodyPr>
          <a:lstStyle/>
          <a:p>
            <a:pPr algn="just"/>
            <a:r>
              <a:rPr lang="es-ES" dirty="0"/>
              <a:t>El portafolio de inversiones del Fondo representa su reserva de liquidez, compuesto de certificados de depósito en su totalidad y que a la fecha de corte es de $ 30´482.158,26, y que son títulos de alta liquidez.</a:t>
            </a:r>
          </a:p>
        </p:txBody>
      </p:sp>
      <p:sp>
        <p:nvSpPr>
          <p:cNvPr id="7" name="Rectángulo 6"/>
          <p:cNvSpPr/>
          <p:nvPr/>
        </p:nvSpPr>
        <p:spPr>
          <a:xfrm>
            <a:off x="924909" y="5402006"/>
            <a:ext cx="10615450" cy="923330"/>
          </a:xfrm>
          <a:prstGeom prst="rect">
            <a:avLst/>
          </a:prstGeom>
        </p:spPr>
        <p:txBody>
          <a:bodyPr wrap="square">
            <a:spAutoFit/>
          </a:bodyPr>
          <a:lstStyle/>
          <a:p>
            <a:pPr algn="just"/>
            <a:r>
              <a:rPr lang="es-ES" dirty="0"/>
              <a:t>El portafolio del fondo, presenta una tasa promedio ponderada del 6,17%, con una duración promedio de 181 días, aspectos que permiten concluir que la estructura del portafolio es de calidad, pues cumple las premisas para ello, de ser altamente líquido (corto plazo) y de bajo riesgo.</a:t>
            </a:r>
          </a:p>
        </p:txBody>
      </p:sp>
    </p:spTree>
    <p:extLst>
      <p:ext uri="{BB962C8B-B14F-4D97-AF65-F5344CB8AC3E}">
        <p14:creationId xmlns:p14="http://schemas.microsoft.com/office/powerpoint/2010/main" val="270996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4263027262"/>
              </p:ext>
            </p:extLst>
          </p:nvPr>
        </p:nvGraphicFramePr>
        <p:xfrm>
          <a:off x="838201" y="365126"/>
          <a:ext cx="2441027" cy="43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2242870419"/>
              </p:ext>
            </p:extLst>
          </p:nvPr>
        </p:nvGraphicFramePr>
        <p:xfrm>
          <a:off x="705394" y="1136469"/>
          <a:ext cx="5632541" cy="431074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Gráfico 5"/>
          <p:cNvGraphicFramePr>
            <a:graphicFrameLocks/>
          </p:cNvGraphicFramePr>
          <p:nvPr>
            <p:extLst>
              <p:ext uri="{D42A27DB-BD31-4B8C-83A1-F6EECF244321}">
                <p14:modId xmlns:p14="http://schemas.microsoft.com/office/powerpoint/2010/main" val="269397016"/>
              </p:ext>
            </p:extLst>
          </p:nvPr>
        </p:nvGraphicFramePr>
        <p:xfrm>
          <a:off x="6337935" y="365126"/>
          <a:ext cx="5528244" cy="589198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1833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273667589"/>
              </p:ext>
            </p:extLst>
          </p:nvPr>
        </p:nvGraphicFramePr>
        <p:xfrm>
          <a:off x="838201" y="365126"/>
          <a:ext cx="2304392" cy="402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Gráfico 6"/>
          <p:cNvGraphicFramePr>
            <a:graphicFrameLocks/>
          </p:cNvGraphicFramePr>
          <p:nvPr>
            <p:extLst>
              <p:ext uri="{D42A27DB-BD31-4B8C-83A1-F6EECF244321}">
                <p14:modId xmlns:p14="http://schemas.microsoft.com/office/powerpoint/2010/main" val="1413875708"/>
              </p:ext>
            </p:extLst>
          </p:nvPr>
        </p:nvGraphicFramePr>
        <p:xfrm>
          <a:off x="3541985" y="1019504"/>
          <a:ext cx="7693573" cy="4687614"/>
        </p:xfrm>
        <a:graphic>
          <a:graphicData uri="http://schemas.openxmlformats.org/drawingml/2006/chart">
            <c:chart xmlns:c="http://schemas.openxmlformats.org/drawingml/2006/chart" xmlns:r="http://schemas.openxmlformats.org/officeDocument/2006/relationships" r:id="rId7"/>
          </a:graphicData>
        </a:graphic>
      </p:graphicFrame>
      <p:pic>
        <p:nvPicPr>
          <p:cNvPr id="2" name="Imagen 1"/>
          <p:cNvPicPr>
            <a:picLocks noChangeAspect="1"/>
          </p:cNvPicPr>
          <p:nvPr/>
        </p:nvPicPr>
        <p:blipFill>
          <a:blip r:embed="rId8"/>
          <a:stretch>
            <a:fillRect/>
          </a:stretch>
        </p:blipFill>
        <p:spPr>
          <a:xfrm>
            <a:off x="628486" y="1671146"/>
            <a:ext cx="4265088" cy="2774730"/>
          </a:xfrm>
          <a:prstGeom prst="rect">
            <a:avLst/>
          </a:prstGeom>
        </p:spPr>
      </p:pic>
    </p:spTree>
    <p:extLst>
      <p:ext uri="{BB962C8B-B14F-4D97-AF65-F5344CB8AC3E}">
        <p14:creationId xmlns:p14="http://schemas.microsoft.com/office/powerpoint/2010/main" val="210764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791021265"/>
              </p:ext>
            </p:extLst>
          </p:nvPr>
        </p:nvGraphicFramePr>
        <p:xfrm>
          <a:off x="838200" y="365126"/>
          <a:ext cx="1757855" cy="46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contenido 3">
            <a:extLst>
              <a:ext uri="{FF2B5EF4-FFF2-40B4-BE49-F238E27FC236}">
                <a16:creationId xmlns:a16="http://schemas.microsoft.com/office/drawing/2014/main" id="{E41C46F9-5109-4DE4-A0A9-7112114A7457}"/>
              </a:ext>
            </a:extLst>
          </p:cNvPr>
          <p:cNvSpPr>
            <a:spLocks noGrp="1"/>
          </p:cNvSpPr>
          <p:nvPr>
            <p:ph idx="1"/>
          </p:nvPr>
        </p:nvSpPr>
        <p:spPr>
          <a:xfrm>
            <a:off x="838200" y="973204"/>
            <a:ext cx="10515600" cy="5334794"/>
          </a:xfrm>
          <a:prstGeom prst="rect">
            <a:avLst/>
          </a:prstGeom>
        </p:spPr>
        <p:txBody>
          <a:bodyPr wrap="square">
            <a:spAutoFit/>
          </a:bodyPr>
          <a:lstStyle/>
          <a:p>
            <a:pPr lvl="1" algn="just"/>
            <a:r>
              <a:rPr lang="es-EC" sz="1800" dirty="0"/>
              <a:t>EL FONDO COMPLEMENTARIO PREVISIONAL CERRADO DE CESANTÍA DE SERVIDORES Y TRABAJADORES PÚBLICOS DE FUERZAS ARMADAS- CAPREMCI, es una persona jurídica de derecho privado, sin fines de lucro, tiene únicamente fines previsionales, de beneficio social para sus partícipes, se rige por la Ley de Seguridad Social, las resoluciones de la Junta de Política y Regulación Monetaria y Financiera, disposiciones de la Superintendencia de Bancos, estatutos, reglamentos y resoluciones de la Asamblea de Representantes.</a:t>
            </a:r>
          </a:p>
          <a:p>
            <a:pPr lvl="1" algn="just"/>
            <a:endParaRPr lang="es-ES" dirty="0"/>
          </a:p>
          <a:p>
            <a:pPr lvl="1" algn="just"/>
            <a:r>
              <a:rPr lang="es-EC" sz="1800" dirty="0"/>
              <a:t>EL FONDO COMPLEMENTARIO PREVISIONAL CERRADO DE CESANTÍA DE SERVIDORES Y TRABAJADORES PÚBLICOS DE FUERZAS ARMADAS- CAPREMCI, fue constituido mediante Acuerdo Ministerial 316 del 14 de febrero de 1992, reformado mediante Resolución No. SBS-2005-0686, de fecha 28 de noviembre de 2005, con el objeto de administrar los recursos previsionales complementarios de Cesantía de los Empleados Civiles de las Fuerzas Armadas.</a:t>
            </a:r>
          </a:p>
          <a:p>
            <a:pPr marL="457200" lvl="1" indent="0" algn="just">
              <a:buNone/>
            </a:pPr>
            <a:endParaRPr lang="es-ES" dirty="0"/>
          </a:p>
          <a:p>
            <a:pPr lvl="1" algn="just"/>
            <a:r>
              <a:rPr lang="es-EC" sz="1800" dirty="0"/>
              <a:t>Mediante Resolución  No. SB-DTL-2018-113 de fecha 5 de febrero de 2018 se resuelve aprobar las reformas efectuadas al Estatuto del Fondo Complementario Previsional Cerrado de los Empleados Civiles de las Fuerzas Armadas así como la aprobación del cambio de denominación del </a:t>
            </a:r>
            <a:r>
              <a:rPr lang="es-EC" sz="1800" cap="all" dirty="0"/>
              <a:t>Fondo Complementario Previsional Cerrado de los Empleados Civiles de las Fuerzas Armadas-CAPREMCI</a:t>
            </a:r>
            <a:r>
              <a:rPr lang="es-EC" sz="1800" dirty="0"/>
              <a:t> por el de FONDO COMPLEMENTARIO PREVISIONAL CERRADO DE CESANTÍA DE SERVIDORES Y TRABAJADORES PÚBLICOS DE FUERZAS ARMADAS – CAPREMCI</a:t>
            </a:r>
            <a:r>
              <a:rPr lang="es-EC" dirty="0"/>
              <a:t>.</a:t>
            </a:r>
            <a:endParaRPr lang="es-ES" sz="3200" dirty="0"/>
          </a:p>
        </p:txBody>
      </p:sp>
    </p:spTree>
    <p:extLst>
      <p:ext uri="{BB962C8B-B14F-4D97-AF65-F5344CB8AC3E}">
        <p14:creationId xmlns:p14="http://schemas.microsoft.com/office/powerpoint/2010/main" val="791773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359266540"/>
              </p:ext>
            </p:extLst>
          </p:nvPr>
        </p:nvGraphicFramePr>
        <p:xfrm>
          <a:off x="838201" y="365125"/>
          <a:ext cx="2073166" cy="33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838200" y="1053349"/>
            <a:ext cx="10302766" cy="923330"/>
          </a:xfrm>
          <a:prstGeom prst="rect">
            <a:avLst/>
          </a:prstGeom>
        </p:spPr>
        <p:txBody>
          <a:bodyPr wrap="square">
            <a:spAutoFit/>
          </a:bodyPr>
          <a:lstStyle/>
          <a:p>
            <a:r>
              <a:rPr lang="es-ES" dirty="0"/>
              <a:t>El 89,64% del monto total de la cartera se encuentra con calificación “A1”; un 0,54% en A3, un 4,59% con B1 y B2, y desde C1 hasta E se acumula el 5,24% al cierre del cuarto trimestre. Se puede concluir que el portafolio de cartera mantiene en su mayor parte un nivel de riesgo normal.</a:t>
            </a:r>
          </a:p>
        </p:txBody>
      </p:sp>
      <p:pic>
        <p:nvPicPr>
          <p:cNvPr id="10" name="Imagen 9"/>
          <p:cNvPicPr>
            <a:picLocks noChangeAspect="1"/>
          </p:cNvPicPr>
          <p:nvPr/>
        </p:nvPicPr>
        <p:blipFill>
          <a:blip r:embed="rId7"/>
          <a:stretch>
            <a:fillRect/>
          </a:stretch>
        </p:blipFill>
        <p:spPr>
          <a:xfrm>
            <a:off x="838201" y="2434218"/>
            <a:ext cx="10525704" cy="2148539"/>
          </a:xfrm>
          <a:prstGeom prst="rect">
            <a:avLst/>
          </a:prstGeom>
        </p:spPr>
      </p:pic>
      <p:sp>
        <p:nvSpPr>
          <p:cNvPr id="2" name="Flecha derecha 1">
            <a:hlinkClick r:id="rId8" action="ppaction://hlinkpres?slideindex=1&amp;slidetitle="/>
          </p:cNvPr>
          <p:cNvSpPr/>
          <p:nvPr/>
        </p:nvSpPr>
        <p:spPr>
          <a:xfrm>
            <a:off x="10932980" y="5040296"/>
            <a:ext cx="430925" cy="288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6261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464297889"/>
              </p:ext>
            </p:extLst>
          </p:nvPr>
        </p:nvGraphicFramePr>
        <p:xfrm>
          <a:off x="838201" y="365126"/>
          <a:ext cx="2146738" cy="349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Gráfico 3"/>
          <p:cNvGraphicFramePr>
            <a:graphicFrameLocks/>
          </p:cNvGraphicFramePr>
          <p:nvPr>
            <p:extLst>
              <p:ext uri="{D42A27DB-BD31-4B8C-83A1-F6EECF244321}">
                <p14:modId xmlns:p14="http://schemas.microsoft.com/office/powerpoint/2010/main" val="2800246141"/>
              </p:ext>
            </p:extLst>
          </p:nvPr>
        </p:nvGraphicFramePr>
        <p:xfrm>
          <a:off x="3447393" y="1198179"/>
          <a:ext cx="7273160" cy="4582511"/>
        </p:xfrm>
        <a:graphic>
          <a:graphicData uri="http://schemas.openxmlformats.org/drawingml/2006/chart">
            <c:chart xmlns:c="http://schemas.openxmlformats.org/drawingml/2006/chart" xmlns:r="http://schemas.openxmlformats.org/officeDocument/2006/relationships" r:id="rId7"/>
          </a:graphicData>
        </a:graphic>
      </p:graphicFrame>
      <p:pic>
        <p:nvPicPr>
          <p:cNvPr id="5" name="Imagen 4" descr="http://bgrecuperacion.com.mx/img/op/somos/prestamos_bgrecuperacion_img2_quienes.png"/>
          <p:cNvPicPr/>
          <p:nvPr/>
        </p:nvPicPr>
        <p:blipFill>
          <a:blip r:embed="rId8">
            <a:extLst>
              <a:ext uri="{28A0092B-C50C-407E-A947-70E740481C1C}">
                <a14:useLocalDpi xmlns:a14="http://schemas.microsoft.com/office/drawing/2010/main" val="0"/>
              </a:ext>
            </a:extLst>
          </a:blip>
          <a:srcRect/>
          <a:stretch>
            <a:fillRect/>
          </a:stretch>
        </p:blipFill>
        <p:spPr bwMode="auto">
          <a:xfrm>
            <a:off x="838201" y="1471448"/>
            <a:ext cx="3028950" cy="3267075"/>
          </a:xfrm>
          <a:prstGeom prst="rect">
            <a:avLst/>
          </a:prstGeom>
          <a:noFill/>
          <a:ln>
            <a:noFill/>
          </a:ln>
        </p:spPr>
      </p:pic>
      <p:sp>
        <p:nvSpPr>
          <p:cNvPr id="2" name="Flecha derecha 1">
            <a:hlinkClick r:id="rId9" action="ppaction://hlinkpres?slideindex=2&amp;slidetitle=Presentación de PowerPoint"/>
          </p:cNvPr>
          <p:cNvSpPr/>
          <p:nvPr/>
        </p:nvSpPr>
        <p:spPr>
          <a:xfrm>
            <a:off x="10457794" y="5780690"/>
            <a:ext cx="4204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999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313083726"/>
              </p:ext>
            </p:extLst>
          </p:nvPr>
        </p:nvGraphicFramePr>
        <p:xfrm>
          <a:off x="838200" y="365126"/>
          <a:ext cx="2178269" cy="36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3433451846"/>
              </p:ext>
            </p:extLst>
          </p:nvPr>
        </p:nvGraphicFramePr>
        <p:xfrm>
          <a:off x="838200" y="1135117"/>
          <a:ext cx="5453270" cy="461963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Gráfico 3"/>
          <p:cNvGraphicFramePr>
            <a:graphicFrameLocks/>
          </p:cNvGraphicFramePr>
          <p:nvPr>
            <p:extLst>
              <p:ext uri="{D42A27DB-BD31-4B8C-83A1-F6EECF244321}">
                <p14:modId xmlns:p14="http://schemas.microsoft.com/office/powerpoint/2010/main" val="3815520418"/>
              </p:ext>
            </p:extLst>
          </p:nvPr>
        </p:nvGraphicFramePr>
        <p:xfrm>
          <a:off x="6469116" y="1135117"/>
          <a:ext cx="4976649" cy="471914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775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1379415288"/>
              </p:ext>
            </p:extLst>
          </p:nvPr>
        </p:nvGraphicFramePr>
        <p:xfrm>
          <a:off x="838200" y="365126"/>
          <a:ext cx="2178269" cy="36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Gráfico 5"/>
          <p:cNvGraphicFramePr>
            <a:graphicFrameLocks/>
          </p:cNvGraphicFramePr>
          <p:nvPr>
            <p:extLst>
              <p:ext uri="{D42A27DB-BD31-4B8C-83A1-F6EECF244321}">
                <p14:modId xmlns:p14="http://schemas.microsoft.com/office/powerpoint/2010/main" val="1492373192"/>
              </p:ext>
            </p:extLst>
          </p:nvPr>
        </p:nvGraphicFramePr>
        <p:xfrm>
          <a:off x="730467" y="1704702"/>
          <a:ext cx="5160881" cy="369025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Gráfico 6"/>
          <p:cNvGraphicFramePr>
            <a:graphicFrameLocks/>
          </p:cNvGraphicFramePr>
          <p:nvPr>
            <p:extLst>
              <p:ext uri="{D42A27DB-BD31-4B8C-83A1-F6EECF244321}">
                <p14:modId xmlns:p14="http://schemas.microsoft.com/office/powerpoint/2010/main" val="264870383"/>
              </p:ext>
            </p:extLst>
          </p:nvPr>
        </p:nvGraphicFramePr>
        <p:xfrm>
          <a:off x="6226629" y="1975945"/>
          <a:ext cx="4889862" cy="341901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1048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673168852"/>
              </p:ext>
            </p:extLst>
          </p:nvPr>
        </p:nvGraphicFramePr>
        <p:xfrm>
          <a:off x="838200" y="365126"/>
          <a:ext cx="2178269" cy="36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magen relacionada">
            <a:extLst>
              <a:ext uri="{FF2B5EF4-FFF2-40B4-BE49-F238E27FC236}">
                <a16:creationId xmlns:a16="http://schemas.microsoft.com/office/drawing/2014/main" id="{AB99EAC9-319D-4657-AF24-CF2B2643B9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28801"/>
            <a:ext cx="2671762" cy="2671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áfico 5"/>
          <p:cNvGraphicFramePr>
            <a:graphicFrameLocks/>
          </p:cNvGraphicFramePr>
          <p:nvPr>
            <p:extLst>
              <p:ext uri="{D42A27DB-BD31-4B8C-83A1-F6EECF244321}">
                <p14:modId xmlns:p14="http://schemas.microsoft.com/office/powerpoint/2010/main" val="2871513370"/>
              </p:ext>
            </p:extLst>
          </p:nvPr>
        </p:nvGraphicFramePr>
        <p:xfrm>
          <a:off x="3509963" y="1492469"/>
          <a:ext cx="7557430" cy="423566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04977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1281653423"/>
              </p:ext>
            </p:extLst>
          </p:nvPr>
        </p:nvGraphicFramePr>
        <p:xfrm>
          <a:off x="838201" y="365126"/>
          <a:ext cx="1284890" cy="402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Resultado de imagen para imagen de resultados">
            <a:extLst>
              <a:ext uri="{FF2B5EF4-FFF2-40B4-BE49-F238E27FC236}">
                <a16:creationId xmlns:a16="http://schemas.microsoft.com/office/drawing/2014/main" id="{EDAB37BB-9E92-44BA-9F29-7AE67D1091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510" y="1779104"/>
            <a:ext cx="3529006" cy="3703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708114049"/>
              </p:ext>
            </p:extLst>
          </p:nvPr>
        </p:nvGraphicFramePr>
        <p:xfrm>
          <a:off x="3809999" y="1254035"/>
          <a:ext cx="6483532" cy="43795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10948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685046856"/>
              </p:ext>
            </p:extLst>
          </p:nvPr>
        </p:nvGraphicFramePr>
        <p:xfrm>
          <a:off x="838202" y="365127"/>
          <a:ext cx="2903482" cy="4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3657970423"/>
              </p:ext>
            </p:extLst>
          </p:nvPr>
        </p:nvGraphicFramePr>
        <p:xfrm>
          <a:off x="5302467" y="1231700"/>
          <a:ext cx="6245099" cy="44215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Gráfico 5"/>
          <p:cNvGraphicFramePr>
            <a:graphicFrameLocks/>
          </p:cNvGraphicFramePr>
          <p:nvPr>
            <p:extLst>
              <p:ext uri="{D42A27DB-BD31-4B8C-83A1-F6EECF244321}">
                <p14:modId xmlns:p14="http://schemas.microsoft.com/office/powerpoint/2010/main" val="1515133625"/>
              </p:ext>
            </p:extLst>
          </p:nvPr>
        </p:nvGraphicFramePr>
        <p:xfrm>
          <a:off x="730467" y="3442476"/>
          <a:ext cx="4572000" cy="2743200"/>
        </p:xfrm>
        <a:graphic>
          <a:graphicData uri="http://schemas.openxmlformats.org/drawingml/2006/chart">
            <c:chart xmlns:c="http://schemas.openxmlformats.org/drawingml/2006/chart" xmlns:r="http://schemas.openxmlformats.org/officeDocument/2006/relationships" r:id="rId8"/>
          </a:graphicData>
        </a:graphic>
      </p:graphicFrame>
      <p:pic>
        <p:nvPicPr>
          <p:cNvPr id="1026" name="Picture 2" descr="Resultado de imagen para PARTICIPES IMAGEN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1089" y="855608"/>
            <a:ext cx="3619500" cy="2381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5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562795862"/>
              </p:ext>
            </p:extLst>
          </p:nvPr>
        </p:nvGraphicFramePr>
        <p:xfrm>
          <a:off x="838201" y="365127"/>
          <a:ext cx="2871951" cy="44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Gráfico 6"/>
          <p:cNvGraphicFramePr>
            <a:graphicFrameLocks/>
          </p:cNvGraphicFramePr>
          <p:nvPr>
            <p:extLst>
              <p:ext uri="{D42A27DB-BD31-4B8C-83A1-F6EECF244321}">
                <p14:modId xmlns:p14="http://schemas.microsoft.com/office/powerpoint/2010/main" val="1597098597"/>
              </p:ext>
            </p:extLst>
          </p:nvPr>
        </p:nvGraphicFramePr>
        <p:xfrm>
          <a:off x="6368217" y="1489167"/>
          <a:ext cx="4735212" cy="364453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Gráfico 7"/>
          <p:cNvGraphicFramePr>
            <a:graphicFrameLocks/>
          </p:cNvGraphicFramePr>
          <p:nvPr>
            <p:extLst>
              <p:ext uri="{D42A27DB-BD31-4B8C-83A1-F6EECF244321}">
                <p14:modId xmlns:p14="http://schemas.microsoft.com/office/powerpoint/2010/main" val="4248068929"/>
              </p:ext>
            </p:extLst>
          </p:nvPr>
        </p:nvGraphicFramePr>
        <p:xfrm>
          <a:off x="1108841" y="3497318"/>
          <a:ext cx="4572000" cy="2743200"/>
        </p:xfrm>
        <a:graphic>
          <a:graphicData uri="http://schemas.openxmlformats.org/drawingml/2006/chart">
            <c:chart xmlns:c="http://schemas.openxmlformats.org/drawingml/2006/chart" xmlns:r="http://schemas.openxmlformats.org/officeDocument/2006/relationships" r:id="rId8"/>
          </a:graphicData>
        </a:graphic>
      </p:graphicFrame>
      <p:pic>
        <p:nvPicPr>
          <p:cNvPr id="5" name="Imagen 4" descr="Imagen relacionada"/>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aturation sat="400000"/>
                    </a14:imgEffect>
                    <a14:imgEffect>
                      <a14:brightnessContrast bright="40000" contrast="-20000"/>
                    </a14:imgEffect>
                  </a14:imgLayer>
                </a14:imgProps>
              </a:ext>
              <a:ext uri="{28A0092B-C50C-407E-A947-70E740481C1C}">
                <a14:useLocalDpi xmlns:a14="http://schemas.microsoft.com/office/drawing/2010/main" val="0"/>
              </a:ext>
            </a:extLst>
          </a:blip>
          <a:srcRect l="15048" t="35461" r="36762"/>
          <a:stretch/>
        </p:blipFill>
        <p:spPr bwMode="auto">
          <a:xfrm>
            <a:off x="3614704" y="896993"/>
            <a:ext cx="2409825" cy="2600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3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89619272"/>
              </p:ext>
            </p:extLst>
          </p:nvPr>
        </p:nvGraphicFramePr>
        <p:xfrm>
          <a:off x="858749" y="231562"/>
          <a:ext cx="2641196" cy="483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858749" y="714703"/>
            <a:ext cx="10132240" cy="5691049"/>
          </a:xfrm>
          <a:prstGeom prst="rect">
            <a:avLst/>
          </a:prstGeom>
        </p:spPr>
      </p:pic>
    </p:spTree>
    <p:extLst>
      <p:ext uri="{BB962C8B-B14F-4D97-AF65-F5344CB8AC3E}">
        <p14:creationId xmlns:p14="http://schemas.microsoft.com/office/powerpoint/2010/main" val="88220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882380963"/>
              </p:ext>
            </p:extLst>
          </p:nvPr>
        </p:nvGraphicFramePr>
        <p:xfrm>
          <a:off x="838201" y="365127"/>
          <a:ext cx="2651234" cy="496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a:blip r:embed="rId7"/>
          <a:stretch>
            <a:fillRect/>
          </a:stretch>
        </p:blipFill>
        <p:spPr>
          <a:xfrm>
            <a:off x="844616" y="935421"/>
            <a:ext cx="9991549" cy="5248661"/>
          </a:xfrm>
          <a:prstGeom prst="rect">
            <a:avLst/>
          </a:prstGeom>
        </p:spPr>
      </p:pic>
    </p:spTree>
    <p:extLst>
      <p:ext uri="{BB962C8B-B14F-4D97-AF65-F5344CB8AC3E}">
        <p14:creationId xmlns:p14="http://schemas.microsoft.com/office/powerpoint/2010/main" val="259073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50416240"/>
              </p:ext>
            </p:extLst>
          </p:nvPr>
        </p:nvGraphicFramePr>
        <p:xfrm>
          <a:off x="838200" y="365126"/>
          <a:ext cx="2514600" cy="46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914400" y="993913"/>
            <a:ext cx="10552386" cy="923330"/>
          </a:xfrm>
          <a:prstGeom prst="rect">
            <a:avLst/>
          </a:prstGeom>
        </p:spPr>
        <p:txBody>
          <a:bodyPr wrap="square">
            <a:spAutoFit/>
          </a:bodyPr>
          <a:lstStyle/>
          <a:p>
            <a:r>
              <a:rPr lang="es-ES" dirty="0"/>
              <a:t>El 48.49% de los activos del Fondo se encuentran colocados en Cartera de Crédito, 42.46% en Inversiones, 3.5% en Fondos Disponibles, 0.31% en Propiedades y Equipo y el restante 5.24% lo conforman las cuentas de Inversiones en Proyectos Inmobiliarios, Cuentas por Cobrar y Otros activos.</a:t>
            </a:r>
          </a:p>
        </p:txBody>
      </p:sp>
      <p:graphicFrame>
        <p:nvGraphicFramePr>
          <p:cNvPr id="5" name="Gráfico 4">
            <a:extLst>
              <a:ext uri="{FF2B5EF4-FFF2-40B4-BE49-F238E27FC236}">
                <a16:creationId xmlns:a16="http://schemas.microsoft.com/office/drawing/2014/main" id="{00000000-0008-0000-0300-000006000000}"/>
              </a:ext>
            </a:extLst>
          </p:cNvPr>
          <p:cNvGraphicFramePr>
            <a:graphicFrameLocks/>
          </p:cNvGraphicFramePr>
          <p:nvPr>
            <p:extLst>
              <p:ext uri="{D42A27DB-BD31-4B8C-83A1-F6EECF244321}">
                <p14:modId xmlns:p14="http://schemas.microsoft.com/office/powerpoint/2010/main" val="2982607548"/>
              </p:ext>
            </p:extLst>
          </p:nvPr>
        </p:nvGraphicFramePr>
        <p:xfrm>
          <a:off x="3108959" y="2158624"/>
          <a:ext cx="6923315" cy="392866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63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846187238"/>
              </p:ext>
            </p:extLst>
          </p:nvPr>
        </p:nvGraphicFramePr>
        <p:xfrm>
          <a:off x="838200" y="365126"/>
          <a:ext cx="2483069" cy="46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838200" y="1143477"/>
            <a:ext cx="10271234" cy="923330"/>
          </a:xfrm>
          <a:prstGeom prst="rect">
            <a:avLst/>
          </a:prstGeom>
        </p:spPr>
        <p:txBody>
          <a:bodyPr wrap="square">
            <a:spAutoFit/>
          </a:bodyPr>
          <a:lstStyle/>
          <a:p>
            <a:r>
              <a:rPr lang="es-ES" dirty="0"/>
              <a:t>El total de Activos del Fondo al 31 de diciembre de 2018 alcanzaron los 71,792,929.90 millones de dólares. Al revisar su comportamiento en el último año podemos observar que el Fondo incremento en 7.61% con respecto al año 2017.</a:t>
            </a:r>
          </a:p>
        </p:txBody>
      </p:sp>
      <p:graphicFrame>
        <p:nvGraphicFramePr>
          <p:cNvPr id="8" name="Gráfico 7">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61480355"/>
              </p:ext>
            </p:extLst>
          </p:nvPr>
        </p:nvGraphicFramePr>
        <p:xfrm>
          <a:off x="2156792" y="2186153"/>
          <a:ext cx="7991060" cy="377732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10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977580344"/>
              </p:ext>
            </p:extLst>
          </p:nvPr>
        </p:nvGraphicFramePr>
        <p:xfrm>
          <a:off x="838201" y="365127"/>
          <a:ext cx="1968061" cy="370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924909" y="1165267"/>
            <a:ext cx="10804635" cy="646331"/>
          </a:xfrm>
          <a:prstGeom prst="rect">
            <a:avLst/>
          </a:prstGeom>
        </p:spPr>
        <p:txBody>
          <a:bodyPr wrap="square">
            <a:spAutoFit/>
          </a:bodyPr>
          <a:lstStyle/>
          <a:p>
            <a:r>
              <a:rPr lang="es-ES" dirty="0"/>
              <a:t>El 81.12% de los pasivos del Fondo se encuentran colocados en Cuenta Individual, 8.83% en Cuentas por Pagar, 0.01% Obligaciones Patronales, 4.72% Otros Pasivos y el 5.31% en Resultados.</a:t>
            </a:r>
          </a:p>
        </p:txBody>
      </p:sp>
      <p:graphicFrame>
        <p:nvGraphicFramePr>
          <p:cNvPr id="6" name="Gráfico 5">
            <a:extLst>
              <a:ext uri="{FF2B5EF4-FFF2-40B4-BE49-F238E27FC236}">
                <a16:creationId xmlns:a16="http://schemas.microsoft.com/office/drawing/2014/main" id="{00000000-0008-0000-0300-000007000000}"/>
              </a:ext>
            </a:extLst>
          </p:cNvPr>
          <p:cNvGraphicFramePr>
            <a:graphicFrameLocks/>
          </p:cNvGraphicFramePr>
          <p:nvPr>
            <p:extLst>
              <p:ext uri="{D42A27DB-BD31-4B8C-83A1-F6EECF244321}">
                <p14:modId xmlns:p14="http://schemas.microsoft.com/office/powerpoint/2010/main" val="3723391740"/>
              </p:ext>
            </p:extLst>
          </p:nvPr>
        </p:nvGraphicFramePr>
        <p:xfrm>
          <a:off x="3069771" y="1979331"/>
          <a:ext cx="6152606" cy="391201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41159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1305</TotalTime>
  <Words>647</Words>
  <Application>Microsoft Office PowerPoint</Application>
  <PresentationFormat>Panorámica</PresentationFormat>
  <Paragraphs>63</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BYRON BOLAÑOS</dc:creator>
  <cp:lastModifiedBy>Usuario</cp:lastModifiedBy>
  <cp:revision>91</cp:revision>
  <dcterms:created xsi:type="dcterms:W3CDTF">2017-12-14T16:55:42Z</dcterms:created>
  <dcterms:modified xsi:type="dcterms:W3CDTF">2019-04-03T17:13:52Z</dcterms:modified>
</cp:coreProperties>
</file>