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6.xml" ContentType="application/vnd.openxmlformats-officedocument.themeOverr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7.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8.xml" ContentType="application/vnd.openxmlformats-officedocument.themeOverr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81" r:id="rId5"/>
    <p:sldId id="280" r:id="rId6"/>
    <p:sldId id="262" r:id="rId7"/>
    <p:sldId id="288" r:id="rId8"/>
    <p:sldId id="289" r:id="rId9"/>
    <p:sldId id="283" r:id="rId10"/>
    <p:sldId id="292"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2EE"/>
    <a:srgbClr val="FFFFFF"/>
    <a:srgbClr val="24662C"/>
    <a:srgbClr val="34943F"/>
    <a:srgbClr val="6075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bolanos\Documents\CAPREMCI\CONTABILIDAD-2019\INFORMES-2019\MARZO-2019\INFORME%20DE%20GESTI&#211;N-2018\ANALISIS%20FINANCIERO-2019.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bbolanos\AppData\Local\Microsoft\Windows\INetCache\Content.Outlook\6BKI05GQ\INFO%20BYRON%20%20CREDIT%20PRESTA%20(00000003).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12.xml.rels><?xml version="1.0" encoding="UTF-8" standalone="yes"?>
<Relationships xmlns="http://schemas.openxmlformats.org/package/2006/relationships"><Relationship Id="rId3" Type="http://schemas.openxmlformats.org/officeDocument/2006/relationships/oleObject" Target="file:///C:\Users\bbolanos\Documents\CAPREMCI\CONTABILIDAD-2019\INFORMES-2019\MARZO-2019\INFORME%20DE%20GESTI&#211;N-2018\ANALISIS%20FINANCIERO-2019.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bolanos\Documents\CAPREMCI\CONTABILIDAD-2019\INFORMES-2019\MARZO-2019\INFORME%20DE%20GESTI&#211;N-2018\ANALISIS%20FINANCIERO-201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bbolanos\Documents\CAPREMCI\CONTABILIDAD-2019\INFORMES-2019\MARZO-2019\INFORME%20DE%20GESTI&#211;N-2018\INFORME%20DIC-2018.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bbolanos\Documents\CAPREMCI\CONTABILIDAD-2019\INFORMES-2019\MARZO-2019\INFORME%20DE%20GESTI&#211;N-2018\ANALISIS%20FINANCIERO-2019.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bbolanos\AppData\Local\Microsoft\Windows\INetCache\Content.Outlook\6BKI05GQ\INFO%20BYRON%20%20CREDIT%20PRESTA%20(0000000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r>
              <a:rPr lang="es-ES" sz="2400" b="1" dirty="0">
                <a:solidFill>
                  <a:schemeClr val="tx1"/>
                </a:solidFill>
              </a:rPr>
              <a:t>NÚMERO</a:t>
            </a:r>
            <a:r>
              <a:rPr lang="es-ES" sz="2400" b="1" baseline="0" dirty="0">
                <a:solidFill>
                  <a:schemeClr val="tx1"/>
                </a:solidFill>
              </a:rPr>
              <a:t> DE </a:t>
            </a:r>
            <a:r>
              <a:rPr lang="es-ES" sz="2400" b="1" dirty="0">
                <a:solidFill>
                  <a:schemeClr val="tx1"/>
                </a:solidFill>
              </a:rPr>
              <a:t>PARTÍCIPES</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PARTICIPES!$C$2</c:f>
              <c:strCache>
                <c:ptCount val="1"/>
                <c:pt idx="0">
                  <c:v>Número de Partícipes: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numRef>
              <c:f>PARTICIPES!$D$1:$H$1</c:f>
              <c:numCache>
                <c:formatCode>General</c:formatCode>
                <c:ptCount val="5"/>
                <c:pt idx="0">
                  <c:v>2014</c:v>
                </c:pt>
                <c:pt idx="1">
                  <c:v>2015</c:v>
                </c:pt>
                <c:pt idx="2">
                  <c:v>2016</c:v>
                </c:pt>
                <c:pt idx="3">
                  <c:v>2017</c:v>
                </c:pt>
                <c:pt idx="4">
                  <c:v>2018</c:v>
                </c:pt>
              </c:numCache>
            </c:numRef>
          </c:cat>
          <c:val>
            <c:numRef>
              <c:f>PARTICIPES!$D$2:$H$2</c:f>
              <c:numCache>
                <c:formatCode>_-* #,##0\ _€_-;\-* #,##0\ _€_-;_-* "-"??\ _€_-;_-@_-</c:formatCode>
                <c:ptCount val="5"/>
                <c:pt idx="0">
                  <c:v>7925</c:v>
                </c:pt>
                <c:pt idx="1">
                  <c:v>7152</c:v>
                </c:pt>
                <c:pt idx="2">
                  <c:v>6356</c:v>
                </c:pt>
                <c:pt idx="3">
                  <c:v>5677</c:v>
                </c:pt>
                <c:pt idx="4">
                  <c:v>5436</c:v>
                </c:pt>
              </c:numCache>
            </c:numRef>
          </c:val>
          <c:extLst>
            <c:ext xmlns:c16="http://schemas.microsoft.com/office/drawing/2014/chart" uri="{C3380CC4-5D6E-409C-BE32-E72D297353CC}">
              <c16:uniqueId val="{00000000-34BD-44A5-814D-52932D90955D}"/>
            </c:ext>
          </c:extLst>
        </c:ser>
        <c:ser>
          <c:idx val="1"/>
          <c:order val="1"/>
          <c:tx>
            <c:strRef>
              <c:f>PARTICIPES!$C$3</c:f>
              <c:strCache>
                <c:ptCount val="1"/>
                <c:pt idx="0">
                  <c:v>Partícipes Activos</c:v>
                </c:pt>
              </c:strCache>
            </c:strRef>
          </c:tx>
          <c:spPr>
            <a:solidFill>
              <a:schemeClr val="accent2"/>
            </a:solidFill>
            <a:ln>
              <a:noFill/>
            </a:ln>
            <a:effectLst/>
          </c:spPr>
          <c:invertIfNegative val="0"/>
          <c:cat>
            <c:numRef>
              <c:f>PARTICIPES!$D$1:$H$1</c:f>
              <c:numCache>
                <c:formatCode>General</c:formatCode>
                <c:ptCount val="5"/>
                <c:pt idx="0">
                  <c:v>2014</c:v>
                </c:pt>
                <c:pt idx="1">
                  <c:v>2015</c:v>
                </c:pt>
                <c:pt idx="2">
                  <c:v>2016</c:v>
                </c:pt>
                <c:pt idx="3">
                  <c:v>2017</c:v>
                </c:pt>
                <c:pt idx="4">
                  <c:v>2018</c:v>
                </c:pt>
              </c:numCache>
            </c:numRef>
          </c:cat>
          <c:val>
            <c:numRef>
              <c:f>PARTICIPES!$D$3:$H$3</c:f>
              <c:numCache>
                <c:formatCode>_-* #,##0\ _€_-;\-* #,##0\ _€_-;_-* "-"??\ _€_-;_-@_-</c:formatCode>
                <c:ptCount val="5"/>
                <c:pt idx="0">
                  <c:v>5115</c:v>
                </c:pt>
                <c:pt idx="1">
                  <c:v>4117</c:v>
                </c:pt>
                <c:pt idx="2">
                  <c:v>4220</c:v>
                </c:pt>
                <c:pt idx="3">
                  <c:v>4038</c:v>
                </c:pt>
                <c:pt idx="4">
                  <c:v>3944</c:v>
                </c:pt>
              </c:numCache>
            </c:numRef>
          </c:val>
          <c:extLst>
            <c:ext xmlns:c16="http://schemas.microsoft.com/office/drawing/2014/chart" uri="{C3380CC4-5D6E-409C-BE32-E72D297353CC}">
              <c16:uniqueId val="{00000001-34BD-44A5-814D-52932D90955D}"/>
            </c:ext>
          </c:extLst>
        </c:ser>
        <c:ser>
          <c:idx val="2"/>
          <c:order val="2"/>
          <c:tx>
            <c:strRef>
              <c:f>PARTICIPES!$C$4</c:f>
              <c:strCache>
                <c:ptCount val="1"/>
                <c:pt idx="0">
                  <c:v>Partícipes Pasivos</c:v>
                </c:pt>
              </c:strCache>
            </c:strRef>
          </c:tx>
          <c:spPr>
            <a:solidFill>
              <a:schemeClr val="accent3"/>
            </a:solidFill>
            <a:ln>
              <a:noFill/>
            </a:ln>
            <a:effectLst/>
          </c:spPr>
          <c:invertIfNegative val="0"/>
          <c:cat>
            <c:numRef>
              <c:f>PARTICIPES!$D$1:$H$1</c:f>
              <c:numCache>
                <c:formatCode>General</c:formatCode>
                <c:ptCount val="5"/>
                <c:pt idx="0">
                  <c:v>2014</c:v>
                </c:pt>
                <c:pt idx="1">
                  <c:v>2015</c:v>
                </c:pt>
                <c:pt idx="2">
                  <c:v>2016</c:v>
                </c:pt>
                <c:pt idx="3">
                  <c:v>2017</c:v>
                </c:pt>
                <c:pt idx="4">
                  <c:v>2018</c:v>
                </c:pt>
              </c:numCache>
            </c:numRef>
          </c:cat>
          <c:val>
            <c:numRef>
              <c:f>PARTICIPES!$D$4:$H$4</c:f>
              <c:numCache>
                <c:formatCode>_-* #,##0\ _€_-;\-* #,##0\ _€_-;_-* "-"??\ _€_-;_-@_-</c:formatCode>
                <c:ptCount val="5"/>
                <c:pt idx="0">
                  <c:v>2810</c:v>
                </c:pt>
                <c:pt idx="1">
                  <c:v>3035</c:v>
                </c:pt>
                <c:pt idx="2">
                  <c:v>2136</c:v>
                </c:pt>
                <c:pt idx="3">
                  <c:v>1639</c:v>
                </c:pt>
                <c:pt idx="4">
                  <c:v>1492</c:v>
                </c:pt>
              </c:numCache>
            </c:numRef>
          </c:val>
          <c:extLst>
            <c:ext xmlns:c16="http://schemas.microsoft.com/office/drawing/2014/chart" uri="{C3380CC4-5D6E-409C-BE32-E72D297353CC}">
              <c16:uniqueId val="{00000002-34BD-44A5-814D-52932D90955D}"/>
            </c:ext>
          </c:extLst>
        </c:ser>
        <c:dLbls>
          <c:showLegendKey val="0"/>
          <c:showVal val="0"/>
          <c:showCatName val="0"/>
          <c:showSerName val="0"/>
          <c:showPercent val="0"/>
          <c:showBubbleSize val="0"/>
        </c:dLbls>
        <c:gapWidth val="219"/>
        <c:overlap val="-27"/>
        <c:axId val="-545387792"/>
        <c:axId val="-545387248"/>
      </c:barChart>
      <c:catAx>
        <c:axId val="-545387792"/>
        <c:scaling>
          <c:orientation val="minMax"/>
        </c:scaling>
        <c:delete val="1"/>
        <c:axPos val="b"/>
        <c:numFmt formatCode="General" sourceLinked="1"/>
        <c:majorTickMark val="out"/>
        <c:minorTickMark val="none"/>
        <c:tickLblPos val="nextTo"/>
        <c:crossAx val="-545387248"/>
        <c:crosses val="autoZero"/>
        <c:auto val="1"/>
        <c:lblAlgn val="ctr"/>
        <c:lblOffset val="100"/>
        <c:noMultiLvlLbl val="0"/>
      </c:catAx>
      <c:valAx>
        <c:axId val="-545387248"/>
        <c:scaling>
          <c:orientation val="minMax"/>
        </c:scaling>
        <c:delete val="1"/>
        <c:axPos val="l"/>
        <c:majorGridlines>
          <c:spPr>
            <a:ln w="9525" cap="flat" cmpd="sng" algn="ctr">
              <a:solidFill>
                <a:schemeClr val="tx1">
                  <a:lumMod val="15000"/>
                  <a:lumOff val="85000"/>
                </a:schemeClr>
              </a:solidFill>
              <a:round/>
            </a:ln>
            <a:effectLst/>
          </c:spPr>
        </c:majorGridlines>
        <c:numFmt formatCode="_-* #,##0\ _€_-;\-* #,##0\ _€_-;_-* &quot;-&quot;??\ _€_-;_-@_-" sourceLinked="1"/>
        <c:majorTickMark val="none"/>
        <c:minorTickMark val="none"/>
        <c:tickLblPos val="nextTo"/>
        <c:crossAx val="-5453877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1" i="0" u="none" strike="noStrike" kern="1200" baseline="0">
                <a:solidFill>
                  <a:schemeClr val="tx1"/>
                </a:solidFill>
                <a:latin typeface="+mn-lt"/>
                <a:ea typeface="+mn-ea"/>
                <a:cs typeface="+mn-cs"/>
              </a:defRPr>
            </a:pPr>
            <a:endParaRPr lang="es-EC"/>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462335958005251"/>
          <c:y val="0.13019691333121633"/>
          <c:w val="0.69337664041994751"/>
          <c:h val="0.78555182525136269"/>
        </c:manualLayout>
      </c:layout>
      <c:barChart>
        <c:barDir val="bar"/>
        <c:grouping val="clustered"/>
        <c:varyColors val="0"/>
        <c:ser>
          <c:idx val="0"/>
          <c:order val="0"/>
          <c:tx>
            <c:strRef>
              <c:f>'[INFO BYRON  CREDIT PRESTA (00000003).xlsx]Hoja4'!$I$1</c:f>
              <c:strCache>
                <c:ptCount val="1"/>
                <c:pt idx="0">
                  <c:v>No.</c:v>
                </c:pt>
              </c:strCache>
            </c:strRef>
          </c:tx>
          <c:spPr>
            <a:solidFill>
              <a:srgbClr val="5B42EE"/>
            </a:solidFill>
            <a:ln>
              <a:noFill/>
            </a:ln>
            <a:effectLst/>
          </c:spPr>
          <c:invertIfNegative val="0"/>
          <c:cat>
            <c:strRef>
              <c:f>'[INFO BYRON  CREDIT PRESTA (00000003).xlsx]Hoja4'!$H$2:$H$24</c:f>
              <c:strCache>
                <c:ptCount val="23"/>
                <c:pt idx="0">
                  <c:v>AZUAY</c:v>
                </c:pt>
                <c:pt idx="1">
                  <c:v>BOLIVAR</c:v>
                </c:pt>
                <c:pt idx="2">
                  <c:v>CARCHI</c:v>
                </c:pt>
                <c:pt idx="3">
                  <c:v>CHIMBORAZO</c:v>
                </c:pt>
                <c:pt idx="4">
                  <c:v>COTOPAXI</c:v>
                </c:pt>
                <c:pt idx="5">
                  <c:v>EL ORO</c:v>
                </c:pt>
                <c:pt idx="6">
                  <c:v>ESMERALDAS</c:v>
                </c:pt>
                <c:pt idx="7">
                  <c:v>GALAPAGOS</c:v>
                </c:pt>
                <c:pt idx="8">
                  <c:v>GUAYAS</c:v>
                </c:pt>
                <c:pt idx="9">
                  <c:v>IMBABURA</c:v>
                </c:pt>
                <c:pt idx="10">
                  <c:v>LOJA</c:v>
                </c:pt>
                <c:pt idx="11">
                  <c:v>LOS RIOS</c:v>
                </c:pt>
                <c:pt idx="12">
                  <c:v>MANABI</c:v>
                </c:pt>
                <c:pt idx="13">
                  <c:v>MORONA SANTIAGO</c:v>
                </c:pt>
                <c:pt idx="14">
                  <c:v>NAPO</c:v>
                </c:pt>
                <c:pt idx="15">
                  <c:v>ORELLANA</c:v>
                </c:pt>
                <c:pt idx="16">
                  <c:v>PASTAZA</c:v>
                </c:pt>
                <c:pt idx="17">
                  <c:v>PICHINCHA</c:v>
                </c:pt>
                <c:pt idx="18">
                  <c:v>SANTA ELENA</c:v>
                </c:pt>
                <c:pt idx="19">
                  <c:v>SANTO DOMINGO DE LOS</c:v>
                </c:pt>
                <c:pt idx="20">
                  <c:v>SUCUMBIOS</c:v>
                </c:pt>
                <c:pt idx="21">
                  <c:v>TUNGURAHUA</c:v>
                </c:pt>
                <c:pt idx="22">
                  <c:v>ZAMORA CHINCHIPE</c:v>
                </c:pt>
              </c:strCache>
            </c:strRef>
          </c:cat>
          <c:val>
            <c:numRef>
              <c:f>'[INFO BYRON  CREDIT PRESTA (00000003).xlsx]Hoja4'!$I$2:$I$24</c:f>
              <c:numCache>
                <c:formatCode>General</c:formatCode>
                <c:ptCount val="23"/>
                <c:pt idx="0">
                  <c:v>35</c:v>
                </c:pt>
                <c:pt idx="1">
                  <c:v>4</c:v>
                </c:pt>
                <c:pt idx="2">
                  <c:v>13</c:v>
                </c:pt>
                <c:pt idx="3">
                  <c:v>24</c:v>
                </c:pt>
                <c:pt idx="4">
                  <c:v>70</c:v>
                </c:pt>
                <c:pt idx="5">
                  <c:v>27</c:v>
                </c:pt>
                <c:pt idx="6">
                  <c:v>163</c:v>
                </c:pt>
                <c:pt idx="7">
                  <c:v>11</c:v>
                </c:pt>
                <c:pt idx="8">
                  <c:v>1133</c:v>
                </c:pt>
                <c:pt idx="9">
                  <c:v>3</c:v>
                </c:pt>
                <c:pt idx="10">
                  <c:v>34</c:v>
                </c:pt>
                <c:pt idx="11">
                  <c:v>13</c:v>
                </c:pt>
                <c:pt idx="12">
                  <c:v>132</c:v>
                </c:pt>
                <c:pt idx="13">
                  <c:v>5</c:v>
                </c:pt>
                <c:pt idx="14">
                  <c:v>61</c:v>
                </c:pt>
                <c:pt idx="15">
                  <c:v>8</c:v>
                </c:pt>
                <c:pt idx="16">
                  <c:v>27</c:v>
                </c:pt>
                <c:pt idx="17">
                  <c:v>1114</c:v>
                </c:pt>
                <c:pt idx="18">
                  <c:v>181</c:v>
                </c:pt>
                <c:pt idx="19">
                  <c:v>45</c:v>
                </c:pt>
                <c:pt idx="20">
                  <c:v>46</c:v>
                </c:pt>
                <c:pt idx="21">
                  <c:v>9</c:v>
                </c:pt>
                <c:pt idx="22">
                  <c:v>3</c:v>
                </c:pt>
              </c:numCache>
            </c:numRef>
          </c:val>
          <c:extLst>
            <c:ext xmlns:c16="http://schemas.microsoft.com/office/drawing/2014/chart" uri="{C3380CC4-5D6E-409C-BE32-E72D297353CC}">
              <c16:uniqueId val="{00000000-C9B6-414A-AF27-76BE02890DC5}"/>
            </c:ext>
          </c:extLst>
        </c:ser>
        <c:dLbls>
          <c:showLegendKey val="0"/>
          <c:showVal val="0"/>
          <c:showCatName val="0"/>
          <c:showSerName val="0"/>
          <c:showPercent val="0"/>
          <c:showBubbleSize val="0"/>
        </c:dLbls>
        <c:gapWidth val="182"/>
        <c:axId val="-542668832"/>
        <c:axId val="-542674816"/>
      </c:barChart>
      <c:catAx>
        <c:axId val="-5426688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s-EC"/>
          </a:p>
        </c:txPr>
        <c:crossAx val="-542674816"/>
        <c:crosses val="autoZero"/>
        <c:auto val="1"/>
        <c:lblAlgn val="ctr"/>
        <c:lblOffset val="100"/>
        <c:noMultiLvlLbl val="0"/>
      </c:catAx>
      <c:valAx>
        <c:axId val="-542674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542668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C"/>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s-ES" sz="2000" b="1">
                <a:solidFill>
                  <a:schemeClr val="tx1"/>
                </a:solidFill>
              </a:rPr>
              <a:t>CUENTA INDIVIDUAL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'CTA IDIVIDUAL'!$C$2</c:f>
              <c:strCache>
                <c:ptCount val="1"/>
                <c:pt idx="0">
                  <c:v>CUENTA INDIVIDUAL</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numRef>
              <c:f>'CTA IDIVIDUAL'!$D$1:$H$1</c:f>
              <c:numCache>
                <c:formatCode>General</c:formatCode>
                <c:ptCount val="5"/>
                <c:pt idx="0">
                  <c:v>2014</c:v>
                </c:pt>
                <c:pt idx="1">
                  <c:v>2015</c:v>
                </c:pt>
                <c:pt idx="2">
                  <c:v>2016</c:v>
                </c:pt>
                <c:pt idx="3">
                  <c:v>2017</c:v>
                </c:pt>
                <c:pt idx="4">
                  <c:v>2018</c:v>
                </c:pt>
              </c:numCache>
            </c:numRef>
          </c:cat>
          <c:val>
            <c:numRef>
              <c:f>'CTA IDIVIDUAL'!$D$2:$H$2</c:f>
              <c:numCache>
                <c:formatCode>_(* #,##0.00_);_(* \(#,##0.00\);_(* "-"??_);_(@_)</c:formatCode>
                <c:ptCount val="5"/>
                <c:pt idx="0">
                  <c:v>65851275.209999993</c:v>
                </c:pt>
                <c:pt idx="1">
                  <c:v>60301547.989999995</c:v>
                </c:pt>
                <c:pt idx="2">
                  <c:v>57551940.359999999</c:v>
                </c:pt>
                <c:pt idx="3">
                  <c:v>55820425.560000002</c:v>
                </c:pt>
                <c:pt idx="4">
                  <c:v>58238389.729999997</c:v>
                </c:pt>
              </c:numCache>
            </c:numRef>
          </c:val>
          <c:extLst>
            <c:ext xmlns:c16="http://schemas.microsoft.com/office/drawing/2014/chart" uri="{C3380CC4-5D6E-409C-BE32-E72D297353CC}">
              <c16:uniqueId val="{00000000-6D47-48CA-AD86-0A0F8473FB3E}"/>
            </c:ext>
          </c:extLst>
        </c:ser>
        <c:ser>
          <c:idx val="1"/>
          <c:order val="1"/>
          <c:tx>
            <c:strRef>
              <c:f>'CTA IDIVIDUAL'!$C$3</c:f>
              <c:strCache>
                <c:ptCount val="1"/>
                <c:pt idx="0">
                  <c:v>Aportes personales</c:v>
                </c:pt>
              </c:strCache>
            </c:strRef>
          </c:tx>
          <c:spPr>
            <a:solidFill>
              <a:schemeClr val="accent2"/>
            </a:solidFill>
            <a:ln>
              <a:noFill/>
            </a:ln>
            <a:effectLst/>
          </c:spPr>
          <c:invertIfNegative val="0"/>
          <c:cat>
            <c:numRef>
              <c:f>'CTA IDIVIDUAL'!$D$1:$H$1</c:f>
              <c:numCache>
                <c:formatCode>General</c:formatCode>
                <c:ptCount val="5"/>
                <c:pt idx="0">
                  <c:v>2014</c:v>
                </c:pt>
                <c:pt idx="1">
                  <c:v>2015</c:v>
                </c:pt>
                <c:pt idx="2">
                  <c:v>2016</c:v>
                </c:pt>
                <c:pt idx="3">
                  <c:v>2017</c:v>
                </c:pt>
                <c:pt idx="4">
                  <c:v>2018</c:v>
                </c:pt>
              </c:numCache>
            </c:numRef>
          </c:cat>
          <c:val>
            <c:numRef>
              <c:f>'CTA IDIVIDUAL'!$D$3:$H$3</c:f>
              <c:numCache>
                <c:formatCode>_(* #,##0.00_);_(* \(#,##0.00\);_(* "-"??_);_(@_)</c:formatCode>
                <c:ptCount val="5"/>
                <c:pt idx="0">
                  <c:v>57093506.439999998</c:v>
                </c:pt>
                <c:pt idx="1">
                  <c:v>52729253.269999996</c:v>
                </c:pt>
                <c:pt idx="2">
                  <c:v>49463257.270000003</c:v>
                </c:pt>
                <c:pt idx="3">
                  <c:v>48003395.920000002</c:v>
                </c:pt>
                <c:pt idx="4">
                  <c:v>50342679.659999996</c:v>
                </c:pt>
              </c:numCache>
            </c:numRef>
          </c:val>
          <c:extLst>
            <c:ext xmlns:c16="http://schemas.microsoft.com/office/drawing/2014/chart" uri="{C3380CC4-5D6E-409C-BE32-E72D297353CC}">
              <c16:uniqueId val="{00000001-6D47-48CA-AD86-0A0F8473FB3E}"/>
            </c:ext>
          </c:extLst>
        </c:ser>
        <c:ser>
          <c:idx val="2"/>
          <c:order val="2"/>
          <c:tx>
            <c:strRef>
              <c:f>'CTA IDIVIDUAL'!$C$4</c:f>
              <c:strCache>
                <c:ptCount val="1"/>
                <c:pt idx="0">
                  <c:v>Aportes patronales</c:v>
                </c:pt>
              </c:strCache>
            </c:strRef>
          </c:tx>
          <c:spPr>
            <a:solidFill>
              <a:schemeClr val="accent3"/>
            </a:solidFill>
            <a:ln>
              <a:noFill/>
            </a:ln>
            <a:effectLst/>
          </c:spPr>
          <c:invertIfNegative val="0"/>
          <c:cat>
            <c:numRef>
              <c:f>'CTA IDIVIDUAL'!$D$1:$H$1</c:f>
              <c:numCache>
                <c:formatCode>General</c:formatCode>
                <c:ptCount val="5"/>
                <c:pt idx="0">
                  <c:v>2014</c:v>
                </c:pt>
                <c:pt idx="1">
                  <c:v>2015</c:v>
                </c:pt>
                <c:pt idx="2">
                  <c:v>2016</c:v>
                </c:pt>
                <c:pt idx="3">
                  <c:v>2017</c:v>
                </c:pt>
                <c:pt idx="4">
                  <c:v>2018</c:v>
                </c:pt>
              </c:numCache>
            </c:numRef>
          </c:cat>
          <c:val>
            <c:numRef>
              <c:f>'CTA IDIVIDUAL'!$D$4:$H$4</c:f>
              <c:numCache>
                <c:formatCode>_(* #,##0.00_);_(* \(#,##0.00\);_(* "-"??_);_(@_)</c:formatCode>
                <c:ptCount val="5"/>
                <c:pt idx="0">
                  <c:v>8757768.7699999996</c:v>
                </c:pt>
                <c:pt idx="1">
                  <c:v>7572294.7199999997</c:v>
                </c:pt>
                <c:pt idx="2">
                  <c:v>8088683.0899999999</c:v>
                </c:pt>
                <c:pt idx="3">
                  <c:v>7817029.6399999997</c:v>
                </c:pt>
                <c:pt idx="4">
                  <c:v>7895710.0700000003</c:v>
                </c:pt>
              </c:numCache>
            </c:numRef>
          </c:val>
          <c:extLst>
            <c:ext xmlns:c16="http://schemas.microsoft.com/office/drawing/2014/chart" uri="{C3380CC4-5D6E-409C-BE32-E72D297353CC}">
              <c16:uniqueId val="{00000002-6D47-48CA-AD86-0A0F8473FB3E}"/>
            </c:ext>
          </c:extLst>
        </c:ser>
        <c:dLbls>
          <c:showLegendKey val="0"/>
          <c:showVal val="0"/>
          <c:showCatName val="0"/>
          <c:showSerName val="0"/>
          <c:showPercent val="0"/>
          <c:showBubbleSize val="0"/>
        </c:dLbls>
        <c:gapWidth val="219"/>
        <c:overlap val="-27"/>
        <c:axId val="-540655568"/>
        <c:axId val="-540641968"/>
      </c:barChart>
      <c:catAx>
        <c:axId val="-54065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540641968"/>
        <c:crosses val="autoZero"/>
        <c:auto val="1"/>
        <c:lblAlgn val="ctr"/>
        <c:lblOffset val="100"/>
        <c:noMultiLvlLbl val="0"/>
      </c:catAx>
      <c:valAx>
        <c:axId val="-540641968"/>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C"/>
          </a:p>
        </c:txPr>
        <c:crossAx val="-5406555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50" b="0" i="0" u="none" strike="noStrike" kern="1200" baseline="0">
                <a:solidFill>
                  <a:schemeClr val="tx1"/>
                </a:solidFill>
                <a:latin typeface="+mn-lt"/>
                <a:ea typeface="+mn-ea"/>
                <a:cs typeface="+mn-cs"/>
              </a:defRPr>
            </a:pPr>
            <a:endParaRPr lang="es-EC"/>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SUPERAVIT!$C$3</c:f>
              <c:strCache>
                <c:ptCount val="1"/>
                <c:pt idx="0">
                  <c:v>SUPERÁVIT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dLbl>
              <c:idx val="2"/>
              <c:layout>
                <c:manualLayout>
                  <c:x val="5.8764266143823355E-3"/>
                  <c:y val="-1.449933896714472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70-4C16-8EB1-3D523C81B9B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s-EC"/>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trendline>
            <c:spPr>
              <a:ln w="19050" cap="rnd">
                <a:solidFill>
                  <a:schemeClr val="accent1"/>
                </a:solidFill>
                <a:prstDash val="sysDash"/>
              </a:ln>
              <a:effectLst/>
            </c:spPr>
            <c:trendlineType val="linear"/>
            <c:dispRSqr val="0"/>
            <c:dispEq val="0"/>
          </c:trendline>
          <c:cat>
            <c:numRef>
              <c:f>SUPERAVIT!$D$2:$H$2</c:f>
              <c:numCache>
                <c:formatCode>General</c:formatCode>
                <c:ptCount val="5"/>
                <c:pt idx="0">
                  <c:v>2014</c:v>
                </c:pt>
                <c:pt idx="1">
                  <c:v>2015</c:v>
                </c:pt>
                <c:pt idx="2">
                  <c:v>2016</c:v>
                </c:pt>
                <c:pt idx="3">
                  <c:v>2017</c:v>
                </c:pt>
                <c:pt idx="4">
                  <c:v>2018</c:v>
                </c:pt>
              </c:numCache>
            </c:numRef>
          </c:cat>
          <c:val>
            <c:numRef>
              <c:f>SUPERAVIT!$D$3:$H$3</c:f>
              <c:numCache>
                <c:formatCode>_(* #,##0.00_);_(* \(#,##0.00\);_(* "-"??_);_(@_)</c:formatCode>
                <c:ptCount val="5"/>
                <c:pt idx="0">
                  <c:v>5070884.0299999993</c:v>
                </c:pt>
                <c:pt idx="1">
                  <c:v>5522061.4399999995</c:v>
                </c:pt>
                <c:pt idx="2">
                  <c:v>4361781.99</c:v>
                </c:pt>
                <c:pt idx="3">
                  <c:v>3169855.16</c:v>
                </c:pt>
                <c:pt idx="4">
                  <c:v>3812265.5200000005</c:v>
                </c:pt>
              </c:numCache>
            </c:numRef>
          </c:val>
          <c:extLst>
            <c:ext xmlns:c16="http://schemas.microsoft.com/office/drawing/2014/chart" uri="{C3380CC4-5D6E-409C-BE32-E72D297353CC}">
              <c16:uniqueId val="{00000000-233D-4224-A04B-712C8E6A5CAD}"/>
            </c:ext>
          </c:extLst>
        </c:ser>
        <c:dLbls>
          <c:dLblPos val="outEnd"/>
          <c:showLegendKey val="0"/>
          <c:showVal val="1"/>
          <c:showCatName val="0"/>
          <c:showSerName val="0"/>
          <c:showPercent val="0"/>
          <c:showBubbleSize val="0"/>
        </c:dLbls>
        <c:gapWidth val="100"/>
        <c:overlap val="-24"/>
        <c:axId val="-540643056"/>
        <c:axId val="-540644688"/>
      </c:barChart>
      <c:catAx>
        <c:axId val="-54064305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s-EC"/>
          </a:p>
        </c:txPr>
        <c:crossAx val="-540644688"/>
        <c:crosses val="autoZero"/>
        <c:auto val="1"/>
        <c:lblAlgn val="ctr"/>
        <c:lblOffset val="100"/>
        <c:noMultiLvlLbl val="0"/>
      </c:catAx>
      <c:valAx>
        <c:axId val="-540644688"/>
        <c:scaling>
          <c:orientation val="minMax"/>
        </c:scaling>
        <c:delete val="0"/>
        <c:axPos val="l"/>
        <c:majorGridlines>
          <c:spPr>
            <a:ln w="9525" cap="flat" cmpd="sng" algn="ctr">
              <a:solidFill>
                <a:schemeClr val="tx2">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s-EC"/>
          </a:p>
        </c:txPr>
        <c:crossAx val="-540643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C"/>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2200" b="1" i="0" u="none" strike="noStrike" kern="1200" cap="all" spc="50" baseline="0">
                <a:solidFill>
                  <a:schemeClr val="tx1"/>
                </a:solidFill>
                <a:latin typeface="+mn-lt"/>
                <a:ea typeface="+mn-ea"/>
                <a:cs typeface="+mn-cs"/>
              </a:defRPr>
            </a:pPr>
            <a:r>
              <a:rPr lang="en-US">
                <a:solidFill>
                  <a:schemeClr val="tx1"/>
                </a:solidFill>
              </a:rPr>
              <a:t>NUEVOS PARTÍCIPES</a:t>
            </a:r>
          </a:p>
        </c:rich>
      </c:tx>
      <c:overlay val="0"/>
      <c:spPr>
        <a:noFill/>
        <a:ln>
          <a:noFill/>
        </a:ln>
        <a:effectLst/>
      </c:spPr>
      <c:txPr>
        <a:bodyPr rot="0" spcFirstLastPara="1" vertOverflow="ellipsis" vert="horz" wrap="square" anchor="ctr" anchorCtr="1"/>
        <a:lstStyle/>
        <a:p>
          <a:pPr algn="ctr">
            <a:defRPr sz="2200" b="1" i="0" u="none" strike="noStrike" kern="1200" cap="all" spc="50" baseline="0">
              <a:solidFill>
                <a:schemeClr val="tx1"/>
              </a:solidFill>
              <a:latin typeface="+mn-lt"/>
              <a:ea typeface="+mn-ea"/>
              <a:cs typeface="+mn-cs"/>
            </a:defRPr>
          </a:pPr>
          <a:endParaRPr lang="es-EC"/>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PARTICIPES!$C$25</c:f>
              <c:strCache>
                <c:ptCount val="1"/>
                <c:pt idx="0">
                  <c:v>Nuevos Partícipes</c:v>
                </c:pt>
              </c:strCache>
            </c:strRef>
          </c:tx>
          <c:spPr>
            <a:gradFill>
              <a:gsLst>
                <a:gs pos="100000">
                  <a:schemeClr val="accent1">
                    <a:alpha val="0"/>
                  </a:schemeClr>
                </a:gs>
                <a:gs pos="50000">
                  <a:schemeClr val="accent1"/>
                </a:gs>
              </a:gsLst>
              <a:lin ang="5400000" scaled="0"/>
            </a:gradFill>
            <a:ln>
              <a:noFill/>
            </a:ln>
            <a:effectLst/>
            <a:sp3d/>
          </c:spPr>
          <c:invertIfNegative val="0"/>
          <c:cat>
            <c:numRef>
              <c:f>PARTICIPES!$D$24:$H$24</c:f>
              <c:numCache>
                <c:formatCode>General</c:formatCode>
                <c:ptCount val="5"/>
                <c:pt idx="0">
                  <c:v>2014</c:v>
                </c:pt>
                <c:pt idx="1">
                  <c:v>2015</c:v>
                </c:pt>
                <c:pt idx="2">
                  <c:v>2016</c:v>
                </c:pt>
                <c:pt idx="3">
                  <c:v>2017</c:v>
                </c:pt>
                <c:pt idx="4">
                  <c:v>2018</c:v>
                </c:pt>
              </c:numCache>
            </c:numRef>
          </c:cat>
          <c:val>
            <c:numRef>
              <c:f>PARTICIPES!$D$25:$H$25</c:f>
              <c:numCache>
                <c:formatCode>_-* #,##0\ _€_-;\-* #,##0\ _€_-;_-* "-"??\ _€_-;_-@_-</c:formatCode>
                <c:ptCount val="5"/>
                <c:pt idx="0">
                  <c:v>119</c:v>
                </c:pt>
                <c:pt idx="1">
                  <c:v>2</c:v>
                </c:pt>
                <c:pt idx="2">
                  <c:v>721</c:v>
                </c:pt>
                <c:pt idx="3">
                  <c:v>301</c:v>
                </c:pt>
                <c:pt idx="4">
                  <c:v>150</c:v>
                </c:pt>
              </c:numCache>
            </c:numRef>
          </c:val>
          <c:extLst>
            <c:ext xmlns:c16="http://schemas.microsoft.com/office/drawing/2014/chart" uri="{C3380CC4-5D6E-409C-BE32-E72D297353CC}">
              <c16:uniqueId val="{00000000-0510-4485-A4E3-2DC4B6F19B3C}"/>
            </c:ext>
          </c:extLst>
        </c:ser>
        <c:dLbls>
          <c:showLegendKey val="0"/>
          <c:showVal val="0"/>
          <c:showCatName val="0"/>
          <c:showSerName val="0"/>
          <c:showPercent val="0"/>
          <c:showBubbleSize val="0"/>
        </c:dLbls>
        <c:gapWidth val="150"/>
        <c:gapDepth val="0"/>
        <c:shape val="box"/>
        <c:axId val="-545386160"/>
        <c:axId val="-545389968"/>
        <c:axId val="0"/>
      </c:bar3DChart>
      <c:catAx>
        <c:axId val="-5453861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C"/>
          </a:p>
        </c:txPr>
        <c:crossAx val="-545389968"/>
        <c:crosses val="autoZero"/>
        <c:auto val="1"/>
        <c:lblAlgn val="ctr"/>
        <c:lblOffset val="100"/>
        <c:noMultiLvlLbl val="0"/>
      </c:catAx>
      <c:valAx>
        <c:axId val="-545389968"/>
        <c:scaling>
          <c:orientation val="minMax"/>
        </c:scaling>
        <c:delete val="0"/>
        <c:axPos val="l"/>
        <c:majorGridlines>
          <c:spPr>
            <a:ln w="9525" cap="flat" cmpd="sng" algn="ctr">
              <a:solidFill>
                <a:schemeClr val="tx1">
                  <a:lumMod val="5000"/>
                  <a:lumOff val="95000"/>
                </a:schemeClr>
              </a:solidFill>
              <a:round/>
            </a:ln>
            <a:effectLst/>
          </c:spPr>
        </c:majorGridlines>
        <c:numFmt formatCode="_-* #,##0\ _€_-;\-* #,##0\ _€_-;_-* &quot;-&quot;??\ _€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s-EC"/>
          </a:p>
        </c:txPr>
        <c:crossAx val="-545386160"/>
        <c:crosses val="autoZero"/>
        <c:crossBetween val="between"/>
      </c:valAx>
      <c:dTable>
        <c:showHorzBorder val="1"/>
        <c:showVertBorder val="1"/>
        <c:showOutline val="1"/>
        <c:showKeys val="0"/>
        <c:spPr>
          <a:noFill/>
          <a:ln w="9525">
            <a:solidFill>
              <a:schemeClr val="tx1">
                <a:lumMod val="15000"/>
                <a:lumOff val="85000"/>
              </a:schemeClr>
            </a:solidFill>
          </a:ln>
          <a:effectLst/>
        </c:spPr>
        <c:txPr>
          <a:bodyPr rot="0" spcFirstLastPara="1" vertOverflow="ellipsis" vert="horz" wrap="square" anchor="ctr" anchorCtr="1"/>
          <a:lstStyle/>
          <a:p>
            <a:pPr rtl="0">
              <a:defRPr sz="1200" b="0" i="0" u="none" strike="noStrike" kern="1200" baseline="0">
                <a:solidFill>
                  <a:schemeClr val="tx1"/>
                </a:solidFill>
                <a:latin typeface="+mn-lt"/>
                <a:ea typeface="+mn-ea"/>
                <a:cs typeface="+mn-cs"/>
              </a:defRPr>
            </a:pPr>
            <a:endParaRPr lang="es-EC"/>
          </a:p>
        </c:txPr>
      </c:dTable>
      <c:spPr>
        <a:noFill/>
        <a:ln>
          <a:noFill/>
        </a:ln>
        <a:effectLst/>
      </c:spPr>
    </c:plotArea>
    <c:plotVisOnly val="1"/>
    <c:dispBlanksAs val="gap"/>
    <c:showDLblsOverMax val="0"/>
  </c:chart>
  <c:spPr>
    <a:noFill/>
    <a:ln>
      <a:noFill/>
    </a:ln>
    <a:effectLst/>
  </c:spPr>
  <c:txPr>
    <a:bodyPr/>
    <a:lstStyle/>
    <a:p>
      <a:pPr>
        <a:defRPr/>
      </a:pPr>
      <a:endParaRPr lang="es-EC"/>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solidFill>
                  <a:schemeClr val="tx1"/>
                </a:solidFill>
              </a:rPr>
              <a:t>PARTÍCIPES CESANTES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s-EC"/>
        </a:p>
      </c:txPr>
    </c:title>
    <c:autoTitleDeleted val="0"/>
    <c:plotArea>
      <c:layout/>
      <c:barChart>
        <c:barDir val="col"/>
        <c:grouping val="clustered"/>
        <c:varyColors val="0"/>
        <c:ser>
          <c:idx val="0"/>
          <c:order val="0"/>
          <c:tx>
            <c:strRef>
              <c:f>PARTICIPES!$C$43</c:f>
              <c:strCache>
                <c:ptCount val="1"/>
                <c:pt idx="0">
                  <c:v>Partícipes Cesantes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numRef>
              <c:f>PARTICIPES!$D$42:$H$42</c:f>
              <c:numCache>
                <c:formatCode>General</c:formatCode>
                <c:ptCount val="5"/>
                <c:pt idx="0">
                  <c:v>2014</c:v>
                </c:pt>
                <c:pt idx="1">
                  <c:v>2015</c:v>
                </c:pt>
                <c:pt idx="2">
                  <c:v>2016</c:v>
                </c:pt>
                <c:pt idx="3">
                  <c:v>2017</c:v>
                </c:pt>
                <c:pt idx="4">
                  <c:v>2018</c:v>
                </c:pt>
              </c:numCache>
            </c:numRef>
          </c:cat>
          <c:val>
            <c:numRef>
              <c:f>PARTICIPES!$D$43:$H$43</c:f>
              <c:numCache>
                <c:formatCode>#,##0</c:formatCode>
                <c:ptCount val="5"/>
                <c:pt idx="0">
                  <c:v>1148</c:v>
                </c:pt>
                <c:pt idx="1">
                  <c:v>765</c:v>
                </c:pt>
                <c:pt idx="2">
                  <c:v>931</c:v>
                </c:pt>
                <c:pt idx="3">
                  <c:v>658</c:v>
                </c:pt>
                <c:pt idx="4" formatCode="General">
                  <c:v>286</c:v>
                </c:pt>
              </c:numCache>
            </c:numRef>
          </c:val>
          <c:extLst>
            <c:ext xmlns:c16="http://schemas.microsoft.com/office/drawing/2014/chart" uri="{C3380CC4-5D6E-409C-BE32-E72D297353CC}">
              <c16:uniqueId val="{00000000-15E2-402D-B0AC-3E57379BB7BC}"/>
            </c:ext>
          </c:extLst>
        </c:ser>
        <c:dLbls>
          <c:showLegendKey val="0"/>
          <c:showVal val="0"/>
          <c:showCatName val="0"/>
          <c:showSerName val="0"/>
          <c:showPercent val="0"/>
          <c:showBubbleSize val="0"/>
        </c:dLbls>
        <c:gapWidth val="219"/>
        <c:overlap val="-27"/>
        <c:axId val="-545388880"/>
        <c:axId val="-545385616"/>
      </c:barChart>
      <c:catAx>
        <c:axId val="-545388880"/>
        <c:scaling>
          <c:orientation val="minMax"/>
        </c:scaling>
        <c:delete val="1"/>
        <c:axPos val="b"/>
        <c:numFmt formatCode="General" sourceLinked="1"/>
        <c:majorTickMark val="out"/>
        <c:minorTickMark val="none"/>
        <c:tickLblPos val="nextTo"/>
        <c:crossAx val="-545385616"/>
        <c:crosses val="autoZero"/>
        <c:auto val="1"/>
        <c:lblAlgn val="ctr"/>
        <c:lblOffset val="100"/>
        <c:noMultiLvlLbl val="0"/>
      </c:catAx>
      <c:valAx>
        <c:axId val="-54538561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545388880"/>
        <c:crosses val="autoZero"/>
        <c:crossBetween val="between"/>
      </c:valAx>
      <c:dTable>
        <c:showHorzBorder val="1"/>
        <c:showVertBorder val="1"/>
        <c:showOutline val="1"/>
        <c:showKeys val="0"/>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600" b="1" i="0" u="none" strike="noStrike" kern="1200" baseline="0">
                <a:solidFill>
                  <a:schemeClr val="tx1"/>
                </a:solidFill>
                <a:latin typeface="+mn-lt"/>
                <a:ea typeface="+mn-ea"/>
                <a:cs typeface="+mn-cs"/>
              </a:defRPr>
            </a:pPr>
            <a:endParaRPr lang="es-EC"/>
          </a:p>
        </c:txPr>
      </c:dTable>
      <c:spPr>
        <a:noFill/>
        <a:ln>
          <a:noFill/>
        </a:ln>
        <a:effectLst/>
      </c:spPr>
    </c:plotArea>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solidFill>
                  <a:schemeClr val="tx1"/>
                </a:solidFill>
              </a:rPr>
              <a:t>PARTÍCIPES DESAFILIADOS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s-EC"/>
        </a:p>
      </c:txPr>
    </c:title>
    <c:autoTitleDeleted val="0"/>
    <c:plotArea>
      <c:layout/>
      <c:barChart>
        <c:barDir val="col"/>
        <c:grouping val="clustered"/>
        <c:varyColors val="0"/>
        <c:ser>
          <c:idx val="0"/>
          <c:order val="0"/>
          <c:tx>
            <c:strRef>
              <c:f>PARTICIPES!$C$44</c:f>
              <c:strCache>
                <c:ptCount val="1"/>
                <c:pt idx="0">
                  <c:v>Partícipes Desafiliados</c:v>
                </c:pt>
              </c:strCache>
            </c:strRef>
          </c:tx>
          <c:spPr>
            <a:solidFill>
              <a:srgbClr val="7030A0"/>
            </a:solidFill>
            <a:ln>
              <a:noFill/>
            </a:ln>
            <a:effectLst/>
          </c:spPr>
          <c:invertIfNegative val="0"/>
          <c:trendline>
            <c:spPr>
              <a:ln w="19050" cap="rnd">
                <a:solidFill>
                  <a:schemeClr val="accent1"/>
                </a:solidFill>
                <a:prstDash val="sysDot"/>
              </a:ln>
              <a:effectLst/>
            </c:spPr>
            <c:trendlineType val="linear"/>
            <c:dispRSqr val="0"/>
            <c:dispEq val="0"/>
          </c:trendline>
          <c:cat>
            <c:numRef>
              <c:f>PARTICIPES!$D$42:$H$42</c:f>
              <c:numCache>
                <c:formatCode>General</c:formatCode>
                <c:ptCount val="5"/>
                <c:pt idx="0">
                  <c:v>2014</c:v>
                </c:pt>
                <c:pt idx="1">
                  <c:v>2015</c:v>
                </c:pt>
                <c:pt idx="2">
                  <c:v>2016</c:v>
                </c:pt>
                <c:pt idx="3">
                  <c:v>2017</c:v>
                </c:pt>
                <c:pt idx="4">
                  <c:v>2018</c:v>
                </c:pt>
              </c:numCache>
            </c:numRef>
          </c:cat>
          <c:val>
            <c:numRef>
              <c:f>PARTICIPES!$D$44:$H$44</c:f>
              <c:numCache>
                <c:formatCode>#,##0</c:formatCode>
                <c:ptCount val="5"/>
                <c:pt idx="0">
                  <c:v>126</c:v>
                </c:pt>
                <c:pt idx="1">
                  <c:v>413</c:v>
                </c:pt>
                <c:pt idx="2">
                  <c:v>60</c:v>
                </c:pt>
                <c:pt idx="3">
                  <c:v>40</c:v>
                </c:pt>
                <c:pt idx="4" formatCode="General">
                  <c:v>25</c:v>
                </c:pt>
              </c:numCache>
            </c:numRef>
          </c:val>
          <c:extLst>
            <c:ext xmlns:c16="http://schemas.microsoft.com/office/drawing/2014/chart" uri="{C3380CC4-5D6E-409C-BE32-E72D297353CC}">
              <c16:uniqueId val="{00000000-5896-4057-85C5-AC7402452A61}"/>
            </c:ext>
          </c:extLst>
        </c:ser>
        <c:dLbls>
          <c:showLegendKey val="0"/>
          <c:showVal val="0"/>
          <c:showCatName val="0"/>
          <c:showSerName val="0"/>
          <c:showPercent val="0"/>
          <c:showBubbleSize val="0"/>
        </c:dLbls>
        <c:gapWidth val="219"/>
        <c:overlap val="-27"/>
        <c:axId val="-545392688"/>
        <c:axId val="-545392144"/>
      </c:barChart>
      <c:catAx>
        <c:axId val="-545392688"/>
        <c:scaling>
          <c:orientation val="minMax"/>
        </c:scaling>
        <c:delete val="1"/>
        <c:axPos val="b"/>
        <c:numFmt formatCode="General" sourceLinked="1"/>
        <c:majorTickMark val="out"/>
        <c:minorTickMark val="none"/>
        <c:tickLblPos val="nextTo"/>
        <c:crossAx val="-545392144"/>
        <c:crosses val="autoZero"/>
        <c:auto val="1"/>
        <c:lblAlgn val="ctr"/>
        <c:lblOffset val="100"/>
        <c:noMultiLvlLbl val="0"/>
      </c:catAx>
      <c:valAx>
        <c:axId val="-545392144"/>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545392688"/>
        <c:crosses val="autoZero"/>
        <c:crossBetween val="between"/>
      </c:valAx>
      <c:dTable>
        <c:showHorzBorder val="1"/>
        <c:showVertBorder val="1"/>
        <c:showOutline val="1"/>
        <c:showKeys val="0"/>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1" i="0" u="none" strike="noStrike" kern="1200" baseline="0">
                <a:solidFill>
                  <a:schemeClr val="tx1"/>
                </a:solidFill>
                <a:latin typeface="+mn-lt"/>
                <a:ea typeface="+mn-ea"/>
                <a:cs typeface="+mn-cs"/>
              </a:defRPr>
            </a:pPr>
            <a:endParaRPr lang="es-EC"/>
          </a:p>
        </c:txPr>
      </c:dTable>
      <c:spPr>
        <a:noFill/>
        <a:ln>
          <a:noFill/>
        </a:ln>
        <a:effectLst/>
      </c:spPr>
    </c:plotArea>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s-ES" b="1" dirty="0">
                <a:solidFill>
                  <a:schemeClr val="tx1"/>
                </a:solidFill>
              </a:rPr>
              <a:t>ACTIVOS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spPr>
            <a:solidFill>
              <a:schemeClr val="accent1"/>
            </a:solidFill>
            <a:ln>
              <a:noFill/>
            </a:ln>
            <a:effectLst/>
          </c:spPr>
          <c:invertIfNegative val="0"/>
          <c:cat>
            <c:numRef>
              <c:f>'DATOS ESTADISTICOS'!$C$31:$C$35</c:f>
              <c:numCache>
                <c:formatCode>General</c:formatCode>
                <c:ptCount val="5"/>
                <c:pt idx="0">
                  <c:v>2014</c:v>
                </c:pt>
                <c:pt idx="1">
                  <c:v>2015</c:v>
                </c:pt>
                <c:pt idx="2">
                  <c:v>2016</c:v>
                </c:pt>
                <c:pt idx="3">
                  <c:v>2017</c:v>
                </c:pt>
                <c:pt idx="4">
                  <c:v>2018</c:v>
                </c:pt>
              </c:numCache>
            </c:numRef>
          </c:cat>
          <c:val>
            <c:numRef>
              <c:f>'DATOS ESTADISTICOS'!$D$31:$D$35</c:f>
              <c:numCache>
                <c:formatCode>_(* #,##0.00_);_(* \(#,##0.00\);_(* "-"??_);_(@_)</c:formatCode>
                <c:ptCount val="5"/>
                <c:pt idx="0">
                  <c:v>80244730.510000005</c:v>
                </c:pt>
                <c:pt idx="1">
                  <c:v>77297742.719999999</c:v>
                </c:pt>
                <c:pt idx="2">
                  <c:v>71813146.379999995</c:v>
                </c:pt>
                <c:pt idx="3">
                  <c:v>66717305.850000001</c:v>
                </c:pt>
                <c:pt idx="4">
                  <c:v>71792929.900000006</c:v>
                </c:pt>
              </c:numCache>
            </c:numRef>
          </c:val>
          <c:extLst>
            <c:ext xmlns:c16="http://schemas.microsoft.com/office/drawing/2014/chart" uri="{C3380CC4-5D6E-409C-BE32-E72D297353CC}">
              <c16:uniqueId val="{00000000-E4CC-42EE-8DF5-9B7CFBEE5F4D}"/>
            </c:ext>
          </c:extLst>
        </c:ser>
        <c:dLbls>
          <c:showLegendKey val="0"/>
          <c:showVal val="0"/>
          <c:showCatName val="0"/>
          <c:showSerName val="0"/>
          <c:showPercent val="0"/>
          <c:showBubbleSize val="0"/>
        </c:dLbls>
        <c:gapWidth val="219"/>
        <c:overlap val="-27"/>
        <c:axId val="-545391056"/>
        <c:axId val="-545389424"/>
      </c:barChart>
      <c:lineChart>
        <c:grouping val="standard"/>
        <c:varyColors val="0"/>
        <c:ser>
          <c:idx val="1"/>
          <c:order val="1"/>
          <c:spPr>
            <a:ln w="28575" cap="rnd">
              <a:solidFill>
                <a:schemeClr val="accent2"/>
              </a:solidFill>
              <a:round/>
            </a:ln>
            <a:effectLst/>
          </c:spPr>
          <c:marker>
            <c:symbol val="none"/>
          </c:marker>
          <c:cat>
            <c:numRef>
              <c:f>'DATOS ESTADISTICOS'!$C$31:$C$35</c:f>
              <c:numCache>
                <c:formatCode>General</c:formatCode>
                <c:ptCount val="5"/>
                <c:pt idx="0">
                  <c:v>2014</c:v>
                </c:pt>
                <c:pt idx="1">
                  <c:v>2015</c:v>
                </c:pt>
                <c:pt idx="2">
                  <c:v>2016</c:v>
                </c:pt>
                <c:pt idx="3">
                  <c:v>2017</c:v>
                </c:pt>
                <c:pt idx="4">
                  <c:v>2018</c:v>
                </c:pt>
              </c:numCache>
            </c:numRef>
          </c:cat>
          <c:val>
            <c:numRef>
              <c:f>'DATOS ESTADISTICOS'!$E$31:$E$35</c:f>
              <c:numCache>
                <c:formatCode>0.00%</c:formatCode>
                <c:ptCount val="5"/>
                <c:pt idx="0">
                  <c:v>0</c:v>
                </c:pt>
                <c:pt idx="1">
                  <c:v>-3.6725000772888872E-2</c:v>
                </c:pt>
                <c:pt idx="2">
                  <c:v>-7.0954159164351882E-2</c:v>
                </c:pt>
                <c:pt idx="3">
                  <c:v>-7.0959716804988582E-2</c:v>
                </c:pt>
                <c:pt idx="4">
                  <c:v>7.607657391639111E-2</c:v>
                </c:pt>
              </c:numCache>
            </c:numRef>
          </c:val>
          <c:smooth val="0"/>
          <c:extLst>
            <c:ext xmlns:c16="http://schemas.microsoft.com/office/drawing/2014/chart" uri="{C3380CC4-5D6E-409C-BE32-E72D297353CC}">
              <c16:uniqueId val="{00000001-E4CC-42EE-8DF5-9B7CFBEE5F4D}"/>
            </c:ext>
          </c:extLst>
        </c:ser>
        <c:dLbls>
          <c:showLegendKey val="0"/>
          <c:showVal val="0"/>
          <c:showCatName val="0"/>
          <c:showSerName val="0"/>
          <c:showPercent val="0"/>
          <c:showBubbleSize val="0"/>
        </c:dLbls>
        <c:marker val="1"/>
        <c:smooth val="0"/>
        <c:axId val="-543734624"/>
        <c:axId val="-543728640"/>
      </c:lineChart>
      <c:catAx>
        <c:axId val="-545391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545389424"/>
        <c:crosses val="autoZero"/>
        <c:auto val="1"/>
        <c:lblAlgn val="ctr"/>
        <c:lblOffset val="100"/>
        <c:noMultiLvlLbl val="0"/>
      </c:catAx>
      <c:valAx>
        <c:axId val="-545389424"/>
        <c:scaling>
          <c:orientation val="minMax"/>
          <c:min val="60000000"/>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1" i="0" u="sng" strike="noStrike" kern="1200" baseline="0">
                <a:solidFill>
                  <a:schemeClr val="tx1"/>
                </a:solidFill>
                <a:latin typeface="+mn-lt"/>
                <a:ea typeface="+mn-ea"/>
                <a:cs typeface="+mn-cs"/>
              </a:defRPr>
            </a:pPr>
            <a:endParaRPr lang="es-EC"/>
          </a:p>
        </c:txPr>
        <c:crossAx val="-545391056"/>
        <c:crosses val="autoZero"/>
        <c:crossBetween val="between"/>
      </c:valAx>
      <c:valAx>
        <c:axId val="-543728640"/>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s-EC"/>
          </a:p>
        </c:txPr>
        <c:crossAx val="-543734624"/>
        <c:crosses val="max"/>
        <c:crossBetween val="between"/>
      </c:valAx>
      <c:catAx>
        <c:axId val="-543734624"/>
        <c:scaling>
          <c:orientation val="minMax"/>
        </c:scaling>
        <c:delete val="1"/>
        <c:axPos val="b"/>
        <c:numFmt formatCode="General" sourceLinked="1"/>
        <c:majorTickMark val="none"/>
        <c:minorTickMark val="none"/>
        <c:tickLblPos val="nextTo"/>
        <c:crossAx val="-543728640"/>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1" i="0" u="none" strike="noStrike" kern="1200" baseline="0">
                <a:solidFill>
                  <a:schemeClr val="tx1"/>
                </a:solidFill>
                <a:latin typeface="+mn-lt"/>
                <a:ea typeface="+mn-ea"/>
                <a:cs typeface="+mn-cs"/>
              </a:defRPr>
            </a:pPr>
            <a:endParaRPr lang="es-EC"/>
          </a:p>
        </c:txPr>
      </c:dTable>
      <c:spPr>
        <a:noFill/>
        <a:ln>
          <a:noFill/>
        </a:ln>
        <a:effectLst/>
      </c:spPr>
    </c:plotArea>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dirty="0">
                <a:solidFill>
                  <a:schemeClr val="tx1"/>
                </a:solidFill>
              </a:rPr>
              <a:t>PASIVOS + PATRIMONIO</a:t>
            </a:r>
          </a:p>
        </c:rich>
      </c:tx>
      <c:layout>
        <c:manualLayout>
          <c:xMode val="edge"/>
          <c:yMode val="edge"/>
          <c:x val="0.6226268998859994"/>
          <c:y val="2.921765697397097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s-EC"/>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3018094182021879E-2"/>
          <c:y val="0.11336618992519494"/>
          <c:w val="0.81396381163595632"/>
          <c:h val="0.60905588577835579"/>
        </c:manualLayout>
      </c:layout>
      <c:pie3DChart>
        <c:varyColors val="1"/>
        <c:ser>
          <c:idx val="0"/>
          <c:order val="0"/>
          <c:dPt>
            <c:idx val="0"/>
            <c:bubble3D val="0"/>
            <c:explosion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ext xmlns:c16="http://schemas.microsoft.com/office/drawing/2014/chart" uri="{C3380CC4-5D6E-409C-BE32-E72D297353CC}">
                <c16:uniqueId val="{00000001-B311-4782-96C2-B5F45357AD3C}"/>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03-B311-4782-96C2-B5F45357AD3C}"/>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05-B311-4782-96C2-B5F45357AD3C}"/>
              </c:ext>
            </c:extLst>
          </c:dPt>
          <c:dPt>
            <c:idx val="3"/>
            <c:bubble3D val="0"/>
            <c:explosion val="8"/>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7-B311-4782-96C2-B5F45357AD3C}"/>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9-B311-4782-96C2-B5F45357AD3C}"/>
              </c:ext>
            </c:extLst>
          </c:dPt>
          <c:dPt>
            <c:idx val="5"/>
            <c:bubble3D val="0"/>
            <c:explosion val="2"/>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B-B311-4782-96C2-B5F45357AD3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EC"/>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('RESUMEN BG DIC-2018'!$C$23:$C$26,'RESUMEN BG DIC-2018'!$C$29:$C$30)</c:f>
              <c:strCache>
                <c:ptCount val="6"/>
                <c:pt idx="0">
                  <c:v>Cuenta Individual</c:v>
                </c:pt>
                <c:pt idx="1">
                  <c:v>Cuentas por Pagar</c:v>
                </c:pt>
                <c:pt idx="2">
                  <c:v>Obligaciones Patronales</c:v>
                </c:pt>
                <c:pt idx="3">
                  <c:v>Otros Pasivos</c:v>
                </c:pt>
                <c:pt idx="4">
                  <c:v>Reservas</c:v>
                </c:pt>
                <c:pt idx="5">
                  <c:v>Resultados</c:v>
                </c:pt>
              </c:strCache>
            </c:strRef>
          </c:cat>
          <c:val>
            <c:numRef>
              <c:f>('RESUMEN BG DIC-2018'!$G$23:$G$26,'RESUMEN BG DIC-2018'!$G$29:$G$30)</c:f>
              <c:numCache>
                <c:formatCode>0.00%</c:formatCode>
                <c:ptCount val="6"/>
                <c:pt idx="0">
                  <c:v>0.81119951245273803</c:v>
                </c:pt>
                <c:pt idx="1">
                  <c:v>8.8345909354857477E-2</c:v>
                </c:pt>
                <c:pt idx="2">
                  <c:v>1.3491258838295076E-4</c:v>
                </c:pt>
                <c:pt idx="3">
                  <c:v>4.7218816739524876E-2</c:v>
                </c:pt>
                <c:pt idx="5">
                  <c:v>5.3100848864496654E-2</c:v>
                </c:pt>
              </c:numCache>
            </c:numRef>
          </c:val>
          <c:extLst>
            <c:ext xmlns:c16="http://schemas.microsoft.com/office/drawing/2014/chart" uri="{C3380CC4-5D6E-409C-BE32-E72D297353CC}">
              <c16:uniqueId val="{0000000C-B311-4782-96C2-B5F45357AD3C}"/>
            </c:ext>
          </c:extLst>
        </c:ser>
        <c:dLbls>
          <c:dLblPos val="bestFit"/>
          <c:showLegendKey val="0"/>
          <c:showVal val="1"/>
          <c:showCatName val="0"/>
          <c:showSerName val="0"/>
          <c:showPercent val="0"/>
          <c:showBubbleSize val="0"/>
          <c:showLeaderLines val="1"/>
        </c:dLbls>
      </c:pie3DChart>
      <c:spPr>
        <a:noFill/>
        <a:ln>
          <a:noFill/>
        </a:ln>
        <a:effectLst/>
      </c:spPr>
    </c:plotArea>
    <c:legend>
      <c:legendPos val="b"/>
      <c:layout>
        <c:manualLayout>
          <c:xMode val="edge"/>
          <c:yMode val="edge"/>
          <c:x val="8.6101812214424839E-2"/>
          <c:y val="0.74451657808380411"/>
          <c:w val="0.81231207417679641"/>
          <c:h val="0.1492557764104171"/>
        </c:manualLayout>
      </c:layout>
      <c:overlay val="0"/>
      <c:spPr>
        <a:noFill/>
        <a:ln>
          <a:noFill/>
        </a:ln>
        <a:effectLst/>
      </c:spPr>
      <c:txPr>
        <a:bodyPr rot="0" spcFirstLastPara="1" vertOverflow="ellipsis" vert="horz" wrap="square" anchor="ctr" anchorCtr="1"/>
        <a:lstStyle/>
        <a:p>
          <a:pPr rtl="0">
            <a:defRPr sz="1400" b="0" i="0" u="none" strike="noStrike" kern="1200" baseline="0">
              <a:solidFill>
                <a:sysClr val="windowText" lastClr="000000"/>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r>
              <a:rPr lang="es-ES" sz="2400" b="1">
                <a:solidFill>
                  <a:schemeClr val="tx1"/>
                </a:solidFill>
              </a:rPr>
              <a:t>GASTOS</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Hoja5!$D$6</c:f>
              <c:strCache>
                <c:ptCount val="1"/>
                <c:pt idx="0">
                  <c:v>GASTOS</c:v>
                </c:pt>
              </c:strCache>
            </c:strRef>
          </c:tx>
          <c:spPr>
            <a:solidFill>
              <a:schemeClr val="accent1"/>
            </a:solidFill>
            <a:ln>
              <a:noFill/>
            </a:ln>
            <a:effectLst/>
          </c:spPr>
          <c:invertIfNegative val="0"/>
          <c:cat>
            <c:numRef>
              <c:f>Hoja5!$C$7:$C$11</c:f>
              <c:numCache>
                <c:formatCode>General</c:formatCode>
                <c:ptCount val="5"/>
                <c:pt idx="0">
                  <c:v>2014</c:v>
                </c:pt>
                <c:pt idx="1">
                  <c:v>2015</c:v>
                </c:pt>
                <c:pt idx="2">
                  <c:v>2016</c:v>
                </c:pt>
                <c:pt idx="3">
                  <c:v>2017</c:v>
                </c:pt>
                <c:pt idx="4">
                  <c:v>2018</c:v>
                </c:pt>
              </c:numCache>
            </c:numRef>
          </c:cat>
          <c:val>
            <c:numRef>
              <c:f>Hoja5!$D$7:$D$11</c:f>
              <c:numCache>
                <c:formatCode>_(* #,##0.00_);_(* \(#,##0.00\);_(* "-"??_);_(@_)</c:formatCode>
                <c:ptCount val="5"/>
                <c:pt idx="0">
                  <c:v>1295193.31</c:v>
                </c:pt>
                <c:pt idx="1">
                  <c:v>1177846.1499999999</c:v>
                </c:pt>
                <c:pt idx="2">
                  <c:v>1329483.5900000001</c:v>
                </c:pt>
                <c:pt idx="3">
                  <c:v>1087967.7099999997</c:v>
                </c:pt>
                <c:pt idx="4">
                  <c:v>856439.15000000014</c:v>
                </c:pt>
              </c:numCache>
            </c:numRef>
          </c:val>
          <c:extLst>
            <c:ext xmlns:c16="http://schemas.microsoft.com/office/drawing/2014/chart" uri="{C3380CC4-5D6E-409C-BE32-E72D297353CC}">
              <c16:uniqueId val="{00000000-5AD2-4BD9-BB13-28290D716464}"/>
            </c:ext>
          </c:extLst>
        </c:ser>
        <c:dLbls>
          <c:showLegendKey val="0"/>
          <c:showVal val="0"/>
          <c:showCatName val="0"/>
          <c:showSerName val="0"/>
          <c:showPercent val="0"/>
          <c:showBubbleSize val="0"/>
        </c:dLbls>
        <c:gapWidth val="219"/>
        <c:overlap val="-27"/>
        <c:axId val="-543735712"/>
        <c:axId val="-543735168"/>
      </c:barChart>
      <c:lineChart>
        <c:grouping val="standard"/>
        <c:varyColors val="0"/>
        <c:ser>
          <c:idx val="1"/>
          <c:order val="1"/>
          <c:tx>
            <c:strRef>
              <c:f>Hoja5!$E$6</c:f>
              <c:strCache>
                <c:ptCount val="1"/>
              </c:strCache>
            </c:strRef>
          </c:tx>
          <c:spPr>
            <a:ln w="28575" cap="rnd">
              <a:solidFill>
                <a:schemeClr val="accent2"/>
              </a:solidFill>
              <a:round/>
            </a:ln>
            <a:effectLst/>
          </c:spPr>
          <c:marker>
            <c:symbol val="none"/>
          </c:marker>
          <c:cat>
            <c:numRef>
              <c:f>Hoja5!$C$7:$C$11</c:f>
              <c:numCache>
                <c:formatCode>General</c:formatCode>
                <c:ptCount val="5"/>
                <c:pt idx="0">
                  <c:v>2014</c:v>
                </c:pt>
                <c:pt idx="1">
                  <c:v>2015</c:v>
                </c:pt>
                <c:pt idx="2">
                  <c:v>2016</c:v>
                </c:pt>
                <c:pt idx="3">
                  <c:v>2017</c:v>
                </c:pt>
                <c:pt idx="4">
                  <c:v>2018</c:v>
                </c:pt>
              </c:numCache>
            </c:numRef>
          </c:cat>
          <c:val>
            <c:numRef>
              <c:f>Hoja5!$E$7:$E$11</c:f>
              <c:numCache>
                <c:formatCode>0.00%</c:formatCode>
                <c:ptCount val="5"/>
                <c:pt idx="0">
                  <c:v>0</c:v>
                </c:pt>
                <c:pt idx="1">
                  <c:v>-9.0602043026303258E-2</c:v>
                </c:pt>
                <c:pt idx="2">
                  <c:v>0.12874129613617202</c:v>
                </c:pt>
                <c:pt idx="3">
                  <c:v>-0.18166142238731986</c:v>
                </c:pt>
                <c:pt idx="4">
                  <c:v>-0.21280830108459714</c:v>
                </c:pt>
              </c:numCache>
            </c:numRef>
          </c:val>
          <c:smooth val="0"/>
          <c:extLst>
            <c:ext xmlns:c16="http://schemas.microsoft.com/office/drawing/2014/chart" uri="{C3380CC4-5D6E-409C-BE32-E72D297353CC}">
              <c16:uniqueId val="{00000001-5AD2-4BD9-BB13-28290D716464}"/>
            </c:ext>
          </c:extLst>
        </c:ser>
        <c:dLbls>
          <c:showLegendKey val="0"/>
          <c:showVal val="0"/>
          <c:showCatName val="0"/>
          <c:showSerName val="0"/>
          <c:showPercent val="0"/>
          <c:showBubbleSize val="0"/>
        </c:dLbls>
        <c:marker val="1"/>
        <c:smooth val="0"/>
        <c:axId val="-543731904"/>
        <c:axId val="-543732448"/>
      </c:lineChart>
      <c:catAx>
        <c:axId val="-54373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543735168"/>
        <c:crosses val="autoZero"/>
        <c:auto val="1"/>
        <c:lblAlgn val="ctr"/>
        <c:lblOffset val="100"/>
        <c:noMultiLvlLbl val="0"/>
      </c:catAx>
      <c:valAx>
        <c:axId val="-543735168"/>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crossAx val="-543735712"/>
        <c:crosses val="autoZero"/>
        <c:crossBetween val="between"/>
      </c:valAx>
      <c:valAx>
        <c:axId val="-543732448"/>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crossAx val="-543731904"/>
        <c:crosses val="max"/>
        <c:crossBetween val="between"/>
      </c:valAx>
      <c:catAx>
        <c:axId val="-543731904"/>
        <c:scaling>
          <c:orientation val="minMax"/>
        </c:scaling>
        <c:delete val="1"/>
        <c:axPos val="b"/>
        <c:numFmt formatCode="General" sourceLinked="1"/>
        <c:majorTickMark val="none"/>
        <c:minorTickMark val="none"/>
        <c:tickLblPos val="nextTo"/>
        <c:crossAx val="-543732448"/>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1" i="0" u="none" strike="noStrike" kern="1200" baseline="0">
                <a:solidFill>
                  <a:schemeClr val="tx1"/>
                </a:solidFill>
                <a:latin typeface="+mn-lt"/>
                <a:ea typeface="+mn-ea"/>
                <a:cs typeface="+mn-cs"/>
              </a:defRPr>
            </a:pPr>
            <a:endParaRPr lang="es-EC"/>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r>
              <a:rPr lang="es-ES" sz="2400" b="1"/>
              <a:t>INGRESOS</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s-EC"/>
        </a:p>
      </c:txPr>
    </c:title>
    <c:autoTitleDeleted val="0"/>
    <c:plotArea>
      <c:layout/>
      <c:barChart>
        <c:barDir val="col"/>
        <c:grouping val="clustered"/>
        <c:varyColors val="0"/>
        <c:ser>
          <c:idx val="0"/>
          <c:order val="0"/>
          <c:tx>
            <c:strRef>
              <c:f>Hoja5!$D$28</c:f>
              <c:strCache>
                <c:ptCount val="1"/>
                <c:pt idx="0">
                  <c:v>INGRESOS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numRef>
              <c:f>Hoja5!$C$29:$C$33</c:f>
              <c:numCache>
                <c:formatCode>General</c:formatCode>
                <c:ptCount val="5"/>
                <c:pt idx="0">
                  <c:v>2014</c:v>
                </c:pt>
                <c:pt idx="1">
                  <c:v>2015</c:v>
                </c:pt>
                <c:pt idx="2">
                  <c:v>2016</c:v>
                </c:pt>
                <c:pt idx="3">
                  <c:v>2017</c:v>
                </c:pt>
                <c:pt idx="4">
                  <c:v>2018</c:v>
                </c:pt>
              </c:numCache>
            </c:numRef>
          </c:cat>
          <c:val>
            <c:numRef>
              <c:f>Hoja5!$D$29:$D$33</c:f>
              <c:numCache>
                <c:formatCode>_(* #,##0.00_);_(* \(#,##0.00\);_(* "-"??_);_(@_)</c:formatCode>
                <c:ptCount val="5"/>
                <c:pt idx="0">
                  <c:v>6366077.3399999989</c:v>
                </c:pt>
                <c:pt idx="1">
                  <c:v>6699907.5899999989</c:v>
                </c:pt>
                <c:pt idx="2">
                  <c:v>5691265.5800000001</c:v>
                </c:pt>
                <c:pt idx="3">
                  <c:v>4257822.87</c:v>
                </c:pt>
                <c:pt idx="4">
                  <c:v>4668704.6700000009</c:v>
                </c:pt>
              </c:numCache>
            </c:numRef>
          </c:val>
          <c:extLst>
            <c:ext xmlns:c16="http://schemas.microsoft.com/office/drawing/2014/chart" uri="{C3380CC4-5D6E-409C-BE32-E72D297353CC}">
              <c16:uniqueId val="{00000000-58C7-4CEC-9483-A257ADB11B09}"/>
            </c:ext>
          </c:extLst>
        </c:ser>
        <c:dLbls>
          <c:showLegendKey val="0"/>
          <c:showVal val="0"/>
          <c:showCatName val="0"/>
          <c:showSerName val="0"/>
          <c:showPercent val="0"/>
          <c:showBubbleSize val="0"/>
        </c:dLbls>
        <c:gapWidth val="219"/>
        <c:overlap val="-27"/>
        <c:axId val="-543730816"/>
        <c:axId val="-543729728"/>
      </c:barChart>
      <c:lineChart>
        <c:grouping val="standard"/>
        <c:varyColors val="0"/>
        <c:ser>
          <c:idx val="1"/>
          <c:order val="1"/>
          <c:tx>
            <c:strRef>
              <c:f>Hoja5!$E$28</c:f>
              <c:strCache>
                <c:ptCount val="1"/>
              </c:strCache>
            </c:strRef>
          </c:tx>
          <c:spPr>
            <a:ln w="28575" cap="rnd">
              <a:solidFill>
                <a:schemeClr val="accent2"/>
              </a:solidFill>
              <a:round/>
            </a:ln>
            <a:effectLst/>
          </c:spPr>
          <c:marker>
            <c:symbol val="none"/>
          </c:marker>
          <c:cat>
            <c:numRef>
              <c:f>Hoja5!$C$29:$C$33</c:f>
              <c:numCache>
                <c:formatCode>General</c:formatCode>
                <c:ptCount val="5"/>
                <c:pt idx="0">
                  <c:v>2014</c:v>
                </c:pt>
                <c:pt idx="1">
                  <c:v>2015</c:v>
                </c:pt>
                <c:pt idx="2">
                  <c:v>2016</c:v>
                </c:pt>
                <c:pt idx="3">
                  <c:v>2017</c:v>
                </c:pt>
                <c:pt idx="4">
                  <c:v>2018</c:v>
                </c:pt>
              </c:numCache>
            </c:numRef>
          </c:cat>
          <c:val>
            <c:numRef>
              <c:f>Hoja5!$E$29:$E$33</c:f>
              <c:numCache>
                <c:formatCode>0.00%</c:formatCode>
                <c:ptCount val="5"/>
                <c:pt idx="0">
                  <c:v>0</c:v>
                </c:pt>
                <c:pt idx="1">
                  <c:v>5.243892465811606E-2</c:v>
                </c:pt>
                <c:pt idx="2">
                  <c:v>-0.15054565998872216</c:v>
                </c:pt>
                <c:pt idx="3">
                  <c:v>-0.25186712688955204</c:v>
                </c:pt>
                <c:pt idx="4">
                  <c:v>9.6500444603981439E-2</c:v>
                </c:pt>
              </c:numCache>
            </c:numRef>
          </c:val>
          <c:smooth val="0"/>
          <c:extLst>
            <c:ext xmlns:c16="http://schemas.microsoft.com/office/drawing/2014/chart" uri="{C3380CC4-5D6E-409C-BE32-E72D297353CC}">
              <c16:uniqueId val="{00000001-58C7-4CEC-9483-A257ADB11B09}"/>
            </c:ext>
          </c:extLst>
        </c:ser>
        <c:dLbls>
          <c:showLegendKey val="0"/>
          <c:showVal val="0"/>
          <c:showCatName val="0"/>
          <c:showSerName val="0"/>
          <c:showPercent val="0"/>
          <c:showBubbleSize val="0"/>
        </c:dLbls>
        <c:marker val="1"/>
        <c:smooth val="0"/>
        <c:axId val="-542669920"/>
        <c:axId val="-542672096"/>
      </c:lineChart>
      <c:catAx>
        <c:axId val="-54373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crossAx val="-543729728"/>
        <c:crosses val="autoZero"/>
        <c:auto val="1"/>
        <c:lblAlgn val="ctr"/>
        <c:lblOffset val="100"/>
        <c:noMultiLvlLbl val="0"/>
      </c:catAx>
      <c:valAx>
        <c:axId val="-543729728"/>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crossAx val="-543730816"/>
        <c:crosses val="autoZero"/>
        <c:crossBetween val="between"/>
      </c:valAx>
      <c:valAx>
        <c:axId val="-542672096"/>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crossAx val="-542669920"/>
        <c:crosses val="max"/>
        <c:crossBetween val="between"/>
      </c:valAx>
      <c:catAx>
        <c:axId val="-542669920"/>
        <c:scaling>
          <c:orientation val="minMax"/>
        </c:scaling>
        <c:delete val="1"/>
        <c:axPos val="b"/>
        <c:numFmt formatCode="General" sourceLinked="1"/>
        <c:majorTickMark val="none"/>
        <c:minorTickMark val="none"/>
        <c:tickLblPos val="nextTo"/>
        <c:crossAx val="-542672096"/>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1" i="0" u="none" strike="noStrike" kern="1200" baseline="0">
                <a:solidFill>
                  <a:schemeClr val="tx1"/>
                </a:solidFill>
                <a:latin typeface="+mn-lt"/>
                <a:ea typeface="+mn-ea"/>
                <a:cs typeface="+mn-cs"/>
              </a:defRPr>
            </a:pPr>
            <a:endParaRPr lang="es-EC"/>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s-EC"/>
        </a:p>
      </c:txPr>
    </c:legend>
    <c:plotVisOnly val="1"/>
    <c:dispBlanksAs val="gap"/>
    <c:showDLblsOverMax val="0"/>
  </c:chart>
  <c:spPr>
    <a:noFill/>
    <a:ln>
      <a:noFill/>
    </a:ln>
    <a:effectLst/>
  </c:spPr>
  <c:txPr>
    <a:bodyPr/>
    <a:lstStyle/>
    <a:p>
      <a:pPr>
        <a:defRPr sz="1100">
          <a:solidFill>
            <a:schemeClr val="tx1"/>
          </a:solidFill>
        </a:defRPr>
      </a:pPr>
      <a:endParaRPr lang="es-EC"/>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s-ES" sz="1800" b="1">
                <a:solidFill>
                  <a:sysClr val="windowText" lastClr="000000"/>
                </a:solidFill>
              </a:rPr>
              <a:t>CRÉDITOS</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s-EC"/>
        </a:p>
      </c:txPr>
    </c:title>
    <c:autoTitleDeleted val="0"/>
    <c:plotArea>
      <c:layout/>
      <c:barChart>
        <c:barDir val="col"/>
        <c:grouping val="stacked"/>
        <c:varyColors val="0"/>
        <c:ser>
          <c:idx val="0"/>
          <c:order val="0"/>
          <c:tx>
            <c:strRef>
              <c:f>'[INFO BYRON  CREDIT PRESTA (00000003).xlsx]Hoja4'!$D$30</c:f>
              <c:strCache>
                <c:ptCount val="1"/>
                <c:pt idx="0">
                  <c:v>CRÉDITOS</c:v>
                </c:pt>
              </c:strCache>
            </c:strRef>
          </c:tx>
          <c:spPr>
            <a:solidFill>
              <a:schemeClr val="accent1"/>
            </a:solidFill>
            <a:ln>
              <a:noFill/>
            </a:ln>
            <a:effectLst/>
          </c:spPr>
          <c:invertIfNegative val="0"/>
          <c:cat>
            <c:numRef>
              <c:f>'[INFO BYRON  CREDIT PRESTA (00000003).xlsx]Hoja4'!$C$31:$C$35</c:f>
              <c:numCache>
                <c:formatCode>General</c:formatCode>
                <c:ptCount val="5"/>
                <c:pt idx="1">
                  <c:v>2015</c:v>
                </c:pt>
                <c:pt idx="2">
                  <c:v>2016</c:v>
                </c:pt>
                <c:pt idx="3">
                  <c:v>2017</c:v>
                </c:pt>
                <c:pt idx="4">
                  <c:v>2018</c:v>
                </c:pt>
              </c:numCache>
            </c:numRef>
          </c:cat>
          <c:val>
            <c:numRef>
              <c:f>'[INFO BYRON  CREDIT PRESTA (00000003).xlsx]Hoja4'!$D$31:$D$35</c:f>
              <c:numCache>
                <c:formatCode>_(* #,##0.00_);_(* \(#,##0.00\);_(* "-"??_);_(@_)</c:formatCode>
                <c:ptCount val="5"/>
                <c:pt idx="1">
                  <c:v>12155670</c:v>
                </c:pt>
                <c:pt idx="2">
                  <c:v>24766450</c:v>
                </c:pt>
                <c:pt idx="3">
                  <c:v>24245130</c:v>
                </c:pt>
                <c:pt idx="4">
                  <c:v>25012370</c:v>
                </c:pt>
              </c:numCache>
            </c:numRef>
          </c:val>
          <c:extLst>
            <c:ext xmlns:c16="http://schemas.microsoft.com/office/drawing/2014/chart" uri="{C3380CC4-5D6E-409C-BE32-E72D297353CC}">
              <c16:uniqueId val="{00000000-B386-4A09-804A-95EB81CAF601}"/>
            </c:ext>
          </c:extLst>
        </c:ser>
        <c:ser>
          <c:idx val="1"/>
          <c:order val="1"/>
          <c:tx>
            <c:strRef>
              <c:f>'[INFO BYRON  CREDIT PRESTA (00000003).xlsx]Hoja4'!$E$30</c:f>
              <c:strCache>
                <c:ptCount val="1"/>
              </c:strCache>
            </c:strRef>
          </c:tx>
          <c:spPr>
            <a:solidFill>
              <a:schemeClr val="accent2"/>
            </a:solidFill>
            <a:ln>
              <a:noFill/>
            </a:ln>
            <a:effectLst/>
          </c:spPr>
          <c:invertIfNegative val="0"/>
          <c:cat>
            <c:numRef>
              <c:f>'[INFO BYRON  CREDIT PRESTA (00000003).xlsx]Hoja4'!$C$31:$C$35</c:f>
              <c:numCache>
                <c:formatCode>General</c:formatCode>
                <c:ptCount val="5"/>
                <c:pt idx="1">
                  <c:v>2015</c:v>
                </c:pt>
                <c:pt idx="2">
                  <c:v>2016</c:v>
                </c:pt>
                <c:pt idx="3">
                  <c:v>2017</c:v>
                </c:pt>
                <c:pt idx="4">
                  <c:v>2018</c:v>
                </c:pt>
              </c:numCache>
            </c:numRef>
          </c:cat>
          <c:val>
            <c:numRef>
              <c:f>'[INFO BYRON  CREDIT PRESTA (00000003).xlsx]Hoja4'!$E$31:$E$35</c:f>
              <c:numCache>
                <c:formatCode>General</c:formatCode>
                <c:ptCount val="5"/>
                <c:pt idx="1">
                  <c:v>1059</c:v>
                </c:pt>
                <c:pt idx="2">
                  <c:v>2760</c:v>
                </c:pt>
                <c:pt idx="3">
                  <c:v>3195</c:v>
                </c:pt>
                <c:pt idx="4">
                  <c:v>3161</c:v>
                </c:pt>
              </c:numCache>
            </c:numRef>
          </c:val>
          <c:extLst>
            <c:ext xmlns:c16="http://schemas.microsoft.com/office/drawing/2014/chart" uri="{C3380CC4-5D6E-409C-BE32-E72D297353CC}">
              <c16:uniqueId val="{00000001-B386-4A09-804A-95EB81CAF601}"/>
            </c:ext>
          </c:extLst>
        </c:ser>
        <c:dLbls>
          <c:showLegendKey val="0"/>
          <c:showVal val="0"/>
          <c:showCatName val="0"/>
          <c:showSerName val="0"/>
          <c:showPercent val="0"/>
          <c:showBubbleSize val="0"/>
        </c:dLbls>
        <c:gapWidth val="150"/>
        <c:overlap val="100"/>
        <c:axId val="-542670464"/>
        <c:axId val="-542668288"/>
      </c:barChart>
      <c:catAx>
        <c:axId val="-54267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542668288"/>
        <c:crosses val="autoZero"/>
        <c:auto val="1"/>
        <c:lblAlgn val="ctr"/>
        <c:lblOffset val="100"/>
        <c:noMultiLvlLbl val="0"/>
      </c:catAx>
      <c:valAx>
        <c:axId val="-542668288"/>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C"/>
          </a:p>
        </c:txPr>
        <c:crossAx val="-5426704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1" i="0" u="none" strike="noStrike" kern="1200" baseline="0">
                <a:solidFill>
                  <a:schemeClr val="tx1"/>
                </a:solidFill>
                <a:latin typeface="+mn-lt"/>
                <a:ea typeface="+mn-ea"/>
                <a:cs typeface="+mn-cs"/>
              </a:defRPr>
            </a:pPr>
            <a:endParaRPr lang="es-EC"/>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legend>
    <c:plotVisOnly val="1"/>
    <c:dispBlanksAs val="gap"/>
    <c:showDLblsOverMax val="0"/>
  </c:chart>
  <c:spPr>
    <a:noFill/>
    <a:ln>
      <a:noFill/>
    </a:ln>
    <a:effectLst/>
  </c:spPr>
  <c:txPr>
    <a:bodyPr/>
    <a:lstStyle/>
    <a:p>
      <a:pPr>
        <a:defRPr/>
      </a:pPr>
      <a:endParaRPr lang="es-EC"/>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ANTECEDENTES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SUPERÁVIT</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ScaleY="100367" custLinFactNeighborX="-473" custLinFactNeighborY="-8745">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INFORMACIÓN DEL FONDO</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INFORMACIÓN DEL FONDO</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ESTADOS FINANCIEROS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ESTADOS FINANCIEROS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ESTADOS FINANCIEROS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ESTADOS FINANCIEROS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s-EC" b="1" dirty="0"/>
            <a:t>INVERSIONES PRIVATIVAS</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D5D8C520-8401-44EC-B55B-C1DF9FE916D0}"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s-ES"/>
        </a:p>
      </dgm:t>
    </dgm:pt>
    <dgm:pt modelId="{B589E019-A865-49D4-83AE-FD07B8B36B81}">
      <dgm:prSet>
        <dgm:style>
          <a:lnRef idx="2">
            <a:schemeClr val="accent6">
              <a:shade val="50000"/>
            </a:schemeClr>
          </a:lnRef>
          <a:fillRef idx="1">
            <a:schemeClr val="accent6"/>
          </a:fillRef>
          <a:effectRef idx="0">
            <a:schemeClr val="accent6"/>
          </a:effectRef>
          <a:fontRef idx="minor">
            <a:schemeClr val="lt1"/>
          </a:fontRef>
        </dgm:style>
      </dgm:prSet>
      <dgm:spPr/>
      <dgm:t>
        <a:bodyPr/>
        <a:lstStyle/>
        <a:p>
          <a:pPr algn="ctr"/>
          <a:r>
            <a:rPr lang="es-EC" b="1" dirty="0"/>
            <a:t>CUENTA INDIVIDUAL</a:t>
          </a:r>
          <a:endParaRPr lang="es-EC" dirty="0"/>
        </a:p>
      </dgm:t>
    </dgm:pt>
    <dgm:pt modelId="{69CAE444-EC11-49AC-8E84-AD10C30FD58F}" type="parTrans" cxnId="{E9960A0F-2F65-4E1D-9561-A53FB627FCC4}">
      <dgm:prSet/>
      <dgm:spPr/>
      <dgm:t>
        <a:bodyPr/>
        <a:lstStyle/>
        <a:p>
          <a:endParaRPr lang="es-ES"/>
        </a:p>
      </dgm:t>
    </dgm:pt>
    <dgm:pt modelId="{1A10BF82-8888-4D72-9EBD-E086993797A1}" type="sibTrans" cxnId="{E9960A0F-2F65-4E1D-9561-A53FB627FCC4}">
      <dgm:prSet/>
      <dgm:spPr/>
      <dgm:t>
        <a:bodyPr/>
        <a:lstStyle/>
        <a:p>
          <a:endParaRPr lang="es-ES"/>
        </a:p>
      </dgm:t>
    </dgm:pt>
    <dgm:pt modelId="{0853DD29-1A7D-4672-9599-D4972907D5EA}" type="pres">
      <dgm:prSet presAssocID="{D5D8C520-8401-44EC-B55B-C1DF9FE916D0}" presName="linear" presStyleCnt="0">
        <dgm:presLayoutVars>
          <dgm:animLvl val="lvl"/>
          <dgm:resizeHandles val="exact"/>
        </dgm:presLayoutVars>
      </dgm:prSet>
      <dgm:spPr/>
    </dgm:pt>
    <dgm:pt modelId="{6B5862E5-78EC-4791-83D7-352415C658BE}" type="pres">
      <dgm:prSet presAssocID="{B589E019-A865-49D4-83AE-FD07B8B36B81}" presName="parentText" presStyleLbl="node1" presStyleIdx="0" presStyleCnt="1" custLinFactNeighborY="-7501">
        <dgm:presLayoutVars>
          <dgm:chMax val="0"/>
          <dgm:bulletEnabled val="1"/>
        </dgm:presLayoutVars>
      </dgm:prSet>
      <dgm:spPr/>
    </dgm:pt>
  </dgm:ptLst>
  <dgm:cxnLst>
    <dgm:cxn modelId="{E9960A0F-2F65-4E1D-9561-A53FB627FCC4}" srcId="{D5D8C520-8401-44EC-B55B-C1DF9FE916D0}" destId="{B589E019-A865-49D4-83AE-FD07B8B36B81}" srcOrd="0" destOrd="0" parTransId="{69CAE444-EC11-49AC-8E84-AD10C30FD58F}" sibTransId="{1A10BF82-8888-4D72-9EBD-E086993797A1}"/>
    <dgm:cxn modelId="{13B3025B-FA3D-4D4F-A5A4-5FC82FE4F172}" type="presOf" srcId="{D5D8C520-8401-44EC-B55B-C1DF9FE916D0}" destId="{0853DD29-1A7D-4672-9599-D4972907D5EA}" srcOrd="0" destOrd="0" presId="urn:microsoft.com/office/officeart/2005/8/layout/vList2"/>
    <dgm:cxn modelId="{EB496AB3-B123-4603-ADAC-EC74C68672F2}" type="presOf" srcId="{B589E019-A865-49D4-83AE-FD07B8B36B81}" destId="{6B5862E5-78EC-4791-83D7-352415C658BE}" srcOrd="0" destOrd="0" presId="urn:microsoft.com/office/officeart/2005/8/layout/vList2"/>
    <dgm:cxn modelId="{0EB87E30-C323-4147-A9CF-E8F66786F3F8}" type="presParOf" srcId="{0853DD29-1A7D-4672-9599-D4972907D5EA}" destId="{6B5862E5-78EC-4791-83D7-352415C658BE}"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1757855" cy="43173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C" sz="1800" b="1" kern="1200" dirty="0"/>
            <a:t>ANTECEDENTES</a:t>
          </a:r>
          <a:endParaRPr lang="es-EC" sz="1800" kern="1200" dirty="0"/>
        </a:p>
      </dsp:txBody>
      <dsp:txXfrm>
        <a:off x="21075" y="21075"/>
        <a:ext cx="1715705" cy="3895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1284890" cy="385168"/>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b="1" kern="1200" dirty="0"/>
            <a:t>SUPERÁVIT</a:t>
          </a:r>
          <a:endParaRPr lang="es-EC" sz="1600" kern="1200" dirty="0"/>
        </a:p>
      </dsp:txBody>
      <dsp:txXfrm>
        <a:off x="18802" y="18802"/>
        <a:ext cx="1247286" cy="3475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903482" cy="43173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C" sz="1800" b="1" kern="1200" dirty="0"/>
            <a:t>INFORMACIÓN DEL FONDO</a:t>
          </a:r>
          <a:endParaRPr lang="es-EC" sz="1800" kern="1200" dirty="0"/>
        </a:p>
      </dsp:txBody>
      <dsp:txXfrm>
        <a:off x="21075" y="21075"/>
        <a:ext cx="2861332" cy="389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871951" cy="43173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C" sz="1800" b="1" kern="1200" dirty="0"/>
            <a:t>INFORMACIÓN DEL FONDO</a:t>
          </a:r>
          <a:endParaRPr lang="es-EC" sz="1800" kern="1200" dirty="0"/>
        </a:p>
      </dsp:txBody>
      <dsp:txXfrm>
        <a:off x="21075" y="21075"/>
        <a:ext cx="2829801" cy="389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483069" cy="43173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C" sz="1800" b="1" kern="1200" dirty="0"/>
            <a:t>ESTADOS FINANCIEROS</a:t>
          </a:r>
          <a:endParaRPr lang="es-EC" sz="1800" kern="1200" dirty="0"/>
        </a:p>
      </dsp:txBody>
      <dsp:txXfrm>
        <a:off x="21075" y="21075"/>
        <a:ext cx="2440919" cy="3895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1968061" cy="33579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C" sz="1400" b="1" kern="1200" dirty="0"/>
            <a:t>ESTADOS FINANCIEROS</a:t>
          </a:r>
          <a:endParaRPr lang="es-EC" sz="1400" kern="1200" dirty="0"/>
        </a:p>
      </dsp:txBody>
      <dsp:txXfrm>
        <a:off x="16392" y="16392"/>
        <a:ext cx="1935277" cy="3030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3393"/>
          <a:ext cx="2346433" cy="407745"/>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C" sz="1700" b="1" kern="1200" dirty="0"/>
            <a:t>ESTADOS FINANCIEROS</a:t>
          </a:r>
          <a:endParaRPr lang="es-EC" sz="1700" kern="1200" dirty="0"/>
        </a:p>
      </dsp:txBody>
      <dsp:txXfrm>
        <a:off x="19904" y="23297"/>
        <a:ext cx="2306625" cy="3679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3393"/>
          <a:ext cx="2346433" cy="407745"/>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C" sz="1700" b="1" kern="1200" dirty="0"/>
            <a:t>ESTADOS FINANCIEROS</a:t>
          </a:r>
          <a:endParaRPr lang="es-EC" sz="1700" kern="1200" dirty="0"/>
        </a:p>
      </dsp:txBody>
      <dsp:txXfrm>
        <a:off x="19904" y="23297"/>
        <a:ext cx="2306625" cy="3679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441027" cy="383760"/>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C" sz="1600" b="1" kern="1200" dirty="0"/>
            <a:t>INVERSIONES PRIVATIVAS</a:t>
          </a:r>
          <a:endParaRPr lang="es-EC" sz="1600" kern="1200" dirty="0"/>
        </a:p>
      </dsp:txBody>
      <dsp:txXfrm>
        <a:off x="18734" y="18734"/>
        <a:ext cx="2403559" cy="3462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62E5-78EC-4791-83D7-352415C658BE}">
      <dsp:nvSpPr>
        <dsp:cNvPr id="0" name=""/>
        <dsp:cNvSpPr/>
      </dsp:nvSpPr>
      <dsp:spPr>
        <a:xfrm>
          <a:off x="0" y="0"/>
          <a:ext cx="2178269" cy="359774"/>
        </a:xfrm>
        <a:prstGeom prst="roundRect">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C" sz="1500" b="1" kern="1200" dirty="0"/>
            <a:t>CUENTA INDIVIDUAL</a:t>
          </a:r>
          <a:endParaRPr lang="es-EC" sz="1500" kern="1200" dirty="0"/>
        </a:p>
      </dsp:txBody>
      <dsp:txXfrm>
        <a:off x="17563" y="17563"/>
        <a:ext cx="2143143"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EE22D3CF-C4CF-4466-A0E2-624016E28025}" type="datetimeFigureOut">
              <a:rPr lang="es-EC" smtClean="0"/>
              <a:t>3/4/2019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164625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EE22D3CF-C4CF-4466-A0E2-624016E28025}" type="datetimeFigureOut">
              <a:rPr lang="es-EC" smtClean="0"/>
              <a:t>3/4/2019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299997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EE22D3CF-C4CF-4466-A0E2-624016E28025}" type="datetimeFigureOut">
              <a:rPr lang="es-EC" smtClean="0"/>
              <a:t>3/4/2019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181703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EE22D3CF-C4CF-4466-A0E2-624016E28025}" type="datetimeFigureOut">
              <a:rPr lang="es-EC" smtClean="0"/>
              <a:t>3/4/2019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300337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E22D3CF-C4CF-4466-A0E2-624016E28025}" type="datetimeFigureOut">
              <a:rPr lang="es-EC" smtClean="0"/>
              <a:t>3/4/2019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21218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EE22D3CF-C4CF-4466-A0E2-624016E28025}" type="datetimeFigureOut">
              <a:rPr lang="es-EC" smtClean="0"/>
              <a:t>3/4/2019</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97770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EE22D3CF-C4CF-4466-A0E2-624016E28025}" type="datetimeFigureOut">
              <a:rPr lang="es-EC" smtClean="0"/>
              <a:t>3/4/2019</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115037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EE22D3CF-C4CF-4466-A0E2-624016E28025}" type="datetimeFigureOut">
              <a:rPr lang="es-EC" smtClean="0"/>
              <a:t>3/4/2019</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252657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E22D3CF-C4CF-4466-A0E2-624016E28025}" type="datetimeFigureOut">
              <a:rPr lang="es-EC" smtClean="0"/>
              <a:t>3/4/2019</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34501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E22D3CF-C4CF-4466-A0E2-624016E28025}" type="datetimeFigureOut">
              <a:rPr lang="es-EC" smtClean="0"/>
              <a:t>3/4/2019</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304478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E22D3CF-C4CF-4466-A0E2-624016E28025}" type="datetimeFigureOut">
              <a:rPr lang="es-EC" smtClean="0"/>
              <a:t>3/4/2019</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0148D96E-215B-4C6A-99A5-1B6828560C57}" type="slidenum">
              <a:rPr lang="es-EC" smtClean="0"/>
              <a:t>‹Nº›</a:t>
            </a:fld>
            <a:endParaRPr lang="es-EC"/>
          </a:p>
        </p:txBody>
      </p:sp>
    </p:spTree>
    <p:extLst>
      <p:ext uri="{BB962C8B-B14F-4D97-AF65-F5344CB8AC3E}">
        <p14:creationId xmlns:p14="http://schemas.microsoft.com/office/powerpoint/2010/main" val="229459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2D3CF-C4CF-4466-A0E2-624016E28025}" type="datetimeFigureOut">
              <a:rPr lang="es-EC" smtClean="0"/>
              <a:t>3/4/2019</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8D96E-215B-4C6A-99A5-1B6828560C57}" type="slidenum">
              <a:rPr lang="es-EC" smtClean="0"/>
              <a:t>‹Nº›</a:t>
            </a:fld>
            <a:endParaRPr lang="es-EC"/>
          </a:p>
        </p:txBody>
      </p:sp>
    </p:spTree>
    <p:extLst>
      <p:ext uri="{BB962C8B-B14F-4D97-AF65-F5344CB8AC3E}">
        <p14:creationId xmlns:p14="http://schemas.microsoft.com/office/powerpoint/2010/main" val="10011328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diagramLayout" Target="../diagrams/layout9.xml"/><Relationship Id="rId7" Type="http://schemas.openxmlformats.org/officeDocument/2006/relationships/image" Target="../media/image4.jpe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diagramLayout" Target="../diagrams/layout10.xml"/><Relationship Id="rId7" Type="http://schemas.openxmlformats.org/officeDocument/2006/relationships/image" Target="../media/image5.jpe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Layout" Target="../diagrams/layout2.xml"/><Relationship Id="rId7" Type="http://schemas.openxmlformats.org/officeDocument/2006/relationships/chart" Target="../charts/chart1.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diagramLayout" Target="../diagrams/layout3.xml"/><Relationship Id="rId7" Type="http://schemas.openxmlformats.org/officeDocument/2006/relationships/chart" Target="../charts/char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microsoft.com/office/2007/relationships/hdphoto" Target="../media/hdphoto1.wdp"/><Relationship Id="rId4" Type="http://schemas.openxmlformats.org/officeDocument/2006/relationships/diagramQuickStyle" Target="../diagrams/quickStyle3.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hart" Target="../charts/chart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chart" Target="../charts/chart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chart" Target="../charts/chart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chart" Target="../charts/chart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diagramLayout" Target="../diagrams/layout8.xml"/><Relationship Id="rId7" Type="http://schemas.openxmlformats.org/officeDocument/2006/relationships/chart" Target="../charts/chart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0519DB6-2766-4240-AE90-12F5E119F6BD}"/>
              </a:ext>
            </a:extLst>
          </p:cNvPr>
          <p:cNvSpPr/>
          <p:nvPr/>
        </p:nvSpPr>
        <p:spPr>
          <a:xfrm>
            <a:off x="2000249" y="2114549"/>
            <a:ext cx="8486776" cy="1384995"/>
          </a:xfrm>
          <a:prstGeom prst="rect">
            <a:avLst/>
          </a:prstGeom>
        </p:spPr>
        <p:txBody>
          <a:bodyPr wrap="square">
            <a:spAutoFit/>
          </a:bodyPr>
          <a:lstStyle/>
          <a:p>
            <a:pPr algn="ctr"/>
            <a:r>
              <a:rPr lang="es-EC" sz="2800" b="1" dirty="0">
                <a:solidFill>
                  <a:schemeClr val="tx2">
                    <a:lumMod val="50000"/>
                  </a:schemeClr>
                </a:solidFill>
              </a:rPr>
              <a:t>FONDO COMPLEMETARIO PREVISIONAL CERRADO DE CESANTÍA DE SERVIDORES Y TRABAJADORES PÚBLICOS DE FUERZAS ARMADAS -CAPREMCI</a:t>
            </a:r>
          </a:p>
        </p:txBody>
      </p:sp>
      <p:sp>
        <p:nvSpPr>
          <p:cNvPr id="5" name="Rectángulo 4">
            <a:extLst>
              <a:ext uri="{FF2B5EF4-FFF2-40B4-BE49-F238E27FC236}">
                <a16:creationId xmlns:a16="http://schemas.microsoft.com/office/drawing/2014/main" id="{073A2E91-5CEF-4356-AD42-9E9ABB708EDF}"/>
              </a:ext>
            </a:extLst>
          </p:cNvPr>
          <p:cNvSpPr/>
          <p:nvPr/>
        </p:nvSpPr>
        <p:spPr>
          <a:xfrm>
            <a:off x="3195637" y="5237947"/>
            <a:ext cx="6096000" cy="646331"/>
          </a:xfrm>
          <a:prstGeom prst="rect">
            <a:avLst/>
          </a:prstGeom>
        </p:spPr>
        <p:txBody>
          <a:bodyPr>
            <a:spAutoFit/>
          </a:bodyPr>
          <a:lstStyle/>
          <a:p>
            <a:pPr algn="ctr"/>
            <a:r>
              <a:rPr lang="es-EC" b="1" dirty="0">
                <a:solidFill>
                  <a:schemeClr val="tx2">
                    <a:lumMod val="50000"/>
                  </a:schemeClr>
                </a:solidFill>
              </a:rPr>
              <a:t>Ing. Stephany Zurita</a:t>
            </a:r>
          </a:p>
          <a:p>
            <a:pPr algn="ctr"/>
            <a:r>
              <a:rPr lang="es-EC" b="1" dirty="0">
                <a:solidFill>
                  <a:schemeClr val="tx2">
                    <a:lumMod val="50000"/>
                  </a:schemeClr>
                </a:solidFill>
              </a:rPr>
              <a:t>REPRESENTANTE LEGAL</a:t>
            </a:r>
          </a:p>
        </p:txBody>
      </p:sp>
      <p:sp>
        <p:nvSpPr>
          <p:cNvPr id="7" name="Rectángulo 6">
            <a:extLst>
              <a:ext uri="{FF2B5EF4-FFF2-40B4-BE49-F238E27FC236}">
                <a16:creationId xmlns:a16="http://schemas.microsoft.com/office/drawing/2014/main" id="{2FDDC573-9CAB-4ACF-A35C-5626FDFFDD3E}"/>
              </a:ext>
            </a:extLst>
          </p:cNvPr>
          <p:cNvSpPr/>
          <p:nvPr/>
        </p:nvSpPr>
        <p:spPr>
          <a:xfrm>
            <a:off x="3195637" y="3886875"/>
            <a:ext cx="6096000" cy="584775"/>
          </a:xfrm>
          <a:prstGeom prst="rect">
            <a:avLst/>
          </a:prstGeom>
        </p:spPr>
        <p:txBody>
          <a:bodyPr>
            <a:spAutoFit/>
          </a:bodyPr>
          <a:lstStyle/>
          <a:p>
            <a:pPr algn="ctr"/>
            <a:r>
              <a:rPr lang="es-EC" sz="3200" b="1" dirty="0">
                <a:solidFill>
                  <a:srgbClr val="24662C"/>
                </a:solidFill>
              </a:rPr>
              <a:t>INFORME DE GESTIÓN</a:t>
            </a:r>
          </a:p>
        </p:txBody>
      </p:sp>
      <p:pic>
        <p:nvPicPr>
          <p:cNvPr id="3" name="Imagen 2"/>
          <p:cNvPicPr>
            <a:picLocks noChangeAspect="1"/>
          </p:cNvPicPr>
          <p:nvPr/>
        </p:nvPicPr>
        <p:blipFill>
          <a:blip r:embed="rId2"/>
          <a:stretch>
            <a:fillRect/>
          </a:stretch>
        </p:blipFill>
        <p:spPr>
          <a:xfrm>
            <a:off x="2848303" y="247305"/>
            <a:ext cx="5860620" cy="989397"/>
          </a:xfrm>
          <a:prstGeom prst="rect">
            <a:avLst/>
          </a:prstGeom>
        </p:spPr>
      </p:pic>
    </p:spTree>
    <p:extLst>
      <p:ext uri="{BB962C8B-B14F-4D97-AF65-F5344CB8AC3E}">
        <p14:creationId xmlns:p14="http://schemas.microsoft.com/office/powerpoint/2010/main" val="262230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2673168852"/>
              </p:ext>
            </p:extLst>
          </p:nvPr>
        </p:nvGraphicFramePr>
        <p:xfrm>
          <a:off x="838200" y="365126"/>
          <a:ext cx="2178269" cy="36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Imagen relacionada">
            <a:extLst>
              <a:ext uri="{FF2B5EF4-FFF2-40B4-BE49-F238E27FC236}">
                <a16:creationId xmlns:a16="http://schemas.microsoft.com/office/drawing/2014/main" id="{AB99EAC9-319D-4657-AF24-CF2B2643B9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828801"/>
            <a:ext cx="2671762" cy="26717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ráfico 5"/>
          <p:cNvGraphicFramePr>
            <a:graphicFrameLocks/>
          </p:cNvGraphicFramePr>
          <p:nvPr>
            <p:extLst>
              <p:ext uri="{D42A27DB-BD31-4B8C-83A1-F6EECF244321}">
                <p14:modId xmlns:p14="http://schemas.microsoft.com/office/powerpoint/2010/main" val="2871513370"/>
              </p:ext>
            </p:extLst>
          </p:nvPr>
        </p:nvGraphicFramePr>
        <p:xfrm>
          <a:off x="3509963" y="1492469"/>
          <a:ext cx="7557430" cy="423566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049773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1281653423"/>
              </p:ext>
            </p:extLst>
          </p:nvPr>
        </p:nvGraphicFramePr>
        <p:xfrm>
          <a:off x="838201" y="365126"/>
          <a:ext cx="1284890" cy="402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Resultado de imagen para imagen de resultados">
            <a:extLst>
              <a:ext uri="{FF2B5EF4-FFF2-40B4-BE49-F238E27FC236}">
                <a16:creationId xmlns:a16="http://schemas.microsoft.com/office/drawing/2014/main" id="{EDAB37BB-9E92-44BA-9F29-7AE67D1091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510" y="1779104"/>
            <a:ext cx="3529006" cy="37038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áfico 4">
            <a:extLst>
              <a:ext uri="{FF2B5EF4-FFF2-40B4-BE49-F238E27FC236}">
                <a16:creationId xmlns:a16="http://schemas.microsoft.com/office/drawing/2014/main" id="{00000000-0008-0000-0600-000002000000}"/>
              </a:ext>
            </a:extLst>
          </p:cNvPr>
          <p:cNvGraphicFramePr>
            <a:graphicFrameLocks/>
          </p:cNvGraphicFramePr>
          <p:nvPr>
            <p:extLst>
              <p:ext uri="{D42A27DB-BD31-4B8C-83A1-F6EECF244321}">
                <p14:modId xmlns:p14="http://schemas.microsoft.com/office/powerpoint/2010/main" val="708114049"/>
              </p:ext>
            </p:extLst>
          </p:nvPr>
        </p:nvGraphicFramePr>
        <p:xfrm>
          <a:off x="3809999" y="1254035"/>
          <a:ext cx="6483532" cy="437951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10948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791021265"/>
              </p:ext>
            </p:extLst>
          </p:nvPr>
        </p:nvGraphicFramePr>
        <p:xfrm>
          <a:off x="838200" y="365126"/>
          <a:ext cx="1757855" cy="465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contenido 3">
            <a:extLst>
              <a:ext uri="{FF2B5EF4-FFF2-40B4-BE49-F238E27FC236}">
                <a16:creationId xmlns:a16="http://schemas.microsoft.com/office/drawing/2014/main" id="{E41C46F9-5109-4DE4-A0A9-7112114A7457}"/>
              </a:ext>
            </a:extLst>
          </p:cNvPr>
          <p:cNvSpPr>
            <a:spLocks noGrp="1"/>
          </p:cNvSpPr>
          <p:nvPr>
            <p:ph idx="1"/>
          </p:nvPr>
        </p:nvSpPr>
        <p:spPr>
          <a:xfrm>
            <a:off x="838200" y="973204"/>
            <a:ext cx="10515600" cy="5334794"/>
          </a:xfrm>
          <a:prstGeom prst="rect">
            <a:avLst/>
          </a:prstGeom>
        </p:spPr>
        <p:txBody>
          <a:bodyPr wrap="square">
            <a:spAutoFit/>
          </a:bodyPr>
          <a:lstStyle/>
          <a:p>
            <a:pPr lvl="1" algn="just"/>
            <a:r>
              <a:rPr lang="es-EC" sz="1800" dirty="0"/>
              <a:t>EL FONDO COMPLEMENTARIO PREVISIONAL CERRADO DE CESANTÍA DE SERVIDORES Y TRABAJADORES PÚBLICOS DE FUERZAS ARMADAS- CAPREMCI, es una persona jurídica de derecho privado, sin fines de lucro, tiene únicamente fines previsionales, de beneficio social para sus partícipes, se rige por la Ley de Seguridad Social, las resoluciones de la Junta de Política y Regulación Monetaria y Financiera, disposiciones de la Superintendencia de Bancos, estatutos, reglamentos y resoluciones de la Asamblea de Representantes.</a:t>
            </a:r>
          </a:p>
          <a:p>
            <a:pPr lvl="1" algn="just"/>
            <a:endParaRPr lang="es-ES" dirty="0"/>
          </a:p>
          <a:p>
            <a:pPr lvl="1" algn="just"/>
            <a:r>
              <a:rPr lang="es-EC" sz="1800" dirty="0"/>
              <a:t>EL FONDO COMPLEMENTARIO PREVISIONAL CERRADO DE CESANTÍA DE SERVIDORES Y TRABAJADORES PÚBLICOS DE FUERZAS ARMADAS- CAPREMCI, fue constituido mediante Acuerdo Ministerial 316 del 14 de febrero de 1992, reformado mediante Resolución No. SBS-2005-0686, de fecha 28 de noviembre de 2005, con el objeto de administrar los recursos previsionales complementarios de Cesantía de los Empleados Civiles de las Fuerzas Armadas.</a:t>
            </a:r>
          </a:p>
          <a:p>
            <a:pPr marL="457200" lvl="1" indent="0" algn="just">
              <a:buNone/>
            </a:pPr>
            <a:endParaRPr lang="es-ES" dirty="0"/>
          </a:p>
          <a:p>
            <a:pPr lvl="1" algn="just"/>
            <a:r>
              <a:rPr lang="es-EC" sz="1800" dirty="0"/>
              <a:t>Mediante Resolución  No. SB-DTL-2018-113 de fecha 5 de febrero de 2018 se resuelve aprobar las reformas efectuadas al Estatuto del Fondo Complementario Previsional Cerrado de los Empleados Civiles de las Fuerzas Armadas así como la aprobación del cambio de denominación del </a:t>
            </a:r>
            <a:r>
              <a:rPr lang="es-EC" sz="1800" cap="all" dirty="0"/>
              <a:t>Fondo Complementario Previsional Cerrado de los Empleados Civiles de las Fuerzas Armadas-CAPREMCI</a:t>
            </a:r>
            <a:r>
              <a:rPr lang="es-EC" sz="1800" dirty="0"/>
              <a:t> por el de FONDO COMPLEMENTARIO PREVISIONAL CERRADO DE CESANTÍA DE SERVIDORES Y TRABAJADORES PÚBLICOS DE FUERZAS ARMADAS – CAPREMCI</a:t>
            </a:r>
            <a:r>
              <a:rPr lang="es-EC" dirty="0"/>
              <a:t>.</a:t>
            </a:r>
            <a:endParaRPr lang="es-ES" sz="3200" dirty="0"/>
          </a:p>
        </p:txBody>
      </p:sp>
    </p:spTree>
    <p:extLst>
      <p:ext uri="{BB962C8B-B14F-4D97-AF65-F5344CB8AC3E}">
        <p14:creationId xmlns:p14="http://schemas.microsoft.com/office/powerpoint/2010/main" val="79177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685046856"/>
              </p:ext>
            </p:extLst>
          </p:nvPr>
        </p:nvGraphicFramePr>
        <p:xfrm>
          <a:off x="838202" y="365127"/>
          <a:ext cx="2903482" cy="454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Gráfico 4"/>
          <p:cNvGraphicFramePr>
            <a:graphicFrameLocks/>
          </p:cNvGraphicFramePr>
          <p:nvPr>
            <p:extLst>
              <p:ext uri="{D42A27DB-BD31-4B8C-83A1-F6EECF244321}">
                <p14:modId xmlns:p14="http://schemas.microsoft.com/office/powerpoint/2010/main" val="3657970423"/>
              </p:ext>
            </p:extLst>
          </p:nvPr>
        </p:nvGraphicFramePr>
        <p:xfrm>
          <a:off x="5302467" y="1231700"/>
          <a:ext cx="6245099" cy="442155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 name="Gráfico 5"/>
          <p:cNvGraphicFramePr>
            <a:graphicFrameLocks/>
          </p:cNvGraphicFramePr>
          <p:nvPr>
            <p:extLst>
              <p:ext uri="{D42A27DB-BD31-4B8C-83A1-F6EECF244321}">
                <p14:modId xmlns:p14="http://schemas.microsoft.com/office/powerpoint/2010/main" val="1515133625"/>
              </p:ext>
            </p:extLst>
          </p:nvPr>
        </p:nvGraphicFramePr>
        <p:xfrm>
          <a:off x="730467" y="3442476"/>
          <a:ext cx="4572000" cy="2743200"/>
        </p:xfrm>
        <a:graphic>
          <a:graphicData uri="http://schemas.openxmlformats.org/drawingml/2006/chart">
            <c:chart xmlns:c="http://schemas.openxmlformats.org/drawingml/2006/chart" xmlns:r="http://schemas.openxmlformats.org/officeDocument/2006/relationships" r:id="rId8"/>
          </a:graphicData>
        </a:graphic>
      </p:graphicFrame>
      <p:pic>
        <p:nvPicPr>
          <p:cNvPr id="1026" name="Picture 2" descr="Resultado de imagen para PARTICIPES IMAGEN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1089" y="855608"/>
            <a:ext cx="3619500" cy="23812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25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562795862"/>
              </p:ext>
            </p:extLst>
          </p:nvPr>
        </p:nvGraphicFramePr>
        <p:xfrm>
          <a:off x="838201" y="365127"/>
          <a:ext cx="2871951" cy="44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Gráfico 6"/>
          <p:cNvGraphicFramePr>
            <a:graphicFrameLocks/>
          </p:cNvGraphicFramePr>
          <p:nvPr>
            <p:extLst>
              <p:ext uri="{D42A27DB-BD31-4B8C-83A1-F6EECF244321}">
                <p14:modId xmlns:p14="http://schemas.microsoft.com/office/powerpoint/2010/main" val="1597098597"/>
              </p:ext>
            </p:extLst>
          </p:nvPr>
        </p:nvGraphicFramePr>
        <p:xfrm>
          <a:off x="6368217" y="1489167"/>
          <a:ext cx="4735212" cy="364453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Gráfico 7"/>
          <p:cNvGraphicFramePr>
            <a:graphicFrameLocks/>
          </p:cNvGraphicFramePr>
          <p:nvPr>
            <p:extLst>
              <p:ext uri="{D42A27DB-BD31-4B8C-83A1-F6EECF244321}">
                <p14:modId xmlns:p14="http://schemas.microsoft.com/office/powerpoint/2010/main" val="4248068929"/>
              </p:ext>
            </p:extLst>
          </p:nvPr>
        </p:nvGraphicFramePr>
        <p:xfrm>
          <a:off x="1108841" y="3497318"/>
          <a:ext cx="4572000" cy="2743200"/>
        </p:xfrm>
        <a:graphic>
          <a:graphicData uri="http://schemas.openxmlformats.org/drawingml/2006/chart">
            <c:chart xmlns:c="http://schemas.openxmlformats.org/drawingml/2006/chart" xmlns:r="http://schemas.openxmlformats.org/officeDocument/2006/relationships" r:id="rId8"/>
          </a:graphicData>
        </a:graphic>
      </p:graphicFrame>
      <p:pic>
        <p:nvPicPr>
          <p:cNvPr id="5" name="Imagen 4" descr="Imagen relacionada"/>
          <p:cNvPicPr/>
          <p:nvPr/>
        </p:nvPicPr>
        <p:blipFill rotWithShape="1">
          <a:blip r:embed="rId9">
            <a:duotone>
              <a:schemeClr val="accent6">
                <a:shade val="45000"/>
                <a:satMod val="135000"/>
              </a:schemeClr>
              <a:prstClr val="white"/>
            </a:duotone>
            <a:extLst>
              <a:ext uri="{BEBA8EAE-BF5A-486C-A8C5-ECC9F3942E4B}">
                <a14:imgProps xmlns:a14="http://schemas.microsoft.com/office/drawing/2010/main">
                  <a14:imgLayer r:embed="rId10">
                    <a14:imgEffect>
                      <a14:saturation sat="400000"/>
                    </a14:imgEffect>
                    <a14:imgEffect>
                      <a14:brightnessContrast bright="40000" contrast="-20000"/>
                    </a14:imgEffect>
                  </a14:imgLayer>
                </a14:imgProps>
              </a:ext>
              <a:ext uri="{28A0092B-C50C-407E-A947-70E740481C1C}">
                <a14:useLocalDpi xmlns:a14="http://schemas.microsoft.com/office/drawing/2010/main" val="0"/>
              </a:ext>
            </a:extLst>
          </a:blip>
          <a:srcRect l="15048" t="35461" r="36762"/>
          <a:stretch/>
        </p:blipFill>
        <p:spPr bwMode="auto">
          <a:xfrm>
            <a:off x="3614704" y="896993"/>
            <a:ext cx="2409825" cy="26003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39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2846187238"/>
              </p:ext>
            </p:extLst>
          </p:nvPr>
        </p:nvGraphicFramePr>
        <p:xfrm>
          <a:off x="838200" y="365126"/>
          <a:ext cx="2483069" cy="465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ángulo 1"/>
          <p:cNvSpPr/>
          <p:nvPr/>
        </p:nvSpPr>
        <p:spPr>
          <a:xfrm>
            <a:off x="838200" y="1143477"/>
            <a:ext cx="10271234" cy="923330"/>
          </a:xfrm>
          <a:prstGeom prst="rect">
            <a:avLst/>
          </a:prstGeom>
        </p:spPr>
        <p:txBody>
          <a:bodyPr wrap="square">
            <a:spAutoFit/>
          </a:bodyPr>
          <a:lstStyle/>
          <a:p>
            <a:r>
              <a:rPr lang="es-ES" dirty="0"/>
              <a:t>El total de Activos del Fondo al 31 de diciembre de 2018 alcanzaron los 71,792,929.90 millones de dólares. Al revisar su comportamiento en el último año podemos observar que el Fondo incremento en 7.61% con respecto al año 2017.</a:t>
            </a:r>
          </a:p>
        </p:txBody>
      </p:sp>
      <p:graphicFrame>
        <p:nvGraphicFramePr>
          <p:cNvPr id="8" name="Gráfico 7">
            <a:extLst>
              <a:ext uri="{FF2B5EF4-FFF2-40B4-BE49-F238E27FC236}">
                <a16:creationId xmlns:a16="http://schemas.microsoft.com/office/drawing/2014/main" id="{00000000-0008-0000-0300-000004000000}"/>
              </a:ext>
            </a:extLst>
          </p:cNvPr>
          <p:cNvGraphicFramePr>
            <a:graphicFrameLocks/>
          </p:cNvGraphicFramePr>
          <p:nvPr>
            <p:extLst>
              <p:ext uri="{D42A27DB-BD31-4B8C-83A1-F6EECF244321}">
                <p14:modId xmlns:p14="http://schemas.microsoft.com/office/powerpoint/2010/main" val="61480355"/>
              </p:ext>
            </p:extLst>
          </p:nvPr>
        </p:nvGraphicFramePr>
        <p:xfrm>
          <a:off x="2156792" y="2186153"/>
          <a:ext cx="7991060" cy="377732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7105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2977580344"/>
              </p:ext>
            </p:extLst>
          </p:nvPr>
        </p:nvGraphicFramePr>
        <p:xfrm>
          <a:off x="838201" y="365127"/>
          <a:ext cx="1968061" cy="370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ángulo 1"/>
          <p:cNvSpPr/>
          <p:nvPr/>
        </p:nvSpPr>
        <p:spPr>
          <a:xfrm>
            <a:off x="924909" y="1165267"/>
            <a:ext cx="10804635" cy="646331"/>
          </a:xfrm>
          <a:prstGeom prst="rect">
            <a:avLst/>
          </a:prstGeom>
        </p:spPr>
        <p:txBody>
          <a:bodyPr wrap="square">
            <a:spAutoFit/>
          </a:bodyPr>
          <a:lstStyle/>
          <a:p>
            <a:r>
              <a:rPr lang="es-ES" dirty="0"/>
              <a:t>El 81.12% de los pasivos del Fondo se encuentran colocados en Cuenta Individual, 8.83% en Cuentas por Pagar, 0.01% Obligaciones Patronales, 4.72% Otros Pasivos y el 5.31% en Resultados.</a:t>
            </a:r>
          </a:p>
        </p:txBody>
      </p:sp>
      <p:graphicFrame>
        <p:nvGraphicFramePr>
          <p:cNvPr id="6" name="Gráfico 5">
            <a:extLst>
              <a:ext uri="{FF2B5EF4-FFF2-40B4-BE49-F238E27FC236}">
                <a16:creationId xmlns:a16="http://schemas.microsoft.com/office/drawing/2014/main" id="{00000000-0008-0000-0300-000007000000}"/>
              </a:ext>
            </a:extLst>
          </p:cNvPr>
          <p:cNvGraphicFramePr>
            <a:graphicFrameLocks/>
          </p:cNvGraphicFramePr>
          <p:nvPr>
            <p:extLst>
              <p:ext uri="{D42A27DB-BD31-4B8C-83A1-F6EECF244321}">
                <p14:modId xmlns:p14="http://schemas.microsoft.com/office/powerpoint/2010/main" val="3723391740"/>
              </p:ext>
            </p:extLst>
          </p:nvPr>
        </p:nvGraphicFramePr>
        <p:xfrm>
          <a:off x="3069771" y="1979331"/>
          <a:ext cx="6152606" cy="391201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4411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411776406"/>
              </p:ext>
            </p:extLst>
          </p:nvPr>
        </p:nvGraphicFramePr>
        <p:xfrm>
          <a:off x="838201" y="365126"/>
          <a:ext cx="2346433" cy="475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Gráfico 8"/>
          <p:cNvGraphicFramePr>
            <a:graphicFrameLocks/>
          </p:cNvGraphicFramePr>
          <p:nvPr>
            <p:extLst>
              <p:ext uri="{D42A27DB-BD31-4B8C-83A1-F6EECF244321}">
                <p14:modId xmlns:p14="http://schemas.microsoft.com/office/powerpoint/2010/main" val="4011891407"/>
              </p:ext>
            </p:extLst>
          </p:nvPr>
        </p:nvGraphicFramePr>
        <p:xfrm>
          <a:off x="1227909" y="1097280"/>
          <a:ext cx="9509760" cy="495082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5503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3411776406"/>
              </p:ext>
            </p:extLst>
          </p:nvPr>
        </p:nvGraphicFramePr>
        <p:xfrm>
          <a:off x="838201" y="365126"/>
          <a:ext cx="2346433" cy="475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Gráfico 4"/>
          <p:cNvGraphicFramePr>
            <a:graphicFrameLocks/>
          </p:cNvGraphicFramePr>
          <p:nvPr>
            <p:extLst>
              <p:ext uri="{D42A27DB-BD31-4B8C-83A1-F6EECF244321}">
                <p14:modId xmlns:p14="http://schemas.microsoft.com/office/powerpoint/2010/main" val="3796049354"/>
              </p:ext>
            </p:extLst>
          </p:nvPr>
        </p:nvGraphicFramePr>
        <p:xfrm>
          <a:off x="1476103" y="1227910"/>
          <a:ext cx="9144000" cy="46634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6301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a:extLst>
              <a:ext uri="{FF2B5EF4-FFF2-40B4-BE49-F238E27FC236}">
                <a16:creationId xmlns:a16="http://schemas.microsoft.com/office/drawing/2014/main" id="{16E89B1E-30B8-42F3-925C-2A21EE344579}"/>
              </a:ext>
            </a:extLst>
          </p:cNvPr>
          <p:cNvGraphicFramePr/>
          <p:nvPr>
            <p:extLst>
              <p:ext uri="{D42A27DB-BD31-4B8C-83A1-F6EECF244321}">
                <p14:modId xmlns:p14="http://schemas.microsoft.com/office/powerpoint/2010/main" val="4263027262"/>
              </p:ext>
            </p:extLst>
          </p:nvPr>
        </p:nvGraphicFramePr>
        <p:xfrm>
          <a:off x="838201" y="365126"/>
          <a:ext cx="2441027" cy="433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Gráfico 4"/>
          <p:cNvGraphicFramePr>
            <a:graphicFrameLocks/>
          </p:cNvGraphicFramePr>
          <p:nvPr>
            <p:extLst>
              <p:ext uri="{D42A27DB-BD31-4B8C-83A1-F6EECF244321}">
                <p14:modId xmlns:p14="http://schemas.microsoft.com/office/powerpoint/2010/main" val="2242870419"/>
              </p:ext>
            </p:extLst>
          </p:nvPr>
        </p:nvGraphicFramePr>
        <p:xfrm>
          <a:off x="705394" y="1136469"/>
          <a:ext cx="5632541" cy="431074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 name="Gráfico 5"/>
          <p:cNvGraphicFramePr>
            <a:graphicFrameLocks/>
          </p:cNvGraphicFramePr>
          <p:nvPr>
            <p:extLst>
              <p:ext uri="{D42A27DB-BD31-4B8C-83A1-F6EECF244321}">
                <p14:modId xmlns:p14="http://schemas.microsoft.com/office/powerpoint/2010/main" val="269397016"/>
              </p:ext>
            </p:extLst>
          </p:nvPr>
        </p:nvGraphicFramePr>
        <p:xfrm>
          <a:off x="6337935" y="365126"/>
          <a:ext cx="5528244" cy="589198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183316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1308</TotalTime>
  <Words>366</Words>
  <Application>Microsoft Office PowerPoint</Application>
  <PresentationFormat>Panorámica</PresentationFormat>
  <Paragraphs>33</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BYRON BOLAÑOS</dc:creator>
  <cp:lastModifiedBy>Manuel Alberto Rosabal</cp:lastModifiedBy>
  <cp:revision>92</cp:revision>
  <dcterms:created xsi:type="dcterms:W3CDTF">2017-12-14T16:55:42Z</dcterms:created>
  <dcterms:modified xsi:type="dcterms:W3CDTF">2019-04-03T19:46:27Z</dcterms:modified>
</cp:coreProperties>
</file>