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0D09AF-5323-45C6-BC59-4C55B7E8C0E9}">
  <a:tblStyle styleId="{E70D09AF-5323-45C6-BC59-4C55B7E8C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6df1c9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6df1c9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Daily: PU and DO\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176 days of school in 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all assumptiosn and put lower limit for saving in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7c034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7c034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6df1c9f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6df1c9f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6df1c9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6df1c9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6eb3809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6eb3809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6eb38091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6eb38091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6df1c9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6df1c9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other school districts &amp; examples as case studies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7c12c7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7c12c7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6eb380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6eb380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Refers to a transportation system in which a plane, bus, or train travels directly to a destination, rather than going through a central hub.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6eb380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6eb380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clear spokes are walking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6df1c9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6df1c9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for photo: Dr. Diego Klabjan’s IEMS 308 Data Analytics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citation for background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6df1c9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6df1c9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Point-to-point_transit#cite_note-compareUse-3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hyperlink" Target="https://www.coursera.org/learn/machine-learning/lecture/93VPG/k-means-algorith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Cutting Bus Routes through Hub and Spoke Model</a:t>
            </a:r>
            <a:endParaRPr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IEMS 365: Analytics for Social Good | Team A4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</a:t>
            </a:r>
            <a:r>
              <a:rPr lang="en"/>
              <a:t> 9, 2017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5" y="642770"/>
            <a:ext cx="1019825" cy="88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Savings (Optimistic) 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2400250" y="1258475"/>
            <a:ext cx="6321600" cy="3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Cost of 1 Single Tier Bus: $229.82 Daily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Total Collective Yearly Saving: $80,896.64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p22"/>
          <p:cNvGraphicFramePr/>
          <p:nvPr/>
        </p:nvGraphicFramePr>
        <p:xfrm>
          <a:off x="2411100" y="190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{E70D09AF-5323-45C6-BC59-4C55B7E8C0E9}</a:tableStyleId>
              </a:tblPr>
              <a:tblGrid>
                <a:gridCol w="1262150"/>
                <a:gridCol w="1262150"/>
                <a:gridCol w="1262150"/>
                <a:gridCol w="1262150"/>
                <a:gridCol w="1262150"/>
              </a:tblGrid>
              <a:tr h="115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Daily Cost and # of Busses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 Buses Currently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 Buses Hub and Shuttle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Currently (Assuming Single Tier)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Hub and Shuttle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6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Bessie Rhodes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$1,149.1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$919.28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King Labs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$1,608.74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$1,378.92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Cost Savings (Conservative)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2400250" y="1322500"/>
            <a:ext cx="6321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Cost of 1 Double Tier Bus: $252.00 Daily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Total Yearly Savings: $7,807.36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2405675" y="18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{E70D09AF-5323-45C6-BC59-4C55B7E8C0E9}</a:tableStyleId>
              </a:tblPr>
              <a:tblGrid>
                <a:gridCol w="1262150"/>
                <a:gridCol w="1262150"/>
                <a:gridCol w="1262150"/>
                <a:gridCol w="1262150"/>
                <a:gridCol w="1262150"/>
              </a:tblGrid>
              <a:tr h="98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Daily Cost and # of Busses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 Buses Currently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 Buses Hub and Shuttle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Currently (Assuming Two Tier)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Hub and Shuttle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6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Bessie Rhodes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 (2 Tier)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(1 Tier)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$1,260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$1,237.82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King Labs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 (2 Tier)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(1 Tier)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$1,764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$1,741.82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Potential hazards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Spokes as busses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Hubs relocate year to year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Routing within clusters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16765" l="0" r="0" t="11157"/>
          <a:stretch/>
        </p:blipFill>
        <p:spPr>
          <a:xfrm>
            <a:off x="2400250" y="1211350"/>
            <a:ext cx="6321600" cy="341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00262" y="13428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Transportation Models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Point to Point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Hub and Spoke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Clustering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Costs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Going Forward</a:t>
            </a:r>
            <a:endParaRPr sz="20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Idea: Transport Models</a:t>
            </a:r>
            <a:endParaRPr/>
          </a:p>
        </p:txBody>
      </p:sp>
      <p:pic>
        <p:nvPicPr>
          <p:cNvPr descr="hubnetwork.png"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63750"/>
            <a:ext cx="6321601" cy="291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Proposal: Hub and Spoke</a:t>
            </a:r>
            <a:endParaRPr/>
          </a:p>
        </p:txBody>
      </p:sp>
      <p:pic>
        <p:nvPicPr>
          <p:cNvPr descr="Image result for airlines hub and spoke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325" y="1549221"/>
            <a:ext cx="6113450" cy="260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429925" y="1595775"/>
            <a:ext cx="5301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“Hub and Shuttle”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Elgin, 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100" y="1595775"/>
            <a:ext cx="1019825" cy="811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050" y="2635577"/>
            <a:ext cx="2254475" cy="81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0100" y="3675350"/>
            <a:ext cx="1445302" cy="8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400250" y="2635588"/>
            <a:ext cx="40671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“Hub” as nearest school/building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Pataskala, OH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855400" y="3675375"/>
            <a:ext cx="48663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“Hub” as neighborhood schools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Jacksonville, Florida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D65 Model: Point-to-point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Advantages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Eliminates need for connections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Reduces travel time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Reduces risk of children getting lost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Disadvantages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Economically inefficient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route.png"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Model: Hub and Spoke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400262" y="13006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Advantages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Fewer Routes → Fewer Busses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Maximizes capacity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Scalable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Disadvantages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Students may need to transfer busses 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Fairly inflexible routes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Further distances to bus stop for many students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52525"/>
              </a:solidFill>
              <a:highlight>
                <a:schemeClr val="lt1"/>
              </a:highlight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3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business-affiliate-network.png"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410100" y="1595775"/>
            <a:ext cx="302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K-means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Groups current bus stops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Hubs: Centers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Spokes: Walking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800" y="2291925"/>
            <a:ext cx="3825049" cy="2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2491575" y="4756775"/>
            <a:ext cx="6230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Citation: </a:t>
            </a:r>
            <a:r>
              <a:rPr lang="en" u="sng">
                <a:solidFill>
                  <a:schemeClr val="hlink"/>
                </a:solidFill>
                <a:hlinkClick r:id="rId5"/>
              </a:rPr>
              <a:t>Andrew Ng’s Machine Learning Course, Coursera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Bessie Rhodes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5" y="575950"/>
            <a:ext cx="1019825" cy="10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423" y="1211350"/>
            <a:ext cx="3029699" cy="274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b="11344" l="0" r="0" t="2515"/>
          <a:stretch/>
        </p:blipFill>
        <p:spPr>
          <a:xfrm>
            <a:off x="5556125" y="1595764"/>
            <a:ext cx="3165725" cy="295886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350375" y="3956150"/>
            <a:ext cx="1381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Bessie Rhodes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6448100" y="1211350"/>
            <a:ext cx="1381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Labs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3573050" y="2266075"/>
            <a:ext cx="94800" cy="105300"/>
          </a:xfrm>
          <a:prstGeom prst="star4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7025226" y="3022550"/>
            <a:ext cx="94800" cy="105300"/>
          </a:xfrm>
          <a:prstGeom prst="star4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