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4.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7"/>
  </p:notesMasterIdLst>
  <p:sldIdLst>
    <p:sldId id="256" r:id="rId5"/>
    <p:sldId id="257" r:id="rId6"/>
  </p:sldIdLst>
  <p:sldSz cx="41148000" cy="32918400"/>
  <p:notesSz cx="7010400" cy="9236075"/>
  <p:embeddedFontLst>
    <p:embeddedFont>
      <p:font typeface="Arial Narrow" panose="020B0606020202030204" pitchFamily="34" charset="0"/>
      <p:regular r:id="rId8"/>
      <p:bold r:id="rId9"/>
      <p:italic r:id="rId10"/>
      <p:boldItalic r:id="rId11"/>
    </p:embeddedFon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92" userDrawn="1">
          <p15:clr>
            <a:srgbClr val="A4A3A4"/>
          </p15:clr>
        </p15:guide>
        <p15:guide id="2" pos="129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 Gomez" initials="" lastIdx="1" clrIdx="0"/>
  <p:cmAuthor id="1" name="Genevieve Hale" initials="" lastIdx="1" clrIdx="1"/>
  <p:cmAuthor id="2" name="Ball, Brittany  (Miami VA)" initials="BB(V" lastIdx="10" clrIdx="2">
    <p:extLst>
      <p:ext uri="{19B8F6BF-5375-455C-9EA6-DF929625EA0E}">
        <p15:presenceInfo xmlns:p15="http://schemas.microsoft.com/office/powerpoint/2012/main" userId="S-1-5-21-1876523541-981950538-929701000-5876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DF4F6E"/>
    <a:srgbClr val="009999"/>
    <a:srgbClr val="E1FBFF"/>
    <a:srgbClr val="D1FBFB"/>
    <a:srgbClr val="006666"/>
    <a:srgbClr val="EBD1D3"/>
    <a:srgbClr val="007976"/>
    <a:srgbClr val="FCD3B2"/>
    <a:srgbClr val="FF9C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238" autoAdjust="0"/>
  </p:normalViewPr>
  <p:slideViewPr>
    <p:cSldViewPr snapToGrid="0">
      <p:cViewPr>
        <p:scale>
          <a:sx n="33" d="100"/>
          <a:sy n="33" d="100"/>
        </p:scale>
        <p:origin x="-624" y="-840"/>
      </p:cViewPr>
      <p:guideLst>
        <p:guide orient="horz" pos="10392"/>
        <p:guide pos="12960"/>
      </p:guideLst>
    </p:cSldViewPr>
  </p:slideViewPr>
  <p:outlineViewPr>
    <p:cViewPr>
      <p:scale>
        <a:sx n="100" d="100"/>
        <a:sy n="100" d="100"/>
      </p:scale>
      <p:origin x="366"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font" Target="fonts/font7.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029873624210154E-2"/>
          <c:y val="1.9407184149024027E-2"/>
          <c:w val="0.92111063975399843"/>
          <c:h val="0.67713305165086979"/>
        </c:manualLayout>
      </c:layout>
      <c:barChart>
        <c:barDir val="col"/>
        <c:grouping val="clustered"/>
        <c:varyColors val="0"/>
        <c:ser>
          <c:idx val="0"/>
          <c:order val="0"/>
          <c:tx>
            <c:strRef>
              <c:f>Sheet1!$B$1</c:f>
              <c:strCache>
                <c:ptCount val="1"/>
                <c:pt idx="0">
                  <c:v>Pharmacy Education Notes Without PACT CPS Cosigned</c:v>
                </c:pt>
              </c:strCache>
            </c:strRef>
          </c:tx>
          <c:spPr>
            <a:solidFill>
              <a:srgbClr val="009999"/>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Lbl>
              <c:idx val="2"/>
              <c:layout>
                <c:manualLayout>
                  <c:x val="-1.7447024925067089E-3"/>
                  <c:y val="4.49158956828504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9D7-4776-8566-ED8E04BD834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Arial Narrow" panose="020B0606020202030204"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CHF</c:v>
                </c:pt>
                <c:pt idx="1">
                  <c:v>COPD</c:v>
                </c:pt>
                <c:pt idx="2">
                  <c:v>DM</c:v>
                </c:pt>
                <c:pt idx="3">
                  <c:v>HTN</c:v>
                </c:pt>
              </c:strCache>
            </c:strRef>
          </c:cat>
          <c:val>
            <c:numRef>
              <c:f>Sheet1!$B$2:$B$5</c:f>
              <c:numCache>
                <c:formatCode>General</c:formatCode>
                <c:ptCount val="4"/>
                <c:pt idx="0">
                  <c:v>12</c:v>
                </c:pt>
                <c:pt idx="1">
                  <c:v>13</c:v>
                </c:pt>
                <c:pt idx="2">
                  <c:v>2</c:v>
                </c:pt>
                <c:pt idx="3">
                  <c:v>9</c:v>
                </c:pt>
              </c:numCache>
            </c:numRef>
          </c:val>
          <c:extLst>
            <c:ext xmlns:c16="http://schemas.microsoft.com/office/drawing/2014/chart" uri="{C3380CC4-5D6E-409C-BE32-E72D297353CC}">
              <c16:uniqueId val="{00000000-20D7-439A-9489-B96A8B7A9377}"/>
            </c:ext>
          </c:extLst>
        </c:ser>
        <c:ser>
          <c:idx val="1"/>
          <c:order val="1"/>
          <c:tx>
            <c:strRef>
              <c:f>Sheet1!$C$1</c:f>
              <c:strCache>
                <c:ptCount val="1"/>
                <c:pt idx="0">
                  <c:v>Follow-Ups Scheduled Without PACT CPS Cosigned</c:v>
                </c:pt>
              </c:strCache>
            </c:strRef>
          </c:tx>
          <c:spPr>
            <a:solidFill>
              <a:srgbClr val="00666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Lbl>
              <c:idx val="2"/>
              <c:layout>
                <c:manualLayout>
                  <c:x val="0"/>
                  <c:y val="4.49158956828504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9D7-4776-8566-ED8E04BD834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Arial Narrow" panose="020B0606020202030204"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CHF</c:v>
                </c:pt>
                <c:pt idx="1">
                  <c:v>COPD</c:v>
                </c:pt>
                <c:pt idx="2">
                  <c:v>DM</c:v>
                </c:pt>
                <c:pt idx="3">
                  <c:v>HTN</c:v>
                </c:pt>
              </c:strCache>
            </c:strRef>
          </c:cat>
          <c:val>
            <c:numRef>
              <c:f>Sheet1!$C$2:$C$5</c:f>
              <c:numCache>
                <c:formatCode>General</c:formatCode>
                <c:ptCount val="4"/>
                <c:pt idx="0">
                  <c:v>7</c:v>
                </c:pt>
                <c:pt idx="1">
                  <c:v>8</c:v>
                </c:pt>
                <c:pt idx="2">
                  <c:v>2</c:v>
                </c:pt>
                <c:pt idx="3">
                  <c:v>6</c:v>
                </c:pt>
              </c:numCache>
            </c:numRef>
          </c:val>
          <c:extLst>
            <c:ext xmlns:c16="http://schemas.microsoft.com/office/drawing/2014/chart" uri="{C3380CC4-5D6E-409C-BE32-E72D297353CC}">
              <c16:uniqueId val="{00000001-20D7-439A-9489-B96A8B7A9377}"/>
            </c:ext>
          </c:extLst>
        </c:ser>
        <c:ser>
          <c:idx val="2"/>
          <c:order val="2"/>
          <c:tx>
            <c:strRef>
              <c:f>Sheet1!$D$1</c:f>
              <c:strCache>
                <c:ptCount val="1"/>
                <c:pt idx="0">
                  <c:v>Pharmacy Education Notes With PACT CPS Cosigned</c:v>
                </c:pt>
              </c:strCache>
            </c:strRef>
          </c:tx>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Arial Narrow" panose="020B0606020202030204"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CHF</c:v>
                </c:pt>
                <c:pt idx="1">
                  <c:v>COPD</c:v>
                </c:pt>
                <c:pt idx="2">
                  <c:v>DM</c:v>
                </c:pt>
                <c:pt idx="3">
                  <c:v>HTN</c:v>
                </c:pt>
              </c:strCache>
            </c:strRef>
          </c:cat>
          <c:val>
            <c:numRef>
              <c:f>Sheet1!$D$2:$D$5</c:f>
              <c:numCache>
                <c:formatCode>General</c:formatCode>
                <c:ptCount val="4"/>
                <c:pt idx="0">
                  <c:v>38</c:v>
                </c:pt>
                <c:pt idx="1">
                  <c:v>14</c:v>
                </c:pt>
                <c:pt idx="2">
                  <c:v>28</c:v>
                </c:pt>
                <c:pt idx="3">
                  <c:v>33</c:v>
                </c:pt>
              </c:numCache>
            </c:numRef>
          </c:val>
          <c:extLst>
            <c:ext xmlns:c16="http://schemas.microsoft.com/office/drawing/2014/chart" uri="{C3380CC4-5D6E-409C-BE32-E72D297353CC}">
              <c16:uniqueId val="{00000002-20D7-439A-9489-B96A8B7A9377}"/>
            </c:ext>
          </c:extLst>
        </c:ser>
        <c:ser>
          <c:idx val="3"/>
          <c:order val="3"/>
          <c:tx>
            <c:strRef>
              <c:f>Sheet1!$E$1</c:f>
              <c:strCache>
                <c:ptCount val="1"/>
                <c:pt idx="0">
                  <c:v>Follow-Ups Scheduled With PACT CPS Cosigned</c:v>
                </c:pt>
              </c:strCache>
            </c:strRef>
          </c:tx>
          <c:spPr>
            <a:solidFill>
              <a:schemeClr val="accent6">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Arial Narrow" panose="020B0606020202030204"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CHF</c:v>
                </c:pt>
                <c:pt idx="1">
                  <c:v>COPD</c:v>
                </c:pt>
                <c:pt idx="2">
                  <c:v>DM</c:v>
                </c:pt>
                <c:pt idx="3">
                  <c:v>HTN</c:v>
                </c:pt>
              </c:strCache>
            </c:strRef>
          </c:cat>
          <c:val>
            <c:numRef>
              <c:f>Sheet1!$E$2:$E$5</c:f>
              <c:numCache>
                <c:formatCode>General</c:formatCode>
                <c:ptCount val="4"/>
                <c:pt idx="0">
                  <c:v>34</c:v>
                </c:pt>
                <c:pt idx="1">
                  <c:v>13</c:v>
                </c:pt>
                <c:pt idx="2">
                  <c:v>27</c:v>
                </c:pt>
                <c:pt idx="3">
                  <c:v>32</c:v>
                </c:pt>
              </c:numCache>
            </c:numRef>
          </c:val>
          <c:extLst>
            <c:ext xmlns:c16="http://schemas.microsoft.com/office/drawing/2014/chart" uri="{C3380CC4-5D6E-409C-BE32-E72D297353CC}">
              <c16:uniqueId val="{00000003-20D7-439A-9489-B96A8B7A9377}"/>
            </c:ext>
          </c:extLst>
        </c:ser>
        <c:dLbls>
          <c:dLblPos val="inEnd"/>
          <c:showLegendKey val="0"/>
          <c:showVal val="1"/>
          <c:showCatName val="0"/>
          <c:showSerName val="0"/>
          <c:showPercent val="0"/>
          <c:showBubbleSize val="0"/>
        </c:dLbls>
        <c:gapWidth val="115"/>
        <c:axId val="542693664"/>
        <c:axId val="542694320"/>
      </c:barChart>
      <c:catAx>
        <c:axId val="54269366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542694320"/>
        <c:crosses val="autoZero"/>
        <c:auto val="1"/>
        <c:lblAlgn val="ctr"/>
        <c:lblOffset val="100"/>
        <c:noMultiLvlLbl val="0"/>
      </c:catAx>
      <c:valAx>
        <c:axId val="542694320"/>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Arial Narrow "/>
                <a:ea typeface="+mn-ea"/>
                <a:cs typeface="+mn-cs"/>
              </a:defRPr>
            </a:pPr>
            <a:endParaRPr lang="en-US"/>
          </a:p>
        </c:txPr>
        <c:crossAx val="542693664"/>
        <c:crosses val="autoZero"/>
        <c:crossBetween val="between"/>
      </c:valAx>
      <c:spPr>
        <a:noFill/>
        <a:ln>
          <a:solidFill>
            <a:schemeClr val="tx1"/>
          </a:solidFill>
        </a:ln>
        <a:effectLst/>
      </c:spPr>
    </c:plotArea>
    <c:legend>
      <c:legendPos val="b"/>
      <c:layout>
        <c:manualLayout>
          <c:xMode val="edge"/>
          <c:yMode val="edge"/>
          <c:x val="0.14381706286066917"/>
          <c:y val="0.78121312994389058"/>
          <c:w val="0.70538706430863474"/>
          <c:h val="0.19263679884692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51856658750171"/>
          <c:y val="0.10082701808766675"/>
          <c:w val="0.66080075810344696"/>
          <c:h val="0.70308712271051355"/>
        </c:manualLayout>
      </c:layout>
      <c:barChart>
        <c:barDir val="col"/>
        <c:grouping val="stacked"/>
        <c:varyColors val="0"/>
        <c:ser>
          <c:idx val="0"/>
          <c:order val="0"/>
          <c:tx>
            <c:strRef>
              <c:f>Sheet1!$B$1</c:f>
              <c:strCache>
                <c:ptCount val="1"/>
                <c:pt idx="0">
                  <c:v>Patients Scheduled</c:v>
                </c:pt>
              </c:strCache>
            </c:strRef>
          </c:tx>
          <c:spPr>
            <a:solidFill>
              <a:schemeClr val="accent6">
                <a:lumMod val="75000"/>
              </a:schemeClr>
            </a:solidFill>
            <a:ln w="9525" cap="flat" cmpd="sng" algn="ctr">
              <a:solidFill>
                <a:schemeClr val="accent6">
                  <a:lumMod val="50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Pre-Intervention</c:v>
                </c:pt>
                <c:pt idx="1">
                  <c:v>Post-Intervention</c:v>
                </c:pt>
              </c:strCache>
            </c:strRef>
          </c:cat>
          <c:val>
            <c:numRef>
              <c:f>Sheet1!$B$2:$B$3</c:f>
              <c:numCache>
                <c:formatCode>General</c:formatCode>
                <c:ptCount val="2"/>
                <c:pt idx="0">
                  <c:v>21</c:v>
                </c:pt>
                <c:pt idx="1">
                  <c:v>135</c:v>
                </c:pt>
              </c:numCache>
            </c:numRef>
          </c:val>
          <c:extLst>
            <c:ext xmlns:c16="http://schemas.microsoft.com/office/drawing/2014/chart" uri="{C3380CC4-5D6E-409C-BE32-E72D297353CC}">
              <c16:uniqueId val="{00000000-C6C4-4FA5-8ACD-B8090162895B}"/>
            </c:ext>
          </c:extLst>
        </c:ser>
        <c:ser>
          <c:idx val="1"/>
          <c:order val="1"/>
          <c:tx>
            <c:strRef>
              <c:f>Sheet1!$C$1</c:f>
              <c:strCache>
                <c:ptCount val="1"/>
                <c:pt idx="0">
                  <c:v>Total Discharges</c:v>
                </c:pt>
              </c:strCache>
            </c:strRef>
          </c:tx>
          <c:spPr>
            <a:solidFill>
              <a:srgbClr val="009999"/>
            </a:solidFill>
            <a:ln w="9525" cap="flat" cmpd="sng" algn="ctr">
              <a:solidFill>
                <a:srgbClr val="006666"/>
              </a:solidFill>
              <a:round/>
            </a:ln>
            <a:effectLst>
              <a:outerShdw blurRad="40000" dist="20000" dir="5400000" rotWithShape="0">
                <a:srgbClr val="000000">
                  <a:alpha val="38000"/>
                </a:srgbClr>
              </a:outerShdw>
            </a:effectLst>
          </c:spPr>
          <c:invertIfNegative val="0"/>
          <c:dLbls>
            <c:delete val="1"/>
          </c:dLbls>
          <c:cat>
            <c:strRef>
              <c:f>Sheet1!$A$2:$A$3</c:f>
              <c:strCache>
                <c:ptCount val="2"/>
                <c:pt idx="0">
                  <c:v>Pre-Intervention</c:v>
                </c:pt>
                <c:pt idx="1">
                  <c:v>Post-Intervention</c:v>
                </c:pt>
              </c:strCache>
            </c:strRef>
          </c:cat>
          <c:val>
            <c:numRef>
              <c:f>Sheet1!$C$2:$C$3</c:f>
              <c:numCache>
                <c:formatCode>General</c:formatCode>
                <c:ptCount val="2"/>
                <c:pt idx="0">
                  <c:v>7</c:v>
                </c:pt>
                <c:pt idx="1">
                  <c:v>31</c:v>
                </c:pt>
              </c:numCache>
            </c:numRef>
          </c:val>
          <c:extLst>
            <c:ext xmlns:c16="http://schemas.microsoft.com/office/drawing/2014/chart" uri="{C3380CC4-5D6E-409C-BE32-E72D297353CC}">
              <c16:uniqueId val="{00000001-C6C4-4FA5-8ACD-B8090162895B}"/>
            </c:ext>
          </c:extLst>
        </c:ser>
        <c:dLbls>
          <c:showLegendKey val="0"/>
          <c:showVal val="1"/>
          <c:showCatName val="0"/>
          <c:showSerName val="0"/>
          <c:showPercent val="0"/>
          <c:showBubbleSize val="0"/>
        </c:dLbls>
        <c:gapWidth val="150"/>
        <c:overlap val="100"/>
        <c:axId val="507893256"/>
        <c:axId val="507892928"/>
      </c:barChart>
      <c:valAx>
        <c:axId val="507892928"/>
        <c:scaling>
          <c:orientation val="minMax"/>
          <c:max val="170"/>
          <c:min val="0"/>
        </c:scaling>
        <c:delete val="0"/>
        <c:axPos val="r"/>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Arial Narrow" panose="020B0606020202030204" pitchFamily="34" charset="0"/>
                <a:ea typeface="+mn-ea"/>
                <a:cs typeface="+mn-cs"/>
              </a:defRPr>
            </a:pPr>
            <a:endParaRPr lang="en-US"/>
          </a:p>
        </c:txPr>
        <c:crossAx val="507893256"/>
        <c:crosses val="max"/>
        <c:crossBetween val="between"/>
        <c:majorUnit val="15"/>
        <c:minorUnit val="10"/>
      </c:valAx>
      <c:catAx>
        <c:axId val="5078932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1800" b="0" i="0" u="none" strike="noStrike" kern="1200" baseline="0">
                <a:solidFill>
                  <a:schemeClr val="tx1"/>
                </a:solidFill>
                <a:latin typeface="Arial Narrow" panose="020B0606020202030204" pitchFamily="34" charset="0"/>
                <a:ea typeface="+mn-ea"/>
                <a:cs typeface="+mn-cs"/>
              </a:defRPr>
            </a:pPr>
            <a:endParaRPr lang="en-US"/>
          </a:p>
        </c:txPr>
        <c:crossAx val="507892928"/>
        <c:crosses val="autoZero"/>
        <c:auto val="1"/>
        <c:lblAlgn val="ctr"/>
        <c:lblOffset val="100"/>
        <c:noMultiLvlLbl val="0"/>
      </c:catAx>
      <c:spPr>
        <a:noFill/>
        <a:ln>
          <a:noFill/>
        </a:ln>
        <a:effectLst/>
      </c:spPr>
    </c:plotArea>
    <c:legend>
      <c:legendPos val="b"/>
      <c:layout>
        <c:manualLayout>
          <c:xMode val="edge"/>
          <c:yMode val="edge"/>
          <c:x val="0.23410209771427767"/>
          <c:y val="0.90684555628024355"/>
          <c:w val="0.47682618416516004"/>
          <c:h val="8.2689373639204339E-2"/>
        </c:manualLayout>
      </c:layout>
      <c:overlay val="0"/>
      <c:spPr>
        <a:noFill/>
        <a:ln w="19050">
          <a:solidFill>
            <a:schemeClr val="tx1"/>
          </a:solidFill>
        </a:ln>
        <a:effectLst/>
      </c:spPr>
      <c:txPr>
        <a:bodyPr rot="0" spcFirstLastPara="1" vertOverflow="ellipsis" vert="horz" wrap="square" anchor="ctr" anchorCtr="1"/>
        <a:lstStyle/>
        <a:p>
          <a:pPr>
            <a:defRPr sz="1800" b="0"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9.6597621013481128E-2"/>
          <c:y val="0.15853134106476399"/>
          <c:w val="0.53226679544357025"/>
          <c:h val="0.83582844018559599"/>
        </c:manualLayout>
      </c:layout>
      <c:pieChart>
        <c:varyColors val="1"/>
        <c:ser>
          <c:idx val="0"/>
          <c:order val="0"/>
          <c:tx>
            <c:strRef>
              <c:f>Sheet1!$B$1</c:f>
              <c:strCache>
                <c:ptCount val="1"/>
                <c:pt idx="0">
                  <c:v>Total</c:v>
                </c:pt>
              </c:strCache>
            </c:strRef>
          </c:tx>
          <c:dPt>
            <c:idx val="0"/>
            <c:bubble3D val="0"/>
            <c:spPr>
              <a:solidFill>
                <a:schemeClr val="accent6">
                  <a:lumMod val="75000"/>
                </a:schemeClr>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9AEC-46F2-8FBB-361B4F207DFA}"/>
              </c:ext>
            </c:extLst>
          </c:dPt>
          <c:dPt>
            <c:idx val="1"/>
            <c:bubble3D val="0"/>
            <c:spPr>
              <a:solidFill>
                <a:schemeClr val="accent6">
                  <a:lumMod val="50000"/>
                </a:schemeClr>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2-9AEC-46F2-8FBB-361B4F207DFA}"/>
              </c:ext>
            </c:extLst>
          </c:dPt>
          <c:dPt>
            <c:idx val="2"/>
            <c:bubble3D val="0"/>
            <c:spPr>
              <a:solidFill>
                <a:srgbClr val="006666"/>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9AEC-46F2-8FBB-361B4F207DFA}"/>
              </c:ext>
            </c:extLst>
          </c:dPt>
          <c:dPt>
            <c:idx val="3"/>
            <c:bubble3D val="0"/>
            <c:spPr>
              <a:solidFill>
                <a:srgbClr val="009999"/>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4-9AEC-46F2-8FBB-361B4F207DFA}"/>
              </c:ext>
            </c:extLst>
          </c:dPt>
          <c:dPt>
            <c:idx val="4"/>
            <c:bubble3D val="0"/>
            <c:spPr>
              <a:solidFill>
                <a:schemeClr val="tx1"/>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9AEC-46F2-8FBB-361B4F207DFA}"/>
              </c:ext>
            </c:extLst>
          </c:dPt>
          <c:dLbls>
            <c:dLbl>
              <c:idx val="0"/>
              <c:layout>
                <c:manualLayout>
                  <c:x val="-0.11941601568048182"/>
                  <c:y val="-0.19590838400153021"/>
                </c:manualLayout>
              </c:layout>
              <c:tx>
                <c:rich>
                  <a:bodyPr/>
                  <a:lstStyle/>
                  <a:p>
                    <a:r>
                      <a:rPr lang="en-US" baseline="0" dirty="0"/>
                      <a:t>
</a:t>
                    </a:r>
                    <a:fld id="{15C8B4C2-D184-4F05-9537-3DD4ED8B5DCE}" type="PERCENTAGE">
                      <a:rPr lang="en-US" baseline="0"/>
                      <a:pPr/>
                      <a:t>[PERCENTAGE]</a:t>
                    </a:fld>
                    <a:endParaRPr lang="en-US" baseline="0" dirty="0"/>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AEC-46F2-8FBB-361B4F207DFA}"/>
                </c:ext>
              </c:extLst>
            </c:dLbl>
            <c:dLbl>
              <c:idx val="1"/>
              <c:tx>
                <c:rich>
                  <a:bodyPr/>
                  <a:lstStyle/>
                  <a:p>
                    <a:r>
                      <a:rPr lang="en-US" baseline="0" dirty="0"/>
                      <a:t>
</a:t>
                    </a:r>
                    <a:fld id="{9C782031-E95C-414B-BF2B-1DFE91715210}" type="PERCENTAGE">
                      <a:rPr lang="en-US" baseline="0"/>
                      <a:pPr/>
                      <a:t>[PERCENTAGE]</a:t>
                    </a:fld>
                    <a:endParaRPr lang="en-US" baseline="0" dirty="0"/>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9AEC-46F2-8FBB-361B4F207DFA}"/>
                </c:ext>
              </c:extLst>
            </c:dLbl>
            <c:dLbl>
              <c:idx val="2"/>
              <c:tx>
                <c:rich>
                  <a:bodyPr/>
                  <a:lstStyle/>
                  <a:p>
                    <a:r>
                      <a:rPr lang="en-US" baseline="0" dirty="0"/>
                      <a:t>
</a:t>
                    </a:r>
                    <a:fld id="{3D9B9158-01C6-42C7-B82E-0FA1EE81BBB9}" type="PERCENTAGE">
                      <a:rPr lang="en-US" baseline="0"/>
                      <a:pPr/>
                      <a:t>[PERCENTAGE]</a:t>
                    </a:fld>
                    <a:endParaRPr lang="en-US" baseline="0" dirty="0"/>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AEC-46F2-8FBB-361B4F207DFA}"/>
                </c:ext>
              </c:extLst>
            </c:dLbl>
            <c:dLbl>
              <c:idx val="3"/>
              <c:layout>
                <c:manualLayout>
                  <c:x val="3.8962702042439568E-2"/>
                  <c:y val="0.11502361700624289"/>
                </c:manualLayout>
              </c:layout>
              <c:tx>
                <c:rich>
                  <a:bodyPr rot="0" spcFirstLastPara="1" vertOverflow="ellipsis" vert="horz" wrap="square" lIns="38100" tIns="19050" rIns="38100" bIns="19050" anchor="ctr" anchorCtr="1">
                    <a:noAutofit/>
                  </a:bodyPr>
                  <a:lstStyle/>
                  <a:p>
                    <a:pPr>
                      <a:defRPr sz="1800" b="1" i="0" u="none" strike="noStrike" kern="1200" baseline="0">
                        <a:solidFill>
                          <a:schemeClr val="bg1"/>
                        </a:solidFill>
                        <a:latin typeface="+mn-lt"/>
                        <a:ea typeface="+mn-ea"/>
                        <a:cs typeface="+mn-cs"/>
                      </a:defRPr>
                    </a:pPr>
                    <a:r>
                      <a:rPr lang="en-US" sz="1800" baseline="0" dirty="0">
                        <a:solidFill>
                          <a:schemeClr val="bg1"/>
                        </a:solidFill>
                      </a:rPr>
                      <a:t>
</a:t>
                    </a:r>
                    <a:fld id="{166B9A96-B7C8-4DEC-B956-FF53C49BEA10}" type="PERCENTAGE">
                      <a:rPr lang="en-US" sz="1800" baseline="0">
                        <a:solidFill>
                          <a:schemeClr val="bg1"/>
                        </a:solidFill>
                      </a:rPr>
                      <a:pPr>
                        <a:defRPr sz="1800" b="1">
                          <a:solidFill>
                            <a:schemeClr val="bg1"/>
                          </a:solidFill>
                        </a:defRPr>
                      </a:pPr>
                      <a:t>[PERCENTAGE]</a:t>
                    </a:fld>
                    <a:endParaRPr lang="en-US" sz="1800" baseline="0" dirty="0">
                      <a:solidFill>
                        <a:schemeClr val="bg1"/>
                      </a:solidFill>
                    </a:endParaRPr>
                  </a:p>
                </c:rich>
              </c:tx>
              <c:spPr>
                <a:noFill/>
                <a:ln>
                  <a:noFill/>
                </a:ln>
                <a:effectLst/>
              </c:spPr>
              <c:txPr>
                <a:bodyPr rot="0" spcFirstLastPara="1" vertOverflow="ellipsis" vert="horz" wrap="square" lIns="38100" tIns="19050" rIns="38100" bIns="19050" anchor="ctr" anchorCtr="1">
                  <a:noAutofit/>
                </a:bodyPr>
                <a:lstStyle/>
                <a:p>
                  <a:pPr>
                    <a:defRPr sz="18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6.1253870408771977E-2"/>
                      <c:h val="0.12876086014721194"/>
                    </c:manualLayout>
                  </c15:layout>
                  <c15:dlblFieldTable/>
                  <c15:showDataLabelsRange val="0"/>
                </c:ext>
                <c:ext xmlns:c16="http://schemas.microsoft.com/office/drawing/2014/chart" uri="{C3380CC4-5D6E-409C-BE32-E72D297353CC}">
                  <c16:uniqueId val="{00000004-9AEC-46F2-8FBB-361B4F207DFA}"/>
                </c:ext>
              </c:extLst>
            </c:dLbl>
            <c:dLbl>
              <c:idx val="4"/>
              <c:layout>
                <c:manualLayout>
                  <c:x val="1.5559355736726984E-2"/>
                  <c:y val="8.9613299179435724E-2"/>
                </c:manualLayout>
              </c:layout>
              <c:tx>
                <c:rich>
                  <a:bodyPr/>
                  <a:lstStyle/>
                  <a:p>
                    <a:r>
                      <a:rPr lang="en-US" baseline="0" dirty="0"/>
                      <a:t>
</a:t>
                    </a:r>
                    <a:fld id="{9AC25D39-90F8-43AB-B96C-504AFCF90B63}" type="PERCENTAGE">
                      <a:rPr lang="en-US" baseline="0"/>
                      <a:pPr/>
                      <a:t>[PERCENTAGE]</a:t>
                    </a:fld>
                    <a:endParaRPr lang="en-US" baseline="0" dirty="0"/>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AEC-46F2-8FBB-361B4F207DFA}"/>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5"/>
                <c:pt idx="0">
                  <c:v>No Show </c:v>
                </c:pt>
                <c:pt idx="1">
                  <c:v>Patient Cancelled</c:v>
                </c:pt>
                <c:pt idx="2">
                  <c:v>Clinic Cancelled</c:v>
                </c:pt>
                <c:pt idx="3">
                  <c:v>Readmitted</c:v>
                </c:pt>
                <c:pt idx="4">
                  <c:v>Death</c:v>
                </c:pt>
              </c:strCache>
            </c:strRef>
          </c:cat>
          <c:val>
            <c:numRef>
              <c:f>Sheet1!$B$2:$B$6</c:f>
              <c:numCache>
                <c:formatCode>General</c:formatCode>
                <c:ptCount val="5"/>
                <c:pt idx="0">
                  <c:v>52</c:v>
                </c:pt>
                <c:pt idx="1">
                  <c:v>6</c:v>
                </c:pt>
                <c:pt idx="2">
                  <c:v>6</c:v>
                </c:pt>
                <c:pt idx="3">
                  <c:v>4</c:v>
                </c:pt>
                <c:pt idx="4">
                  <c:v>2</c:v>
                </c:pt>
              </c:numCache>
            </c:numRef>
          </c:val>
          <c:extLst>
            <c:ext xmlns:c16="http://schemas.microsoft.com/office/drawing/2014/chart" uri="{C3380CC4-5D6E-409C-BE32-E72D297353CC}">
              <c16:uniqueId val="{00000000-9AEC-46F2-8FBB-361B4F207DFA}"/>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1069874726585802"/>
          <c:y val="0.19293591719131065"/>
          <c:w val="0.27198454677158196"/>
          <c:h val="0.74662463805456969"/>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0"/>
      <c:rotY val="0"/>
      <c:rAngAx val="0"/>
      <c:perspective val="2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Readmissions With CPS Follow-Up</c:v>
                </c:pt>
              </c:strCache>
            </c:strRef>
          </c:tx>
          <c:spPr>
            <a:solidFill>
              <a:srgbClr val="006666"/>
            </a:solidFill>
            <a:ln w="9525" cap="flat" cmpd="sng" algn="ctr">
              <a:solidFill>
                <a:srgbClr val="006666"/>
              </a:solidFill>
              <a:round/>
            </a:ln>
            <a:effectLst>
              <a:outerShdw blurRad="40000" dist="20000" dir="5400000" rotWithShape="0">
                <a:srgbClr val="000000">
                  <a:alpha val="38000"/>
                </a:srgbClr>
              </a:outerShdw>
            </a:effectLst>
            <a:sp3d contourW="9525">
              <a:contourClr>
                <a:srgbClr val="006666"/>
              </a:contourClr>
            </a:sp3d>
          </c:spPr>
          <c:invertIfNegative val="0"/>
          <c:dPt>
            <c:idx val="0"/>
            <c:invertIfNegative val="0"/>
            <c:bubble3D val="0"/>
            <c:spPr>
              <a:solidFill>
                <a:srgbClr val="009999"/>
              </a:solidFill>
              <a:ln w="9525" cap="flat" cmpd="sng" algn="ctr">
                <a:solidFill>
                  <a:srgbClr val="006666"/>
                </a:solidFill>
                <a:round/>
              </a:ln>
              <a:effectLst>
                <a:outerShdw blurRad="40000" dist="20000" dir="5400000" rotWithShape="0">
                  <a:srgbClr val="000000">
                    <a:alpha val="38000"/>
                  </a:srgbClr>
                </a:outerShdw>
              </a:effectLst>
              <a:sp3d contourW="9525">
                <a:contourClr>
                  <a:srgbClr val="006666"/>
                </a:contourClr>
              </a:sp3d>
            </c:spPr>
            <c:extLst>
              <c:ext xmlns:c16="http://schemas.microsoft.com/office/drawing/2014/chart" uri="{C3380CC4-5D6E-409C-BE32-E72D297353CC}">
                <c16:uniqueId val="{00000000-5CAB-4249-B8F2-34E51DC47A79}"/>
              </c:ext>
            </c:extLst>
          </c:dPt>
          <c:dPt>
            <c:idx val="1"/>
            <c:invertIfNegative val="0"/>
            <c:bubble3D val="0"/>
            <c:spPr>
              <a:solidFill>
                <a:srgbClr val="009999"/>
              </a:solidFill>
              <a:ln w="9525" cap="flat" cmpd="sng" algn="ctr">
                <a:solidFill>
                  <a:srgbClr val="006666"/>
                </a:solidFill>
                <a:round/>
              </a:ln>
              <a:effectLst>
                <a:outerShdw blurRad="40000" dist="20000" dir="5400000" rotWithShape="0">
                  <a:srgbClr val="000000">
                    <a:alpha val="38000"/>
                  </a:srgbClr>
                </a:outerShdw>
              </a:effectLst>
              <a:sp3d contourW="9525">
                <a:contourClr>
                  <a:srgbClr val="006666"/>
                </a:contourClr>
              </a:sp3d>
            </c:spPr>
            <c:extLst>
              <c:ext xmlns:c16="http://schemas.microsoft.com/office/drawing/2014/chart" uri="{C3380CC4-5D6E-409C-BE32-E72D297353CC}">
                <c16:uniqueId val="{00000001-5CAB-4249-B8F2-34E51DC47A79}"/>
              </c:ext>
            </c:extLst>
          </c:dPt>
          <c:cat>
            <c:strRef>
              <c:f>Sheet1!$A$2:$A$3</c:f>
              <c:strCache>
                <c:ptCount val="2"/>
                <c:pt idx="0">
                  <c:v>Pre-Intervention</c:v>
                </c:pt>
                <c:pt idx="1">
                  <c:v>Post-Intervention</c:v>
                </c:pt>
              </c:strCache>
            </c:strRef>
          </c:cat>
          <c:val>
            <c:numRef>
              <c:f>Sheet1!$B$2:$B$3</c:f>
              <c:numCache>
                <c:formatCode>General</c:formatCode>
                <c:ptCount val="2"/>
                <c:pt idx="0">
                  <c:v>0.14000000000000001</c:v>
                </c:pt>
                <c:pt idx="1">
                  <c:v>0.13</c:v>
                </c:pt>
              </c:numCache>
            </c:numRef>
          </c:val>
          <c:shape val="cylinder"/>
          <c:extLst>
            <c:ext xmlns:c16="http://schemas.microsoft.com/office/drawing/2014/chart" uri="{C3380CC4-5D6E-409C-BE32-E72D297353CC}">
              <c16:uniqueId val="{00000000-73AE-4749-836F-57F090CB8961}"/>
            </c:ext>
          </c:extLst>
        </c:ser>
        <c:ser>
          <c:idx val="1"/>
          <c:order val="1"/>
          <c:tx>
            <c:strRef>
              <c:f>Sheet1!$C$1</c:f>
              <c:strCache>
                <c:ptCount val="1"/>
                <c:pt idx="0">
                  <c:v>Readmissions Without CPS Follow-Up</c:v>
                </c:pt>
              </c:strCache>
            </c:strRef>
          </c:tx>
          <c:spPr>
            <a:solidFill>
              <a:schemeClr val="accent6">
                <a:lumMod val="75000"/>
              </a:schemeClr>
            </a:solidFill>
            <a:ln w="9525" cap="flat" cmpd="sng" algn="ctr">
              <a:solidFill>
                <a:schemeClr val="accent6">
                  <a:lumMod val="50000"/>
                </a:schemeClr>
              </a:solidFill>
              <a:round/>
            </a:ln>
            <a:effectLst>
              <a:outerShdw blurRad="40000" dist="20000" dir="5400000" rotWithShape="0">
                <a:srgbClr val="000000">
                  <a:alpha val="38000"/>
                </a:srgbClr>
              </a:outerShdw>
            </a:effectLst>
            <a:sp3d contourW="9525">
              <a:contourClr>
                <a:schemeClr val="accent6">
                  <a:lumMod val="50000"/>
                </a:schemeClr>
              </a:contourClr>
            </a:sp3d>
          </c:spPr>
          <c:invertIfNegative val="0"/>
          <c:cat>
            <c:strRef>
              <c:f>Sheet1!$A$2:$A$3</c:f>
              <c:strCache>
                <c:ptCount val="2"/>
                <c:pt idx="0">
                  <c:v>Pre-Intervention</c:v>
                </c:pt>
                <c:pt idx="1">
                  <c:v>Post-Intervention</c:v>
                </c:pt>
              </c:strCache>
            </c:strRef>
          </c:cat>
          <c:val>
            <c:numRef>
              <c:f>Sheet1!$C$2:$C$3</c:f>
              <c:numCache>
                <c:formatCode>General</c:formatCode>
                <c:ptCount val="2"/>
                <c:pt idx="0">
                  <c:v>0.86</c:v>
                </c:pt>
                <c:pt idx="1">
                  <c:v>0.87</c:v>
                </c:pt>
              </c:numCache>
            </c:numRef>
          </c:val>
          <c:shape val="cylinder"/>
          <c:extLst>
            <c:ext xmlns:c16="http://schemas.microsoft.com/office/drawing/2014/chart" uri="{C3380CC4-5D6E-409C-BE32-E72D297353CC}">
              <c16:uniqueId val="{00000001-73AE-4749-836F-57F090CB8961}"/>
            </c:ext>
          </c:extLst>
        </c:ser>
        <c:dLbls>
          <c:showLegendKey val="0"/>
          <c:showVal val="0"/>
          <c:showCatName val="0"/>
          <c:showSerName val="0"/>
          <c:showPercent val="0"/>
          <c:showBubbleSize val="0"/>
        </c:dLbls>
        <c:gapWidth val="150"/>
        <c:shape val="box"/>
        <c:axId val="617750664"/>
        <c:axId val="617773624"/>
        <c:axId val="0"/>
      </c:bar3DChart>
      <c:catAx>
        <c:axId val="6177506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Arial Narrow" panose="020B0606020202030204" pitchFamily="34" charset="0"/>
                <a:ea typeface="+mn-ea"/>
                <a:cs typeface="+mn-cs"/>
              </a:defRPr>
            </a:pPr>
            <a:endParaRPr lang="en-US"/>
          </a:p>
        </c:txPr>
        <c:crossAx val="617773624"/>
        <c:crosses val="autoZero"/>
        <c:auto val="1"/>
        <c:lblAlgn val="ctr"/>
        <c:lblOffset val="100"/>
        <c:noMultiLvlLbl val="0"/>
      </c:catAx>
      <c:valAx>
        <c:axId val="617773624"/>
        <c:scaling>
          <c:orientation val="minMax"/>
          <c:max val="1"/>
          <c:min val="0"/>
        </c:scaling>
        <c:delete val="0"/>
        <c:axPos val="l"/>
        <c:majorGridlines>
          <c:spPr>
            <a:ln w="9525" cap="flat" cmpd="sng" algn="ctr">
              <a:no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Arial Narrow" panose="020B0606020202030204" pitchFamily="34" charset="0"/>
                <a:ea typeface="+mn-ea"/>
                <a:cs typeface="+mn-cs"/>
              </a:defRPr>
            </a:pPr>
            <a:endParaRPr lang="en-US"/>
          </a:p>
        </c:txPr>
        <c:crossAx val="617750664"/>
        <c:crosses val="autoZero"/>
        <c:crossBetween val="between"/>
        <c:majorUnit val="0.15000000000000002"/>
        <c:minorUnit val="2.0000000000000004E-2"/>
      </c:valAx>
      <c:spPr>
        <a:noFill/>
        <a:ln>
          <a:noFill/>
        </a:ln>
        <a:effectLst/>
      </c:spPr>
    </c:plotArea>
    <c:legend>
      <c:legendPos val="b"/>
      <c:overlay val="0"/>
      <c:spPr>
        <a:noFill/>
        <a:ln>
          <a:solidFill>
            <a:schemeClr val="tx1"/>
          </a:solidFill>
        </a:ln>
        <a:effectLst/>
      </c:spPr>
      <c:txPr>
        <a:bodyPr rot="0" spcFirstLastPara="1" vertOverflow="ellipsis" vert="horz" wrap="square" anchor="ctr" anchorCtr="1"/>
        <a:lstStyle/>
        <a:p>
          <a:pPr>
            <a:defRPr sz="1800" b="0"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0"/>
      <c:rotY val="0"/>
      <c:rAngAx val="0"/>
      <c:perspective val="20"/>
    </c:view3D>
    <c:floor>
      <c:thickness val="0"/>
      <c:spPr>
        <a:noFill/>
        <a:ln>
          <a:noFill/>
        </a:ln>
        <a:effectLst/>
        <a:sp3d/>
      </c:spPr>
    </c:floor>
    <c:sideWall>
      <c:thickness val="0"/>
      <c:spPr>
        <a:noFill/>
        <a:ln>
          <a:solidFill>
            <a:schemeClr val="accent6">
              <a:lumMod val="50000"/>
            </a:schemeClr>
          </a:solidFill>
        </a:ln>
        <a:effectLst/>
        <a:sp3d>
          <a:contourClr>
            <a:schemeClr val="accent6">
              <a:lumMod val="50000"/>
            </a:schemeClr>
          </a:contourClr>
        </a:sp3d>
      </c:spPr>
    </c:sideWall>
    <c:backWall>
      <c:thickness val="0"/>
      <c:spPr>
        <a:noFill/>
        <a:ln>
          <a:solidFill>
            <a:schemeClr val="accent6">
              <a:lumMod val="50000"/>
            </a:schemeClr>
          </a:solidFill>
        </a:ln>
        <a:effectLst/>
        <a:sp3d>
          <a:contourClr>
            <a:schemeClr val="accent6">
              <a:lumMod val="50000"/>
            </a:schemeClr>
          </a:contourClr>
        </a:sp3d>
      </c:spPr>
    </c:backWall>
    <c:plotArea>
      <c:layout>
        <c:manualLayout>
          <c:layoutTarget val="inner"/>
          <c:xMode val="edge"/>
          <c:yMode val="edge"/>
          <c:x val="0.10545733522279738"/>
          <c:y val="7.7419957917697929E-2"/>
          <c:w val="0.87878196335401126"/>
          <c:h val="0.70657844219297117"/>
        </c:manualLayout>
      </c:layout>
      <c:bar3DChart>
        <c:barDir val="col"/>
        <c:grouping val="clustered"/>
        <c:varyColors val="0"/>
        <c:ser>
          <c:idx val="0"/>
          <c:order val="0"/>
          <c:tx>
            <c:strRef>
              <c:f>Sheet1!$B$1</c:f>
              <c:strCache>
                <c:ptCount val="1"/>
                <c:pt idx="0">
                  <c:v> Follow-Up Scheduled</c:v>
                </c:pt>
              </c:strCache>
            </c:strRef>
          </c:tx>
          <c:spPr>
            <a:solidFill>
              <a:srgbClr val="009999"/>
            </a:solidFill>
            <a:ln w="9525" cap="flat" cmpd="sng" algn="ctr">
              <a:solidFill>
                <a:srgbClr val="006666"/>
              </a:solidFill>
              <a:round/>
            </a:ln>
            <a:effectLst>
              <a:outerShdw blurRad="40000" dist="20000" dir="5400000" rotWithShape="0">
                <a:srgbClr val="000000">
                  <a:alpha val="38000"/>
                </a:srgbClr>
              </a:outerShdw>
            </a:effectLst>
            <a:sp3d contourW="9525">
              <a:contourClr>
                <a:srgbClr val="006666"/>
              </a:contourClr>
            </a:sp3d>
          </c:spPr>
          <c:invertIfNegative val="0"/>
          <c:cat>
            <c:numRef>
              <c:f>Sheet1!$A$2</c:f>
              <c:numCache>
                <c:formatCode>m/d/yyyy</c:formatCode>
                <c:ptCount val="1"/>
              </c:numCache>
            </c:numRef>
          </c:cat>
          <c:val>
            <c:numRef>
              <c:f>Sheet1!$B$2</c:f>
              <c:numCache>
                <c:formatCode>General</c:formatCode>
                <c:ptCount val="1"/>
                <c:pt idx="0">
                  <c:v>41</c:v>
                </c:pt>
              </c:numCache>
            </c:numRef>
          </c:val>
          <c:shape val="cone"/>
          <c:extLst>
            <c:ext xmlns:c16="http://schemas.microsoft.com/office/drawing/2014/chart" uri="{C3380CC4-5D6E-409C-BE32-E72D297353CC}">
              <c16:uniqueId val="{00000000-BAAE-46D4-8BA1-D2F577EACEF8}"/>
            </c:ext>
          </c:extLst>
        </c:ser>
        <c:ser>
          <c:idx val="1"/>
          <c:order val="1"/>
          <c:tx>
            <c:strRef>
              <c:f>Sheet1!$C$1</c:f>
              <c:strCache>
                <c:ptCount val="1"/>
                <c:pt idx="0">
                  <c:v>Required Interventions</c:v>
                </c:pt>
              </c:strCache>
            </c:strRef>
          </c:tx>
          <c:spPr>
            <a:solidFill>
              <a:schemeClr val="accent6">
                <a:lumMod val="75000"/>
              </a:schemeClr>
            </a:solidFill>
            <a:ln w="9525" cap="flat" cmpd="sng" algn="ctr">
              <a:solidFill>
                <a:schemeClr val="accent6">
                  <a:lumMod val="50000"/>
                </a:schemeClr>
              </a:solidFill>
              <a:round/>
            </a:ln>
            <a:effectLst>
              <a:innerShdw blurRad="63500" dist="50800" dir="18900000">
                <a:prstClr val="black">
                  <a:alpha val="0"/>
                </a:prstClr>
              </a:innerShdw>
            </a:effectLst>
            <a:sp3d contourW="9525">
              <a:contourClr>
                <a:schemeClr val="accent6">
                  <a:lumMod val="50000"/>
                </a:schemeClr>
              </a:contourClr>
            </a:sp3d>
          </c:spPr>
          <c:invertIfNegative val="0"/>
          <c:dPt>
            <c:idx val="0"/>
            <c:invertIfNegative val="0"/>
            <c:bubble3D val="0"/>
            <c:spPr>
              <a:solidFill>
                <a:schemeClr val="accent6">
                  <a:lumMod val="75000"/>
                </a:schemeClr>
              </a:solidFill>
              <a:ln w="9525" cap="flat" cmpd="sng" algn="ctr">
                <a:solidFill>
                  <a:schemeClr val="accent6">
                    <a:lumMod val="50000"/>
                  </a:schemeClr>
                </a:solidFill>
                <a:round/>
              </a:ln>
              <a:effectLst>
                <a:innerShdw blurRad="63500" dist="50800" dir="18900000">
                  <a:prstClr val="black">
                    <a:alpha val="0"/>
                  </a:prstClr>
                </a:innerShdw>
              </a:effectLst>
              <a:sp3d contourW="9525">
                <a:contourClr>
                  <a:schemeClr val="accent6">
                    <a:lumMod val="50000"/>
                  </a:schemeClr>
                </a:contourClr>
              </a:sp3d>
            </c:spPr>
            <c:extLst>
              <c:ext xmlns:c16="http://schemas.microsoft.com/office/drawing/2014/chart" uri="{C3380CC4-5D6E-409C-BE32-E72D297353CC}">
                <c16:uniqueId val="{00000000-C49B-48F4-B677-214C3F0312CF}"/>
              </c:ext>
            </c:extLst>
          </c:dPt>
          <c:cat>
            <c:numRef>
              <c:f>Sheet1!$A$2</c:f>
              <c:numCache>
                <c:formatCode>m/d/yyyy</c:formatCode>
                <c:ptCount val="1"/>
              </c:numCache>
            </c:numRef>
          </c:cat>
          <c:val>
            <c:numRef>
              <c:f>Sheet1!$C$2</c:f>
              <c:numCache>
                <c:formatCode>General</c:formatCode>
                <c:ptCount val="1"/>
                <c:pt idx="0">
                  <c:v>50</c:v>
                </c:pt>
              </c:numCache>
            </c:numRef>
          </c:val>
          <c:shape val="cone"/>
          <c:extLst>
            <c:ext xmlns:c16="http://schemas.microsoft.com/office/drawing/2014/chart" uri="{C3380CC4-5D6E-409C-BE32-E72D297353CC}">
              <c16:uniqueId val="{00000001-BAAE-46D4-8BA1-D2F577EACEF8}"/>
            </c:ext>
          </c:extLst>
        </c:ser>
        <c:dLbls>
          <c:showLegendKey val="0"/>
          <c:showVal val="0"/>
          <c:showCatName val="0"/>
          <c:showSerName val="0"/>
          <c:showPercent val="0"/>
          <c:showBubbleSize val="0"/>
        </c:dLbls>
        <c:gapWidth val="150"/>
        <c:shape val="box"/>
        <c:axId val="617750664"/>
        <c:axId val="617773624"/>
        <c:axId val="0"/>
      </c:bar3DChart>
      <c:catAx>
        <c:axId val="61775066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Arial Narrow" panose="020B0606020202030204" pitchFamily="34" charset="0"/>
                <a:ea typeface="+mn-ea"/>
                <a:cs typeface="+mn-cs"/>
              </a:defRPr>
            </a:pPr>
            <a:endParaRPr lang="en-US"/>
          </a:p>
        </c:txPr>
        <c:crossAx val="617773624"/>
        <c:crosses val="autoZero"/>
        <c:auto val="1"/>
        <c:lblAlgn val="ctr"/>
        <c:lblOffset val="100"/>
        <c:noMultiLvlLbl val="0"/>
      </c:catAx>
      <c:valAx>
        <c:axId val="617773624"/>
        <c:scaling>
          <c:orientation val="minMax"/>
          <c:max val="50"/>
          <c:min val="0"/>
        </c:scaling>
        <c:delete val="0"/>
        <c:axPos val="l"/>
        <c:majorGridlines>
          <c:spPr>
            <a:ln w="9525" cap="flat" cmpd="sng" algn="ctr">
              <a:solidFill>
                <a:schemeClr val="tx1"/>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Arial Narrow" panose="020B0606020202030204" pitchFamily="34" charset="0"/>
                <a:ea typeface="+mn-ea"/>
                <a:cs typeface="+mn-cs"/>
              </a:defRPr>
            </a:pPr>
            <a:endParaRPr lang="en-US"/>
          </a:p>
        </c:txPr>
        <c:crossAx val="617750664"/>
        <c:crosses val="autoZero"/>
        <c:crossBetween val="between"/>
        <c:majorUnit val="5"/>
        <c:minorUnit val="2.0000000000000004E-2"/>
      </c:valAx>
      <c:spPr>
        <a:noFill/>
        <a:ln>
          <a:noFill/>
        </a:ln>
        <a:effectLst/>
      </c:spPr>
    </c:plotArea>
    <c:legend>
      <c:legendPos val="b"/>
      <c:layout>
        <c:manualLayout>
          <c:xMode val="edge"/>
          <c:yMode val="edge"/>
          <c:x val="0.24644757799910416"/>
          <c:y val="0.77183650633208767"/>
          <c:w val="0.60136046995179959"/>
          <c:h val="6.8519256944380047E-2"/>
        </c:manualLayout>
      </c:layout>
      <c:overlay val="0"/>
      <c:spPr>
        <a:noFill/>
        <a:ln>
          <a:solidFill>
            <a:schemeClr val="tx1"/>
          </a:solidFill>
        </a:ln>
        <a:effectLst/>
      </c:spPr>
      <c:txPr>
        <a:bodyPr rot="0" spcFirstLastPara="1" vertOverflow="ellipsis" vert="horz" wrap="square" anchor="ctr" anchorCtr="1"/>
        <a:lstStyle/>
        <a:p>
          <a:pPr>
            <a:defRPr sz="1800" b="0"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0"/>
      <c:rotY val="0"/>
      <c:rAngAx val="0"/>
      <c:perspective val="2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545733522279738"/>
          <c:y val="7.7419957917697929E-2"/>
          <c:w val="0.87878196335401126"/>
          <c:h val="0.70657844219297117"/>
        </c:manualLayout>
      </c:layout>
      <c:bar3DChart>
        <c:barDir val="col"/>
        <c:grouping val="clustered"/>
        <c:varyColors val="0"/>
        <c:ser>
          <c:idx val="0"/>
          <c:order val="0"/>
          <c:tx>
            <c:strRef>
              <c:f>Sheet1!$B$1</c:f>
              <c:strCache>
                <c:ptCount val="1"/>
                <c:pt idx="0">
                  <c:v>Post-Discharge</c:v>
                </c:pt>
              </c:strCache>
            </c:strRef>
          </c:tx>
          <c:spPr>
            <a:solidFill>
              <a:srgbClr val="009999"/>
            </a:solidFill>
            <a:ln w="9525" cap="flat" cmpd="sng" algn="ctr">
              <a:solidFill>
                <a:srgbClr val="006666"/>
              </a:solidFill>
              <a:round/>
            </a:ln>
            <a:effectLst>
              <a:outerShdw blurRad="40000" dist="20000" dir="5400000" rotWithShape="0">
                <a:srgbClr val="000000">
                  <a:alpha val="38000"/>
                </a:srgbClr>
              </a:outerShdw>
            </a:effectLst>
            <a:sp3d contourW="9525">
              <a:contourClr>
                <a:srgbClr val="006666"/>
              </a:contourClr>
            </a:sp3d>
          </c:spPr>
          <c:invertIfNegative val="0"/>
          <c:cat>
            <c:strRef>
              <c:f>Sheet1!$A$2:$A$5</c:f>
              <c:strCache>
                <c:ptCount val="4"/>
                <c:pt idx="0">
                  <c:v>CHF</c:v>
                </c:pt>
                <c:pt idx="1">
                  <c:v>COPD</c:v>
                </c:pt>
                <c:pt idx="2">
                  <c:v>DM</c:v>
                </c:pt>
                <c:pt idx="3">
                  <c:v>HTN</c:v>
                </c:pt>
              </c:strCache>
            </c:strRef>
          </c:cat>
          <c:val>
            <c:numRef>
              <c:f>Sheet1!$B$2:$B$5</c:f>
              <c:numCache>
                <c:formatCode>General</c:formatCode>
                <c:ptCount val="4"/>
                <c:pt idx="0">
                  <c:v>0.27</c:v>
                </c:pt>
                <c:pt idx="1">
                  <c:v>0.08</c:v>
                </c:pt>
                <c:pt idx="2">
                  <c:v>0.5</c:v>
                </c:pt>
                <c:pt idx="3">
                  <c:v>0.1</c:v>
                </c:pt>
              </c:numCache>
            </c:numRef>
          </c:val>
          <c:extLst>
            <c:ext xmlns:c16="http://schemas.microsoft.com/office/drawing/2014/chart" uri="{C3380CC4-5D6E-409C-BE32-E72D297353CC}">
              <c16:uniqueId val="{00000000-3A7B-4816-AD57-DFF144A08095}"/>
            </c:ext>
          </c:extLst>
        </c:ser>
        <c:ser>
          <c:idx val="1"/>
          <c:order val="1"/>
          <c:tx>
            <c:strRef>
              <c:f>Sheet1!$C$1</c:f>
              <c:strCache>
                <c:ptCount val="1"/>
                <c:pt idx="0">
                  <c:v>Prior to Discharge</c:v>
                </c:pt>
              </c:strCache>
            </c:strRef>
          </c:tx>
          <c:spPr>
            <a:solidFill>
              <a:schemeClr val="accent6">
                <a:lumMod val="75000"/>
              </a:schemeClr>
            </a:solidFill>
            <a:ln w="9525" cap="flat" cmpd="sng" algn="ctr">
              <a:solidFill>
                <a:schemeClr val="accent6">
                  <a:lumMod val="50000"/>
                </a:schemeClr>
              </a:solidFill>
              <a:round/>
            </a:ln>
            <a:effectLst>
              <a:innerShdw blurRad="63500" dist="50800" dir="18900000">
                <a:prstClr val="black">
                  <a:alpha val="0"/>
                </a:prstClr>
              </a:innerShdw>
            </a:effectLst>
            <a:sp3d contourW="9525">
              <a:contourClr>
                <a:schemeClr val="accent6">
                  <a:lumMod val="50000"/>
                </a:schemeClr>
              </a:contourClr>
            </a:sp3d>
          </c:spPr>
          <c:invertIfNegative val="0"/>
          <c:cat>
            <c:strRef>
              <c:f>Sheet1!$A$2:$A$5</c:f>
              <c:strCache>
                <c:ptCount val="4"/>
                <c:pt idx="0">
                  <c:v>CHF</c:v>
                </c:pt>
                <c:pt idx="1">
                  <c:v>COPD</c:v>
                </c:pt>
                <c:pt idx="2">
                  <c:v>DM</c:v>
                </c:pt>
                <c:pt idx="3">
                  <c:v>HTN</c:v>
                </c:pt>
              </c:strCache>
            </c:strRef>
          </c:cat>
          <c:val>
            <c:numRef>
              <c:f>Sheet1!$C$2:$C$5</c:f>
              <c:numCache>
                <c:formatCode>General</c:formatCode>
                <c:ptCount val="4"/>
                <c:pt idx="0">
                  <c:v>0.56999999999999995</c:v>
                </c:pt>
                <c:pt idx="1">
                  <c:v>0.4</c:v>
                </c:pt>
                <c:pt idx="2">
                  <c:v>0.53</c:v>
                </c:pt>
                <c:pt idx="3">
                  <c:v>0.76</c:v>
                </c:pt>
              </c:numCache>
            </c:numRef>
          </c:val>
          <c:extLst>
            <c:ext xmlns:c16="http://schemas.microsoft.com/office/drawing/2014/chart" uri="{C3380CC4-5D6E-409C-BE32-E72D297353CC}">
              <c16:uniqueId val="{00000001-3A7B-4816-AD57-DFF144A08095}"/>
            </c:ext>
          </c:extLst>
        </c:ser>
        <c:dLbls>
          <c:showLegendKey val="0"/>
          <c:showVal val="0"/>
          <c:showCatName val="0"/>
          <c:showSerName val="0"/>
          <c:showPercent val="0"/>
          <c:showBubbleSize val="0"/>
        </c:dLbls>
        <c:gapWidth val="150"/>
        <c:shape val="box"/>
        <c:axId val="617750664"/>
        <c:axId val="617773624"/>
        <c:axId val="0"/>
      </c:bar3DChart>
      <c:catAx>
        <c:axId val="6177506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Arial Narrow" panose="020B0606020202030204" pitchFamily="34" charset="0"/>
                <a:ea typeface="+mn-ea"/>
                <a:cs typeface="+mn-cs"/>
              </a:defRPr>
            </a:pPr>
            <a:endParaRPr lang="en-US"/>
          </a:p>
        </c:txPr>
        <c:crossAx val="617773624"/>
        <c:crosses val="autoZero"/>
        <c:auto val="1"/>
        <c:lblAlgn val="ctr"/>
        <c:lblOffset val="100"/>
        <c:noMultiLvlLbl val="0"/>
      </c:catAx>
      <c:valAx>
        <c:axId val="617773624"/>
        <c:scaling>
          <c:orientation val="minMax"/>
          <c:max val="1"/>
          <c:min val="0"/>
        </c:scaling>
        <c:delete val="0"/>
        <c:axPos val="l"/>
        <c:majorGridlines>
          <c:spPr>
            <a:ln w="9525" cap="flat" cmpd="sng" algn="ctr">
              <a:no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Arial Narrow" panose="020B0606020202030204" pitchFamily="34" charset="0"/>
                <a:ea typeface="+mn-ea"/>
                <a:cs typeface="+mn-cs"/>
              </a:defRPr>
            </a:pPr>
            <a:endParaRPr lang="en-US"/>
          </a:p>
        </c:txPr>
        <c:crossAx val="617750664"/>
        <c:crosses val="autoZero"/>
        <c:crossBetween val="between"/>
        <c:majorUnit val="0.1"/>
        <c:minorUnit val="2.0000000000000004E-2"/>
      </c:valAx>
      <c:spPr>
        <a:noFill/>
        <a:ln>
          <a:noFill/>
        </a:ln>
        <a:effectLst/>
      </c:spPr>
    </c:plotArea>
    <c:legend>
      <c:legendPos val="b"/>
      <c:layout>
        <c:manualLayout>
          <c:xMode val="edge"/>
          <c:yMode val="edge"/>
          <c:x val="0.26770295803296623"/>
          <c:y val="0.86778432410612205"/>
          <c:w val="0.4901470370940918"/>
          <c:h val="7.0383884192292856E-2"/>
        </c:manualLayout>
      </c:layout>
      <c:overlay val="0"/>
      <c:spPr>
        <a:noFill/>
        <a:ln>
          <a:solidFill>
            <a:schemeClr val="tx1"/>
          </a:solidFill>
        </a:ln>
        <a:effectLst/>
      </c:spPr>
      <c:txPr>
        <a:bodyPr rot="0" spcFirstLastPara="1" vertOverflow="ellipsis" vert="horz" wrap="square" anchor="ctr" anchorCtr="1"/>
        <a:lstStyle/>
        <a:p>
          <a:pPr>
            <a:defRPr sz="1800" b="0"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78108616467658"/>
          <c:y val="0"/>
          <c:w val="0.92111063975399843"/>
          <c:h val="0.67713305165086979"/>
        </c:manualLayout>
      </c:layout>
      <c:barChart>
        <c:barDir val="bar"/>
        <c:grouping val="clustered"/>
        <c:varyColors val="0"/>
        <c:ser>
          <c:idx val="0"/>
          <c:order val="0"/>
          <c:tx>
            <c:strRef>
              <c:f>Sheet1!$B$1</c:f>
              <c:strCache>
                <c:ptCount val="1"/>
                <c:pt idx="0">
                  <c:v>Post-Intervention</c:v>
                </c:pt>
              </c:strCache>
            </c:strRef>
          </c:tx>
          <c:spPr>
            <a:solidFill>
              <a:srgbClr val="00666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Sheet1!$A$2:$A$5</c:f>
              <c:strCache>
                <c:ptCount val="4"/>
                <c:pt idx="0">
                  <c:v>HTN</c:v>
                </c:pt>
                <c:pt idx="1">
                  <c:v>DM</c:v>
                </c:pt>
                <c:pt idx="2">
                  <c:v>COPD</c:v>
                </c:pt>
                <c:pt idx="3">
                  <c:v>CHF</c:v>
                </c:pt>
              </c:strCache>
            </c:strRef>
          </c:cat>
          <c:val>
            <c:numRef>
              <c:f>Sheet1!$B$2:$B$5</c:f>
              <c:numCache>
                <c:formatCode>General</c:formatCode>
                <c:ptCount val="4"/>
                <c:pt idx="0">
                  <c:v>0</c:v>
                </c:pt>
                <c:pt idx="1">
                  <c:v>0.05</c:v>
                </c:pt>
                <c:pt idx="2">
                  <c:v>0.21</c:v>
                </c:pt>
                <c:pt idx="3">
                  <c:v>0.24</c:v>
                </c:pt>
              </c:numCache>
            </c:numRef>
          </c:val>
          <c:extLst>
            <c:ext xmlns:c16="http://schemas.microsoft.com/office/drawing/2014/chart" uri="{C3380CC4-5D6E-409C-BE32-E72D297353CC}">
              <c16:uniqueId val="{00000000-7BB1-4E31-B464-4122C0CDBA2D}"/>
            </c:ext>
          </c:extLst>
        </c:ser>
        <c:ser>
          <c:idx val="1"/>
          <c:order val="1"/>
          <c:tx>
            <c:strRef>
              <c:f>Sheet1!$C$1</c:f>
              <c:strCache>
                <c:ptCount val="1"/>
                <c:pt idx="0">
                  <c:v>Fiscal Year 18 Quarter 4</c:v>
                </c:pt>
              </c:strCache>
            </c:strRef>
          </c:tx>
          <c:spPr>
            <a:solidFill>
              <a:srgbClr val="009999"/>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Sheet1!$A$2:$A$5</c:f>
              <c:strCache>
                <c:ptCount val="4"/>
                <c:pt idx="0">
                  <c:v>HTN</c:v>
                </c:pt>
                <c:pt idx="1">
                  <c:v>DM</c:v>
                </c:pt>
                <c:pt idx="2">
                  <c:v>COPD</c:v>
                </c:pt>
                <c:pt idx="3">
                  <c:v>CHF</c:v>
                </c:pt>
              </c:strCache>
            </c:strRef>
          </c:cat>
          <c:val>
            <c:numRef>
              <c:f>Sheet1!$C$2:$C$5</c:f>
              <c:numCache>
                <c:formatCode>General</c:formatCode>
                <c:ptCount val="4"/>
                <c:pt idx="0">
                  <c:v>0.111</c:v>
                </c:pt>
                <c:pt idx="1">
                  <c:v>0.111</c:v>
                </c:pt>
                <c:pt idx="2">
                  <c:v>0.188</c:v>
                </c:pt>
                <c:pt idx="3">
                  <c:v>0.161</c:v>
                </c:pt>
              </c:numCache>
            </c:numRef>
          </c:val>
          <c:extLst>
            <c:ext xmlns:c16="http://schemas.microsoft.com/office/drawing/2014/chart" uri="{C3380CC4-5D6E-409C-BE32-E72D297353CC}">
              <c16:uniqueId val="{00000001-7BB1-4E31-B464-4122C0CDBA2D}"/>
            </c:ext>
          </c:extLst>
        </c:ser>
        <c:ser>
          <c:idx val="2"/>
          <c:order val="2"/>
          <c:tx>
            <c:strRef>
              <c:f>Sheet1!$D$1</c:f>
              <c:strCache>
                <c:ptCount val="1"/>
                <c:pt idx="0">
                  <c:v>Pre-Intervention</c:v>
                </c:pt>
              </c:strCache>
            </c:strRef>
          </c:tx>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Sheet1!$A$2:$A$5</c:f>
              <c:strCache>
                <c:ptCount val="4"/>
                <c:pt idx="0">
                  <c:v>HTN</c:v>
                </c:pt>
                <c:pt idx="1">
                  <c:v>DM</c:v>
                </c:pt>
                <c:pt idx="2">
                  <c:v>COPD</c:v>
                </c:pt>
                <c:pt idx="3">
                  <c:v>CHF</c:v>
                </c:pt>
              </c:strCache>
            </c:strRef>
          </c:cat>
          <c:val>
            <c:numRef>
              <c:f>Sheet1!$D$2:$D$5</c:f>
              <c:numCache>
                <c:formatCode>General</c:formatCode>
                <c:ptCount val="4"/>
                <c:pt idx="0">
                  <c:v>0.25</c:v>
                </c:pt>
                <c:pt idx="1">
                  <c:v>0.14000000000000001</c:v>
                </c:pt>
                <c:pt idx="2">
                  <c:v>0.43</c:v>
                </c:pt>
                <c:pt idx="3">
                  <c:v>0.2</c:v>
                </c:pt>
              </c:numCache>
            </c:numRef>
          </c:val>
          <c:extLst>
            <c:ext xmlns:c16="http://schemas.microsoft.com/office/drawing/2014/chart" uri="{C3380CC4-5D6E-409C-BE32-E72D297353CC}">
              <c16:uniqueId val="{00000002-7BB1-4E31-B464-4122C0CDBA2D}"/>
            </c:ext>
          </c:extLst>
        </c:ser>
        <c:ser>
          <c:idx val="3"/>
          <c:order val="3"/>
          <c:tx>
            <c:strRef>
              <c:f>Sheet1!$E$1</c:f>
              <c:strCache>
                <c:ptCount val="1"/>
                <c:pt idx="0">
                  <c:v>Fiscal Year 18 Quarter 3</c:v>
                </c:pt>
              </c:strCache>
            </c:strRef>
          </c:tx>
          <c:spPr>
            <a:solidFill>
              <a:schemeClr val="accent6">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Sheet1!$A$2:$A$5</c:f>
              <c:strCache>
                <c:ptCount val="4"/>
                <c:pt idx="0">
                  <c:v>HTN</c:v>
                </c:pt>
                <c:pt idx="1">
                  <c:v>DM</c:v>
                </c:pt>
                <c:pt idx="2">
                  <c:v>COPD</c:v>
                </c:pt>
                <c:pt idx="3">
                  <c:v>CHF</c:v>
                </c:pt>
              </c:strCache>
            </c:strRef>
          </c:cat>
          <c:val>
            <c:numRef>
              <c:f>Sheet1!$E$2:$E$5</c:f>
              <c:numCache>
                <c:formatCode>General</c:formatCode>
                <c:ptCount val="4"/>
                <c:pt idx="0">
                  <c:v>0.13300000000000001</c:v>
                </c:pt>
                <c:pt idx="1">
                  <c:v>0.25</c:v>
                </c:pt>
                <c:pt idx="2">
                  <c:v>0.182</c:v>
                </c:pt>
                <c:pt idx="3">
                  <c:v>0.22800000000000001</c:v>
                </c:pt>
              </c:numCache>
            </c:numRef>
          </c:val>
          <c:extLst>
            <c:ext xmlns:c16="http://schemas.microsoft.com/office/drawing/2014/chart" uri="{C3380CC4-5D6E-409C-BE32-E72D297353CC}">
              <c16:uniqueId val="{00000003-7BB1-4E31-B464-4122C0CDBA2D}"/>
            </c:ext>
          </c:extLst>
        </c:ser>
        <c:dLbls>
          <c:dLblPos val="inEnd"/>
          <c:showLegendKey val="0"/>
          <c:showVal val="1"/>
          <c:showCatName val="0"/>
          <c:showSerName val="0"/>
          <c:showPercent val="0"/>
          <c:showBubbleSize val="0"/>
        </c:dLbls>
        <c:gapWidth val="115"/>
        <c:axId val="542693664"/>
        <c:axId val="542694320"/>
      </c:barChart>
      <c:catAx>
        <c:axId val="54269366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542694320"/>
        <c:crossesAt val="0"/>
        <c:auto val="1"/>
        <c:lblAlgn val="ctr"/>
        <c:lblOffset val="100"/>
        <c:noMultiLvlLbl val="0"/>
      </c:catAx>
      <c:valAx>
        <c:axId val="542694320"/>
        <c:scaling>
          <c:orientation val="minMax"/>
          <c:max val="0.45"/>
          <c:min val="0"/>
        </c:scaling>
        <c:delete val="0"/>
        <c:axPos val="b"/>
        <c:minorGridlines>
          <c:spPr>
            <a:ln w="9525" cap="flat" cmpd="sng" algn="ctr">
              <a:solidFill>
                <a:schemeClr val="tx1"/>
              </a:solidFill>
              <a:round/>
            </a:ln>
            <a:effectLst/>
          </c:spPr>
        </c:minorGridlines>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542693664"/>
        <c:crosses val="autoZero"/>
        <c:crossBetween val="between"/>
        <c:majorUnit val="0.15000000000000002"/>
      </c:valAx>
      <c:spPr>
        <a:noFill/>
        <a:ln>
          <a:solidFill>
            <a:schemeClr val="tx1"/>
          </a:solidFill>
        </a:ln>
        <a:effectLst/>
      </c:spPr>
    </c:plotArea>
    <c:legend>
      <c:legendPos val="b"/>
      <c:layout>
        <c:manualLayout>
          <c:xMode val="edge"/>
          <c:yMode val="edge"/>
          <c:x val="0.20654073359509345"/>
          <c:y val="0.78474199517464127"/>
          <c:w val="0.58978529002784297"/>
          <c:h val="0.21083219810547268"/>
        </c:manualLayout>
      </c:layout>
      <c:overlay val="0"/>
      <c:spPr>
        <a:noFill/>
        <a:ln>
          <a:solidFill>
            <a:schemeClr val="tx1"/>
          </a:solidFill>
        </a:ln>
        <a:effectLst/>
      </c:spPr>
      <c:txPr>
        <a:bodyPr rot="0" spcFirstLastPara="1" vertOverflow="ellipsis" vert="horz" wrap="square" anchor="ctr" anchorCtr="1"/>
        <a:lstStyle/>
        <a:p>
          <a:pPr>
            <a:defRPr sz="1800" b="0"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Readmissions</c:v>
                </c:pt>
              </c:strCache>
            </c:strRef>
          </c:tx>
          <c:spPr>
            <a:ln>
              <a:solidFill>
                <a:schemeClr val="bg1">
                  <a:lumMod val="65000"/>
                </a:schemeClr>
              </a:solidFill>
            </a:ln>
          </c:spPr>
          <c:dPt>
            <c:idx val="0"/>
            <c:bubble3D val="0"/>
            <c:spPr>
              <a:solidFill>
                <a:srgbClr val="009999"/>
              </a:solidFill>
              <a:ln w="19050">
                <a:solidFill>
                  <a:schemeClr val="bg1">
                    <a:lumMod val="65000"/>
                  </a:schemeClr>
                </a:solidFill>
              </a:ln>
              <a:effectLst/>
            </c:spPr>
            <c:extLst>
              <c:ext xmlns:c16="http://schemas.microsoft.com/office/drawing/2014/chart" uri="{C3380CC4-5D6E-409C-BE32-E72D297353CC}">
                <c16:uniqueId val="{00000001-001F-4056-A078-146C3D8CDED0}"/>
              </c:ext>
            </c:extLst>
          </c:dPt>
          <c:dPt>
            <c:idx val="1"/>
            <c:bubble3D val="0"/>
            <c:spPr>
              <a:solidFill>
                <a:schemeClr val="accent6">
                  <a:lumMod val="75000"/>
                </a:schemeClr>
              </a:solidFill>
              <a:ln w="19050">
                <a:solidFill>
                  <a:schemeClr val="bg1">
                    <a:lumMod val="65000"/>
                  </a:schemeClr>
                </a:solidFill>
              </a:ln>
              <a:effectLst/>
            </c:spPr>
            <c:extLst>
              <c:ext xmlns:c16="http://schemas.microsoft.com/office/drawing/2014/chart" uri="{C3380CC4-5D6E-409C-BE32-E72D297353CC}">
                <c16:uniqueId val="{00000002-001F-4056-A078-146C3D8CDED0}"/>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ACSC</c:v>
                </c:pt>
                <c:pt idx="1">
                  <c:v>Non-ACSC</c:v>
                </c:pt>
              </c:strCache>
            </c:strRef>
          </c:cat>
          <c:val>
            <c:numRef>
              <c:f>Sheet1!$B$2:$B$3</c:f>
              <c:numCache>
                <c:formatCode>General</c:formatCode>
                <c:ptCount val="2"/>
                <c:pt idx="0">
                  <c:v>14</c:v>
                </c:pt>
                <c:pt idx="1">
                  <c:v>11</c:v>
                </c:pt>
              </c:numCache>
            </c:numRef>
          </c:val>
          <c:extLst>
            <c:ext xmlns:c16="http://schemas.microsoft.com/office/drawing/2014/chart" uri="{C3380CC4-5D6E-409C-BE32-E72D297353CC}">
              <c16:uniqueId val="{00000000-001F-4056-A078-146C3D8CDED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41423100048890638"/>
          <c:y val="0.85648491800714344"/>
          <c:w val="0.18766802420863507"/>
          <c:h val="0.1276222853716401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Expired</c:v>
                </c:pt>
              </c:strCache>
            </c:strRef>
          </c:tx>
          <c:spPr>
            <a:solidFill>
              <a:srgbClr val="006666"/>
            </a:solidFill>
            <a:ln>
              <a:noFill/>
            </a:ln>
            <a:effectLst/>
          </c:spPr>
          <c:cat>
            <c:strRef>
              <c:f>Sheet1!$A$2:$A$3</c:f>
              <c:strCache>
                <c:ptCount val="2"/>
                <c:pt idx="0">
                  <c:v>Percentage</c:v>
                </c:pt>
                <c:pt idx="1">
                  <c:v>Total Amount of Patients</c:v>
                </c:pt>
              </c:strCache>
            </c:strRef>
          </c:cat>
          <c:val>
            <c:numRef>
              <c:f>Sheet1!$B$2:$B$3</c:f>
              <c:numCache>
                <c:formatCode>General</c:formatCode>
                <c:ptCount val="2"/>
                <c:pt idx="0">
                  <c:v>4</c:v>
                </c:pt>
                <c:pt idx="1">
                  <c:v>1</c:v>
                </c:pt>
              </c:numCache>
            </c:numRef>
          </c:val>
          <c:extLst>
            <c:ext xmlns:c16="http://schemas.microsoft.com/office/drawing/2014/chart" uri="{C3380CC4-5D6E-409C-BE32-E72D297353CC}">
              <c16:uniqueId val="{00000000-60B6-41AA-8CA7-FD5806FC73D3}"/>
            </c:ext>
          </c:extLst>
        </c:ser>
        <c:ser>
          <c:idx val="1"/>
          <c:order val="1"/>
          <c:tx>
            <c:strRef>
              <c:f>Sheet1!$C$1</c:f>
              <c:strCache>
                <c:ptCount val="1"/>
                <c:pt idx="0">
                  <c:v>Primary Provider</c:v>
                </c:pt>
              </c:strCache>
            </c:strRef>
          </c:tx>
          <c:spPr>
            <a:solidFill>
              <a:schemeClr val="accent6">
                <a:lumMod val="75000"/>
              </a:schemeClr>
            </a:solidFill>
            <a:ln>
              <a:noFill/>
            </a:ln>
            <a:effectLst/>
          </c:spPr>
          <c:cat>
            <c:strRef>
              <c:f>Sheet1!$A$2:$A$3</c:f>
              <c:strCache>
                <c:ptCount val="2"/>
                <c:pt idx="0">
                  <c:v>Percentage</c:v>
                </c:pt>
                <c:pt idx="1">
                  <c:v>Total Amount of Patients</c:v>
                </c:pt>
              </c:strCache>
            </c:strRef>
          </c:cat>
          <c:val>
            <c:numRef>
              <c:f>Sheet1!$C$2:$C$3</c:f>
              <c:numCache>
                <c:formatCode>General</c:formatCode>
                <c:ptCount val="2"/>
                <c:pt idx="0">
                  <c:v>8</c:v>
                </c:pt>
                <c:pt idx="1">
                  <c:v>2</c:v>
                </c:pt>
              </c:numCache>
            </c:numRef>
          </c:val>
          <c:extLst>
            <c:ext xmlns:c16="http://schemas.microsoft.com/office/drawing/2014/chart" uri="{C3380CC4-5D6E-409C-BE32-E72D297353CC}">
              <c16:uniqueId val="{00000001-60B6-41AA-8CA7-FD5806FC73D3}"/>
            </c:ext>
          </c:extLst>
        </c:ser>
        <c:ser>
          <c:idx val="2"/>
          <c:order val="2"/>
          <c:tx>
            <c:strRef>
              <c:f>Sheet1!$D$1</c:f>
              <c:strCache>
                <c:ptCount val="1"/>
                <c:pt idx="0">
                  <c:v>Saw PACT CPS</c:v>
                </c:pt>
              </c:strCache>
            </c:strRef>
          </c:tx>
          <c:spPr>
            <a:solidFill>
              <a:srgbClr val="009999"/>
            </a:solidFill>
            <a:ln w="25400">
              <a:noFill/>
            </a:ln>
            <a:effectLst/>
          </c:spPr>
          <c:cat>
            <c:strRef>
              <c:f>Sheet1!$A$2:$A$3</c:f>
              <c:strCache>
                <c:ptCount val="2"/>
                <c:pt idx="0">
                  <c:v>Percentage</c:v>
                </c:pt>
                <c:pt idx="1">
                  <c:v>Total Amount of Patients</c:v>
                </c:pt>
              </c:strCache>
            </c:strRef>
          </c:cat>
          <c:val>
            <c:numRef>
              <c:f>Sheet1!$D$2:$D$3</c:f>
              <c:numCache>
                <c:formatCode>General</c:formatCode>
                <c:ptCount val="2"/>
                <c:pt idx="0">
                  <c:v>88</c:v>
                </c:pt>
                <c:pt idx="1">
                  <c:v>22</c:v>
                </c:pt>
              </c:numCache>
            </c:numRef>
          </c:val>
          <c:extLst>
            <c:ext xmlns:c16="http://schemas.microsoft.com/office/drawing/2014/chart" uri="{C3380CC4-5D6E-409C-BE32-E72D297353CC}">
              <c16:uniqueId val="{00000002-60B6-41AA-8CA7-FD5806FC73D3}"/>
            </c:ext>
          </c:extLst>
        </c:ser>
        <c:dLbls>
          <c:showLegendKey val="0"/>
          <c:showVal val="0"/>
          <c:showCatName val="0"/>
          <c:showSerName val="0"/>
          <c:showPercent val="0"/>
          <c:showBubbleSize val="0"/>
        </c:dLbls>
        <c:axId val="794108336"/>
        <c:axId val="794108008"/>
      </c:areaChart>
      <c:catAx>
        <c:axId val="79410833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Arial Narrow "/>
                <a:ea typeface="+mn-ea"/>
                <a:cs typeface="+mn-cs"/>
              </a:defRPr>
            </a:pPr>
            <a:endParaRPr lang="en-US"/>
          </a:p>
        </c:txPr>
        <c:crossAx val="794108008"/>
        <c:crosses val="autoZero"/>
        <c:auto val="1"/>
        <c:lblAlgn val="ctr"/>
        <c:lblOffset val="100"/>
        <c:noMultiLvlLbl val="0"/>
      </c:catAx>
      <c:valAx>
        <c:axId val="794108008"/>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solidFill>
                <a:latin typeface="Arial Narrow "/>
                <a:ea typeface="+mn-ea"/>
                <a:cs typeface="+mn-cs"/>
              </a:defRPr>
            </a:pPr>
            <a:endParaRPr lang="en-US"/>
          </a:p>
        </c:txPr>
        <c:crossAx val="794108336"/>
        <c:crosses val="autoZero"/>
        <c:crossBetween val="midCat"/>
      </c:valAx>
      <c:spPr>
        <a:noFill/>
        <a:ln>
          <a:solidFill>
            <a:schemeClr val="tx1"/>
          </a:solidFill>
        </a:ln>
        <a:effectLst/>
      </c:spPr>
    </c:plotArea>
    <c:legend>
      <c:legendPos val="b"/>
      <c:overlay val="0"/>
      <c:spPr>
        <a:noFill/>
        <a:ln>
          <a:solidFill>
            <a:schemeClr val="tx1"/>
          </a:solidFill>
        </a:ln>
        <a:effectLst/>
      </c:spPr>
      <c:txPr>
        <a:bodyPr rot="0" spcFirstLastPara="1" vertOverflow="ellipsis" vert="horz" wrap="square" anchor="ctr" anchorCtr="1"/>
        <a:lstStyle/>
        <a:p>
          <a:pPr>
            <a:defRPr sz="1800" b="0"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3">
  <a:schemeClr val="accent3"/>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80">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80">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80">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80">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90EC4B-D1E1-4996-8929-42E8D9AC686A}" type="doc">
      <dgm:prSet loTypeId="urn:microsoft.com/office/officeart/2011/layout/HexagonRadial" loCatId="cycle" qsTypeId="urn:microsoft.com/office/officeart/2005/8/quickstyle/3d1" qsCatId="3D" csTypeId="urn:microsoft.com/office/officeart/2005/8/colors/accent1_2" csCatId="accent1" phldr="1"/>
      <dgm:spPr/>
      <dgm:t>
        <a:bodyPr/>
        <a:lstStyle/>
        <a:p>
          <a:endParaRPr lang="en-US"/>
        </a:p>
      </dgm:t>
    </dgm:pt>
    <dgm:pt modelId="{867092DF-F9DA-4CE1-8307-3FC51E5DAE75}">
      <dgm:prSet phldrT="[Text]" custT="1"/>
      <dgm:spPr>
        <a:gradFill rotWithShape="0">
          <a:gsLst>
            <a:gs pos="0">
              <a:schemeClr val="accent6">
                <a:lumMod val="75000"/>
              </a:schemeClr>
            </a:gs>
            <a:gs pos="100000">
              <a:schemeClr val="accent6">
                <a:lumMod val="20000"/>
                <a:lumOff val="80000"/>
              </a:schemeClr>
            </a:gs>
          </a:gsLst>
        </a:gradFill>
      </dgm:spPr>
      <dgm:t>
        <a:bodyPr/>
        <a:lstStyle/>
        <a:p>
          <a:r>
            <a:rPr lang="en-US" sz="2600" b="1" dirty="0">
              <a:solidFill>
                <a:schemeClr val="tx1"/>
              </a:solidFill>
              <a:latin typeface="Arial Narrow" panose="020B0606020202030204" pitchFamily="34" charset="0"/>
            </a:rPr>
            <a:t>Future Considerations</a:t>
          </a:r>
        </a:p>
      </dgm:t>
    </dgm:pt>
    <dgm:pt modelId="{965A3AA1-20EF-4BA0-BBB2-367109B02084}" type="parTrans" cxnId="{F222352E-7F9D-4642-9A70-46B69CFDD3A5}">
      <dgm:prSet/>
      <dgm:spPr/>
      <dgm:t>
        <a:bodyPr/>
        <a:lstStyle/>
        <a:p>
          <a:endParaRPr lang="en-US"/>
        </a:p>
      </dgm:t>
    </dgm:pt>
    <dgm:pt modelId="{B838F0BB-C470-416B-9A8C-CD1532342B1B}" type="sibTrans" cxnId="{F222352E-7F9D-4642-9A70-46B69CFDD3A5}">
      <dgm:prSet/>
      <dgm:spPr/>
      <dgm:t>
        <a:bodyPr/>
        <a:lstStyle/>
        <a:p>
          <a:endParaRPr lang="en-US"/>
        </a:p>
      </dgm:t>
    </dgm:pt>
    <dgm:pt modelId="{7ADBA357-9EEC-458E-B461-4817BC496AB2}">
      <dgm:prSet phldrT="[Text]" custT="1"/>
      <dgm:spPr>
        <a:gradFill rotWithShape="0">
          <a:gsLst>
            <a:gs pos="0">
              <a:srgbClr val="006666"/>
            </a:gs>
            <a:gs pos="100000">
              <a:schemeClr val="accent6">
                <a:lumMod val="75000"/>
              </a:schemeClr>
            </a:gs>
          </a:gsLst>
        </a:gradFill>
      </dgm:spPr>
      <dgm:t>
        <a:bodyPr/>
        <a:lstStyle/>
        <a:p>
          <a:r>
            <a:rPr lang="en-US" sz="2400" b="1" dirty="0">
              <a:latin typeface="Arial Narrow" panose="020B0606020202030204" pitchFamily="34" charset="0"/>
            </a:rPr>
            <a:t>Continue to refine operational flow of the TOC process</a:t>
          </a:r>
        </a:p>
      </dgm:t>
    </dgm:pt>
    <dgm:pt modelId="{8A6C4690-C404-4733-BDD6-1E01D984877F}" type="parTrans" cxnId="{502EEDE1-9BDE-4D1B-AE53-48AD367A9D2C}">
      <dgm:prSet/>
      <dgm:spPr/>
      <dgm:t>
        <a:bodyPr/>
        <a:lstStyle/>
        <a:p>
          <a:endParaRPr lang="en-US"/>
        </a:p>
      </dgm:t>
    </dgm:pt>
    <dgm:pt modelId="{AC18B467-275F-4982-BDB0-62D3099D8A97}" type="sibTrans" cxnId="{502EEDE1-9BDE-4D1B-AE53-48AD367A9D2C}">
      <dgm:prSet/>
      <dgm:spPr/>
      <dgm:t>
        <a:bodyPr/>
        <a:lstStyle/>
        <a:p>
          <a:endParaRPr lang="en-US"/>
        </a:p>
      </dgm:t>
    </dgm:pt>
    <dgm:pt modelId="{A5371631-A94D-46CD-8A58-0B0C5A475458}">
      <dgm:prSet phldrT="[Text]" custT="1"/>
      <dgm:spPr>
        <a:gradFill rotWithShape="0">
          <a:gsLst>
            <a:gs pos="0">
              <a:srgbClr val="006666"/>
            </a:gs>
            <a:gs pos="100000">
              <a:schemeClr val="accent6">
                <a:lumMod val="75000"/>
              </a:schemeClr>
            </a:gs>
          </a:gsLst>
        </a:gradFill>
      </dgm:spPr>
      <dgm:t>
        <a:bodyPr/>
        <a:lstStyle/>
        <a:p>
          <a:r>
            <a:rPr lang="en-US" sz="2400" b="1" dirty="0">
              <a:latin typeface="Arial Narrow" panose="020B0606020202030204" pitchFamily="34" charset="0"/>
            </a:rPr>
            <a:t>Educate all PACT CPS on COPD and CHF management</a:t>
          </a:r>
        </a:p>
      </dgm:t>
    </dgm:pt>
    <dgm:pt modelId="{59C5F184-FF84-4257-8268-0F55FCF6D87C}" type="parTrans" cxnId="{DE6AADD5-46F5-4AF8-B8D9-9DFE50AE0A9F}">
      <dgm:prSet/>
      <dgm:spPr/>
      <dgm:t>
        <a:bodyPr/>
        <a:lstStyle/>
        <a:p>
          <a:endParaRPr lang="en-US"/>
        </a:p>
      </dgm:t>
    </dgm:pt>
    <dgm:pt modelId="{1CC721A6-6A38-4D64-B290-BBE940C821F1}" type="sibTrans" cxnId="{DE6AADD5-46F5-4AF8-B8D9-9DFE50AE0A9F}">
      <dgm:prSet/>
      <dgm:spPr/>
      <dgm:t>
        <a:bodyPr/>
        <a:lstStyle/>
        <a:p>
          <a:endParaRPr lang="en-US"/>
        </a:p>
      </dgm:t>
    </dgm:pt>
    <dgm:pt modelId="{A63802CC-31BD-4608-86D4-A01B9C51C8EF}">
      <dgm:prSet phldrT="[Text]" custT="1"/>
      <dgm:spPr>
        <a:gradFill rotWithShape="0">
          <a:gsLst>
            <a:gs pos="0">
              <a:srgbClr val="006666"/>
            </a:gs>
            <a:gs pos="100000">
              <a:schemeClr val="accent6">
                <a:lumMod val="75000"/>
              </a:schemeClr>
            </a:gs>
          </a:gsLst>
        </a:gradFill>
      </dgm:spPr>
      <dgm:t>
        <a:bodyPr/>
        <a:lstStyle/>
        <a:p>
          <a:r>
            <a:rPr lang="en-US" sz="2400" b="1" dirty="0">
              <a:latin typeface="Arial Narrow" panose="020B0606020202030204" pitchFamily="34" charset="0"/>
            </a:rPr>
            <a:t>Reconfigure template to automatically alert corresponding PACT CPS</a:t>
          </a:r>
        </a:p>
      </dgm:t>
    </dgm:pt>
    <dgm:pt modelId="{99378077-79E4-4016-9D6C-9A096EC27FAC}" type="parTrans" cxnId="{D4040A27-A2CF-4175-9376-881E3EBA0622}">
      <dgm:prSet/>
      <dgm:spPr/>
      <dgm:t>
        <a:bodyPr/>
        <a:lstStyle/>
        <a:p>
          <a:endParaRPr lang="en-US"/>
        </a:p>
      </dgm:t>
    </dgm:pt>
    <dgm:pt modelId="{F782C796-4EBB-45A4-A638-02592C02C41B}" type="sibTrans" cxnId="{D4040A27-A2CF-4175-9376-881E3EBA0622}">
      <dgm:prSet/>
      <dgm:spPr/>
      <dgm:t>
        <a:bodyPr/>
        <a:lstStyle/>
        <a:p>
          <a:endParaRPr lang="en-US"/>
        </a:p>
      </dgm:t>
    </dgm:pt>
    <dgm:pt modelId="{70F03853-532F-49B7-BCF1-5020B2F7CF10}">
      <dgm:prSet phldrT="[Text]" custT="1"/>
      <dgm:spPr>
        <a:gradFill rotWithShape="0">
          <a:gsLst>
            <a:gs pos="0">
              <a:srgbClr val="006666"/>
            </a:gs>
            <a:gs pos="100000">
              <a:schemeClr val="accent6">
                <a:lumMod val="75000"/>
              </a:schemeClr>
            </a:gs>
          </a:gsLst>
        </a:gradFill>
      </dgm:spPr>
      <dgm:t>
        <a:bodyPr/>
        <a:lstStyle/>
        <a:p>
          <a:r>
            <a:rPr lang="en-US" sz="2400" b="1" dirty="0">
              <a:latin typeface="Arial Narrow" panose="020B0606020202030204" pitchFamily="34" charset="0"/>
            </a:rPr>
            <a:t>Consider introducing a TOC CPS to oversee the process</a:t>
          </a:r>
        </a:p>
      </dgm:t>
    </dgm:pt>
    <dgm:pt modelId="{48EE4DFB-6691-45CB-899E-25407A9956B0}" type="parTrans" cxnId="{B5F074AC-AA29-4B34-8C0F-30919C4786C2}">
      <dgm:prSet/>
      <dgm:spPr/>
      <dgm:t>
        <a:bodyPr/>
        <a:lstStyle/>
        <a:p>
          <a:endParaRPr lang="en-US"/>
        </a:p>
      </dgm:t>
    </dgm:pt>
    <dgm:pt modelId="{F3CC3A94-5137-4181-B4FE-CFDA0EC0AEA5}" type="sibTrans" cxnId="{B5F074AC-AA29-4B34-8C0F-30919C4786C2}">
      <dgm:prSet/>
      <dgm:spPr/>
      <dgm:t>
        <a:bodyPr/>
        <a:lstStyle/>
        <a:p>
          <a:endParaRPr lang="en-US"/>
        </a:p>
      </dgm:t>
    </dgm:pt>
    <dgm:pt modelId="{D4E8F6DA-9DE8-4D90-AEC8-B85603FD60BD}">
      <dgm:prSet phldrT="[Text]" custT="1"/>
      <dgm:spPr>
        <a:gradFill rotWithShape="0">
          <a:gsLst>
            <a:gs pos="0">
              <a:srgbClr val="006666"/>
            </a:gs>
            <a:gs pos="100000">
              <a:schemeClr val="accent6">
                <a:lumMod val="75000"/>
              </a:schemeClr>
            </a:gs>
          </a:gsLst>
        </a:gradFill>
      </dgm:spPr>
      <dgm:t>
        <a:bodyPr/>
        <a:lstStyle/>
        <a:p>
          <a:r>
            <a:rPr lang="en-US" sz="2400" b="1" dirty="0">
              <a:latin typeface="Arial Narrow" panose="020B0606020202030204" pitchFamily="34" charset="0"/>
            </a:rPr>
            <a:t>Determine proper routing of patients without PACT assignment</a:t>
          </a:r>
        </a:p>
      </dgm:t>
    </dgm:pt>
    <dgm:pt modelId="{3FB2A494-5191-4F55-AC0A-58ABA940001E}" type="parTrans" cxnId="{43FD025F-F50A-47C2-B56F-2EC2A75AD06F}">
      <dgm:prSet/>
      <dgm:spPr/>
      <dgm:t>
        <a:bodyPr/>
        <a:lstStyle/>
        <a:p>
          <a:endParaRPr lang="en-US"/>
        </a:p>
      </dgm:t>
    </dgm:pt>
    <dgm:pt modelId="{BD94A835-0BCD-4C30-9F96-3E6FC956C0E4}" type="sibTrans" cxnId="{43FD025F-F50A-47C2-B56F-2EC2A75AD06F}">
      <dgm:prSet/>
      <dgm:spPr/>
      <dgm:t>
        <a:bodyPr/>
        <a:lstStyle/>
        <a:p>
          <a:endParaRPr lang="en-US"/>
        </a:p>
      </dgm:t>
    </dgm:pt>
    <dgm:pt modelId="{3C4D1CEB-DFEC-423C-ACE0-CAA0451A27B5}">
      <dgm:prSet phldrT="[Text]" custT="1"/>
      <dgm:spPr>
        <a:gradFill rotWithShape="0">
          <a:gsLst>
            <a:gs pos="0">
              <a:srgbClr val="006666"/>
            </a:gs>
            <a:gs pos="100000">
              <a:schemeClr val="accent6">
                <a:lumMod val="75000"/>
              </a:schemeClr>
            </a:gs>
          </a:gsLst>
        </a:gradFill>
      </dgm:spPr>
      <dgm:t>
        <a:bodyPr/>
        <a:lstStyle/>
        <a:p>
          <a:r>
            <a:rPr lang="en-US" sz="2400" b="1" dirty="0">
              <a:latin typeface="Arial Narrow" panose="020B0606020202030204" pitchFamily="34" charset="0"/>
            </a:rPr>
            <a:t>Create Quick order set within template to schedule follow-up appointments</a:t>
          </a:r>
        </a:p>
      </dgm:t>
    </dgm:pt>
    <dgm:pt modelId="{3C776470-458F-4562-8620-A4E4BCC2D36A}" type="parTrans" cxnId="{4A083A6F-8523-43E8-9531-FCBFFE51F6D2}">
      <dgm:prSet/>
      <dgm:spPr/>
      <dgm:t>
        <a:bodyPr/>
        <a:lstStyle/>
        <a:p>
          <a:endParaRPr lang="en-US"/>
        </a:p>
      </dgm:t>
    </dgm:pt>
    <dgm:pt modelId="{89522FB9-9196-423B-96BB-901DD786E006}" type="sibTrans" cxnId="{4A083A6F-8523-43E8-9531-FCBFFE51F6D2}">
      <dgm:prSet/>
      <dgm:spPr/>
      <dgm:t>
        <a:bodyPr/>
        <a:lstStyle/>
        <a:p>
          <a:endParaRPr lang="en-US"/>
        </a:p>
      </dgm:t>
    </dgm:pt>
    <dgm:pt modelId="{7008E30E-72A2-414A-AD36-9135FACA86D2}" type="pres">
      <dgm:prSet presAssocID="{F590EC4B-D1E1-4996-8929-42E8D9AC686A}" presName="Name0" presStyleCnt="0">
        <dgm:presLayoutVars>
          <dgm:chMax val="1"/>
          <dgm:chPref val="1"/>
          <dgm:dir/>
          <dgm:animOne val="branch"/>
          <dgm:animLvl val="lvl"/>
        </dgm:presLayoutVars>
      </dgm:prSet>
      <dgm:spPr/>
    </dgm:pt>
    <dgm:pt modelId="{EC05A3DF-1A11-4031-9A85-DB7BDB4DB128}" type="pres">
      <dgm:prSet presAssocID="{867092DF-F9DA-4CE1-8307-3FC51E5DAE75}" presName="Parent" presStyleLbl="node0" presStyleIdx="0" presStyleCnt="1" custScaleX="98575" custScaleY="97584" custLinFactNeighborX="65" custLinFactNeighborY="-855">
        <dgm:presLayoutVars>
          <dgm:chMax val="6"/>
          <dgm:chPref val="6"/>
        </dgm:presLayoutVars>
      </dgm:prSet>
      <dgm:spPr/>
    </dgm:pt>
    <dgm:pt modelId="{A3F0A218-FDC7-4275-BBD3-93639DA58A4B}" type="pres">
      <dgm:prSet presAssocID="{7ADBA357-9EEC-458E-B461-4817BC496AB2}" presName="Accent1" presStyleCnt="0"/>
      <dgm:spPr/>
    </dgm:pt>
    <dgm:pt modelId="{C4BD070C-A1D0-4B2A-AB9D-B3CC88AF77B9}" type="pres">
      <dgm:prSet presAssocID="{7ADBA357-9EEC-458E-B461-4817BC496AB2}" presName="Accent" presStyleLbl="bgShp" presStyleIdx="0" presStyleCnt="6"/>
      <dgm:spPr/>
    </dgm:pt>
    <dgm:pt modelId="{65275AE4-5A97-48E5-B2A1-6C7BC1EE85E3}" type="pres">
      <dgm:prSet presAssocID="{7ADBA357-9EEC-458E-B461-4817BC496AB2}" presName="Child1" presStyleLbl="node1" presStyleIdx="0" presStyleCnt="6" custScaleX="117366" custScaleY="115833">
        <dgm:presLayoutVars>
          <dgm:chMax val="0"/>
          <dgm:chPref val="0"/>
          <dgm:bulletEnabled val="1"/>
        </dgm:presLayoutVars>
      </dgm:prSet>
      <dgm:spPr/>
    </dgm:pt>
    <dgm:pt modelId="{7ACC5C37-06DB-4821-B338-DC44709099D2}" type="pres">
      <dgm:prSet presAssocID="{70F03853-532F-49B7-BCF1-5020B2F7CF10}" presName="Accent2" presStyleCnt="0"/>
      <dgm:spPr/>
    </dgm:pt>
    <dgm:pt modelId="{E4832408-E569-47CC-B27E-7ED8933C1452}" type="pres">
      <dgm:prSet presAssocID="{70F03853-532F-49B7-BCF1-5020B2F7CF10}" presName="Accent" presStyleLbl="bgShp" presStyleIdx="1" presStyleCnt="6"/>
      <dgm:spPr/>
    </dgm:pt>
    <dgm:pt modelId="{25E63163-200C-4514-B74E-4D755221ED3E}" type="pres">
      <dgm:prSet presAssocID="{70F03853-532F-49B7-BCF1-5020B2F7CF10}" presName="Child2" presStyleLbl="node1" presStyleIdx="1" presStyleCnt="6" custScaleX="117366" custScaleY="115833">
        <dgm:presLayoutVars>
          <dgm:chMax val="0"/>
          <dgm:chPref val="0"/>
          <dgm:bulletEnabled val="1"/>
        </dgm:presLayoutVars>
      </dgm:prSet>
      <dgm:spPr/>
    </dgm:pt>
    <dgm:pt modelId="{366A45BD-0426-44FD-B18B-BB3537CE8BA2}" type="pres">
      <dgm:prSet presAssocID="{A5371631-A94D-46CD-8A58-0B0C5A475458}" presName="Accent3" presStyleCnt="0"/>
      <dgm:spPr/>
    </dgm:pt>
    <dgm:pt modelId="{5D25DD7A-87F8-4C1F-868D-97E3EDC4A258}" type="pres">
      <dgm:prSet presAssocID="{A5371631-A94D-46CD-8A58-0B0C5A475458}" presName="Accent" presStyleLbl="bgShp" presStyleIdx="2" presStyleCnt="6"/>
      <dgm:spPr/>
    </dgm:pt>
    <dgm:pt modelId="{4FD237D3-61E9-4900-BC40-898F706C809A}" type="pres">
      <dgm:prSet presAssocID="{A5371631-A94D-46CD-8A58-0B0C5A475458}" presName="Child3" presStyleLbl="node1" presStyleIdx="2" presStyleCnt="6" custScaleX="117366" custScaleY="115833">
        <dgm:presLayoutVars>
          <dgm:chMax val="0"/>
          <dgm:chPref val="0"/>
          <dgm:bulletEnabled val="1"/>
        </dgm:presLayoutVars>
      </dgm:prSet>
      <dgm:spPr/>
    </dgm:pt>
    <dgm:pt modelId="{404C03F1-6A09-4601-AE33-2CF072EFEA77}" type="pres">
      <dgm:prSet presAssocID="{A63802CC-31BD-4608-86D4-A01B9C51C8EF}" presName="Accent4" presStyleCnt="0"/>
      <dgm:spPr/>
    </dgm:pt>
    <dgm:pt modelId="{76592F6B-1895-4E4E-B074-BC925C4E7FA0}" type="pres">
      <dgm:prSet presAssocID="{A63802CC-31BD-4608-86D4-A01B9C51C8EF}" presName="Accent" presStyleLbl="bgShp" presStyleIdx="3" presStyleCnt="6"/>
      <dgm:spPr/>
    </dgm:pt>
    <dgm:pt modelId="{D93BECE1-0F54-46E5-A960-6C3A2E578934}" type="pres">
      <dgm:prSet presAssocID="{A63802CC-31BD-4608-86D4-A01B9C51C8EF}" presName="Child4" presStyleLbl="node1" presStyleIdx="3" presStyleCnt="6" custScaleX="117366" custScaleY="115833">
        <dgm:presLayoutVars>
          <dgm:chMax val="0"/>
          <dgm:chPref val="0"/>
          <dgm:bulletEnabled val="1"/>
        </dgm:presLayoutVars>
      </dgm:prSet>
      <dgm:spPr/>
    </dgm:pt>
    <dgm:pt modelId="{EFCA6A18-D839-4A64-B9C1-43A679108868}" type="pres">
      <dgm:prSet presAssocID="{3C4D1CEB-DFEC-423C-ACE0-CAA0451A27B5}" presName="Accent5" presStyleCnt="0"/>
      <dgm:spPr/>
    </dgm:pt>
    <dgm:pt modelId="{4D60E98C-A513-4503-8B43-3E76B23980BA}" type="pres">
      <dgm:prSet presAssocID="{3C4D1CEB-DFEC-423C-ACE0-CAA0451A27B5}" presName="Accent" presStyleLbl="bgShp" presStyleIdx="4" presStyleCnt="6"/>
      <dgm:spPr/>
    </dgm:pt>
    <dgm:pt modelId="{B5046CFA-2998-4534-A59F-D6E7555AF5D8}" type="pres">
      <dgm:prSet presAssocID="{3C4D1CEB-DFEC-423C-ACE0-CAA0451A27B5}" presName="Child5" presStyleLbl="node1" presStyleIdx="4" presStyleCnt="6" custScaleX="117366" custScaleY="115833">
        <dgm:presLayoutVars>
          <dgm:chMax val="0"/>
          <dgm:chPref val="0"/>
          <dgm:bulletEnabled val="1"/>
        </dgm:presLayoutVars>
      </dgm:prSet>
      <dgm:spPr/>
    </dgm:pt>
    <dgm:pt modelId="{C7D4D6D4-FBD6-4229-8120-31E649A99F30}" type="pres">
      <dgm:prSet presAssocID="{D4E8F6DA-9DE8-4D90-AEC8-B85603FD60BD}" presName="Accent6" presStyleCnt="0"/>
      <dgm:spPr/>
    </dgm:pt>
    <dgm:pt modelId="{16162817-1DBB-4C3B-AE4F-E8E89F316E64}" type="pres">
      <dgm:prSet presAssocID="{D4E8F6DA-9DE8-4D90-AEC8-B85603FD60BD}" presName="Accent" presStyleLbl="bgShp" presStyleIdx="5" presStyleCnt="6"/>
      <dgm:spPr/>
    </dgm:pt>
    <dgm:pt modelId="{617901AE-CE1D-4145-8E2E-731839504AF1}" type="pres">
      <dgm:prSet presAssocID="{D4E8F6DA-9DE8-4D90-AEC8-B85603FD60BD}" presName="Child6" presStyleLbl="node1" presStyleIdx="5" presStyleCnt="6" custScaleX="117366" custScaleY="115833" custLinFactNeighborX="-849">
        <dgm:presLayoutVars>
          <dgm:chMax val="0"/>
          <dgm:chPref val="0"/>
          <dgm:bulletEnabled val="1"/>
        </dgm:presLayoutVars>
      </dgm:prSet>
      <dgm:spPr/>
    </dgm:pt>
  </dgm:ptLst>
  <dgm:cxnLst>
    <dgm:cxn modelId="{D4040A27-A2CF-4175-9376-881E3EBA0622}" srcId="{867092DF-F9DA-4CE1-8307-3FC51E5DAE75}" destId="{A63802CC-31BD-4608-86D4-A01B9C51C8EF}" srcOrd="3" destOrd="0" parTransId="{99378077-79E4-4016-9D6C-9A096EC27FAC}" sibTransId="{F782C796-4EBB-45A4-A638-02592C02C41B}"/>
    <dgm:cxn modelId="{F222352E-7F9D-4642-9A70-46B69CFDD3A5}" srcId="{F590EC4B-D1E1-4996-8929-42E8D9AC686A}" destId="{867092DF-F9DA-4CE1-8307-3FC51E5DAE75}" srcOrd="0" destOrd="0" parTransId="{965A3AA1-20EF-4BA0-BBB2-367109B02084}" sibTransId="{B838F0BB-C470-416B-9A8C-CD1532342B1B}"/>
    <dgm:cxn modelId="{2790F638-F6EE-468F-827E-6EB50DB78E62}" type="presOf" srcId="{A63802CC-31BD-4608-86D4-A01B9C51C8EF}" destId="{D93BECE1-0F54-46E5-A960-6C3A2E578934}" srcOrd="0" destOrd="0" presId="urn:microsoft.com/office/officeart/2011/layout/HexagonRadial"/>
    <dgm:cxn modelId="{C5BB133D-EB8D-497B-8154-A4100F34C938}" type="presOf" srcId="{A5371631-A94D-46CD-8A58-0B0C5A475458}" destId="{4FD237D3-61E9-4900-BC40-898F706C809A}" srcOrd="0" destOrd="0" presId="urn:microsoft.com/office/officeart/2011/layout/HexagonRadial"/>
    <dgm:cxn modelId="{88D33F40-96A8-4FF2-BDA5-560D25A824DB}" type="presOf" srcId="{867092DF-F9DA-4CE1-8307-3FC51E5DAE75}" destId="{EC05A3DF-1A11-4031-9A85-DB7BDB4DB128}" srcOrd="0" destOrd="0" presId="urn:microsoft.com/office/officeart/2011/layout/HexagonRadial"/>
    <dgm:cxn modelId="{43FD025F-F50A-47C2-B56F-2EC2A75AD06F}" srcId="{867092DF-F9DA-4CE1-8307-3FC51E5DAE75}" destId="{D4E8F6DA-9DE8-4D90-AEC8-B85603FD60BD}" srcOrd="5" destOrd="0" parTransId="{3FB2A494-5191-4F55-AC0A-58ABA940001E}" sibTransId="{BD94A835-0BCD-4C30-9F96-3E6FC956C0E4}"/>
    <dgm:cxn modelId="{E7057547-63FB-44AF-94FA-C2DBCD6743D4}" type="presOf" srcId="{7ADBA357-9EEC-458E-B461-4817BC496AB2}" destId="{65275AE4-5A97-48E5-B2A1-6C7BC1EE85E3}" srcOrd="0" destOrd="0" presId="urn:microsoft.com/office/officeart/2011/layout/HexagonRadial"/>
    <dgm:cxn modelId="{410DB46A-123F-4D35-A7D7-69423F1C173B}" type="presOf" srcId="{3C4D1CEB-DFEC-423C-ACE0-CAA0451A27B5}" destId="{B5046CFA-2998-4534-A59F-D6E7555AF5D8}" srcOrd="0" destOrd="0" presId="urn:microsoft.com/office/officeart/2011/layout/HexagonRadial"/>
    <dgm:cxn modelId="{4A083A6F-8523-43E8-9531-FCBFFE51F6D2}" srcId="{867092DF-F9DA-4CE1-8307-3FC51E5DAE75}" destId="{3C4D1CEB-DFEC-423C-ACE0-CAA0451A27B5}" srcOrd="4" destOrd="0" parTransId="{3C776470-458F-4562-8620-A4E4BCC2D36A}" sibTransId="{89522FB9-9196-423B-96BB-901DD786E006}"/>
    <dgm:cxn modelId="{FE99A250-C0AD-48C4-A037-BB6D3A49BF0A}" type="presOf" srcId="{F590EC4B-D1E1-4996-8929-42E8D9AC686A}" destId="{7008E30E-72A2-414A-AD36-9135FACA86D2}" srcOrd="0" destOrd="0" presId="urn:microsoft.com/office/officeart/2011/layout/HexagonRadial"/>
    <dgm:cxn modelId="{34FD8582-45C1-469F-B828-0CF862F40362}" type="presOf" srcId="{D4E8F6DA-9DE8-4D90-AEC8-B85603FD60BD}" destId="{617901AE-CE1D-4145-8E2E-731839504AF1}" srcOrd="0" destOrd="0" presId="urn:microsoft.com/office/officeart/2011/layout/HexagonRadial"/>
    <dgm:cxn modelId="{E95104A2-C24B-479E-B5FA-D90DD3C758F0}" type="presOf" srcId="{70F03853-532F-49B7-BCF1-5020B2F7CF10}" destId="{25E63163-200C-4514-B74E-4D755221ED3E}" srcOrd="0" destOrd="0" presId="urn:microsoft.com/office/officeart/2011/layout/HexagonRadial"/>
    <dgm:cxn modelId="{B5F074AC-AA29-4B34-8C0F-30919C4786C2}" srcId="{867092DF-F9DA-4CE1-8307-3FC51E5DAE75}" destId="{70F03853-532F-49B7-BCF1-5020B2F7CF10}" srcOrd="1" destOrd="0" parTransId="{48EE4DFB-6691-45CB-899E-25407A9956B0}" sibTransId="{F3CC3A94-5137-4181-B4FE-CFDA0EC0AEA5}"/>
    <dgm:cxn modelId="{DE6AADD5-46F5-4AF8-B8D9-9DFE50AE0A9F}" srcId="{867092DF-F9DA-4CE1-8307-3FC51E5DAE75}" destId="{A5371631-A94D-46CD-8A58-0B0C5A475458}" srcOrd="2" destOrd="0" parTransId="{59C5F184-FF84-4257-8268-0F55FCF6D87C}" sibTransId="{1CC721A6-6A38-4D64-B290-BBE940C821F1}"/>
    <dgm:cxn modelId="{502EEDE1-9BDE-4D1B-AE53-48AD367A9D2C}" srcId="{867092DF-F9DA-4CE1-8307-3FC51E5DAE75}" destId="{7ADBA357-9EEC-458E-B461-4817BC496AB2}" srcOrd="0" destOrd="0" parTransId="{8A6C4690-C404-4733-BDD6-1E01D984877F}" sibTransId="{AC18B467-275F-4982-BDB0-62D3099D8A97}"/>
    <dgm:cxn modelId="{E5C57CCC-033D-4ADA-AB12-06FD5207A458}" type="presParOf" srcId="{7008E30E-72A2-414A-AD36-9135FACA86D2}" destId="{EC05A3DF-1A11-4031-9A85-DB7BDB4DB128}" srcOrd="0" destOrd="0" presId="urn:microsoft.com/office/officeart/2011/layout/HexagonRadial"/>
    <dgm:cxn modelId="{4D987B3D-F5C7-49D9-97A2-245AE3CA8DC6}" type="presParOf" srcId="{7008E30E-72A2-414A-AD36-9135FACA86D2}" destId="{A3F0A218-FDC7-4275-BBD3-93639DA58A4B}" srcOrd="1" destOrd="0" presId="urn:microsoft.com/office/officeart/2011/layout/HexagonRadial"/>
    <dgm:cxn modelId="{2E607EA0-CD31-4B8E-8E52-31F84A996C0C}" type="presParOf" srcId="{A3F0A218-FDC7-4275-BBD3-93639DA58A4B}" destId="{C4BD070C-A1D0-4B2A-AB9D-B3CC88AF77B9}" srcOrd="0" destOrd="0" presId="urn:microsoft.com/office/officeart/2011/layout/HexagonRadial"/>
    <dgm:cxn modelId="{D666D36A-4058-4311-9CA6-7D360BC70B55}" type="presParOf" srcId="{7008E30E-72A2-414A-AD36-9135FACA86D2}" destId="{65275AE4-5A97-48E5-B2A1-6C7BC1EE85E3}" srcOrd="2" destOrd="0" presId="urn:microsoft.com/office/officeart/2011/layout/HexagonRadial"/>
    <dgm:cxn modelId="{C3F820AF-24B0-4D56-BEAB-DED771ECC70B}" type="presParOf" srcId="{7008E30E-72A2-414A-AD36-9135FACA86D2}" destId="{7ACC5C37-06DB-4821-B338-DC44709099D2}" srcOrd="3" destOrd="0" presId="urn:microsoft.com/office/officeart/2011/layout/HexagonRadial"/>
    <dgm:cxn modelId="{493438BD-C380-4A3E-AFDE-0740F56692DA}" type="presParOf" srcId="{7ACC5C37-06DB-4821-B338-DC44709099D2}" destId="{E4832408-E569-47CC-B27E-7ED8933C1452}" srcOrd="0" destOrd="0" presId="urn:microsoft.com/office/officeart/2011/layout/HexagonRadial"/>
    <dgm:cxn modelId="{C988FF20-F160-4AFD-ADB0-20AE98898FD4}" type="presParOf" srcId="{7008E30E-72A2-414A-AD36-9135FACA86D2}" destId="{25E63163-200C-4514-B74E-4D755221ED3E}" srcOrd="4" destOrd="0" presId="urn:microsoft.com/office/officeart/2011/layout/HexagonRadial"/>
    <dgm:cxn modelId="{6F409F4A-85CD-400B-82D3-15532C1A960B}" type="presParOf" srcId="{7008E30E-72A2-414A-AD36-9135FACA86D2}" destId="{366A45BD-0426-44FD-B18B-BB3537CE8BA2}" srcOrd="5" destOrd="0" presId="urn:microsoft.com/office/officeart/2011/layout/HexagonRadial"/>
    <dgm:cxn modelId="{88F192FA-C417-4CEE-B7EF-F844672D8A22}" type="presParOf" srcId="{366A45BD-0426-44FD-B18B-BB3537CE8BA2}" destId="{5D25DD7A-87F8-4C1F-868D-97E3EDC4A258}" srcOrd="0" destOrd="0" presId="urn:microsoft.com/office/officeart/2011/layout/HexagonRadial"/>
    <dgm:cxn modelId="{CCC0DB5E-CDCD-4FCE-93FE-06AE83374756}" type="presParOf" srcId="{7008E30E-72A2-414A-AD36-9135FACA86D2}" destId="{4FD237D3-61E9-4900-BC40-898F706C809A}" srcOrd="6" destOrd="0" presId="urn:microsoft.com/office/officeart/2011/layout/HexagonRadial"/>
    <dgm:cxn modelId="{0CCFBEA5-A24D-4094-BEDB-AC3F3312C9B4}" type="presParOf" srcId="{7008E30E-72A2-414A-AD36-9135FACA86D2}" destId="{404C03F1-6A09-4601-AE33-2CF072EFEA77}" srcOrd="7" destOrd="0" presId="urn:microsoft.com/office/officeart/2011/layout/HexagonRadial"/>
    <dgm:cxn modelId="{D358E864-6EF6-4927-9771-4CF4D82D1F84}" type="presParOf" srcId="{404C03F1-6A09-4601-AE33-2CF072EFEA77}" destId="{76592F6B-1895-4E4E-B074-BC925C4E7FA0}" srcOrd="0" destOrd="0" presId="urn:microsoft.com/office/officeart/2011/layout/HexagonRadial"/>
    <dgm:cxn modelId="{62AB7F81-74C8-461F-AA85-50241ED3F87E}" type="presParOf" srcId="{7008E30E-72A2-414A-AD36-9135FACA86D2}" destId="{D93BECE1-0F54-46E5-A960-6C3A2E578934}" srcOrd="8" destOrd="0" presId="urn:microsoft.com/office/officeart/2011/layout/HexagonRadial"/>
    <dgm:cxn modelId="{3AA7C3F4-292C-4079-8FE0-1493C91BFD9B}" type="presParOf" srcId="{7008E30E-72A2-414A-AD36-9135FACA86D2}" destId="{EFCA6A18-D839-4A64-B9C1-43A679108868}" srcOrd="9" destOrd="0" presId="urn:microsoft.com/office/officeart/2011/layout/HexagonRadial"/>
    <dgm:cxn modelId="{15B9A819-32FE-4025-96F3-30FAA0678D9F}" type="presParOf" srcId="{EFCA6A18-D839-4A64-B9C1-43A679108868}" destId="{4D60E98C-A513-4503-8B43-3E76B23980BA}" srcOrd="0" destOrd="0" presId="urn:microsoft.com/office/officeart/2011/layout/HexagonRadial"/>
    <dgm:cxn modelId="{6C79EBEF-CB4A-4A37-8DD3-6A40C590254C}" type="presParOf" srcId="{7008E30E-72A2-414A-AD36-9135FACA86D2}" destId="{B5046CFA-2998-4534-A59F-D6E7555AF5D8}" srcOrd="10" destOrd="0" presId="urn:microsoft.com/office/officeart/2011/layout/HexagonRadial"/>
    <dgm:cxn modelId="{C4BD94C9-C32B-4F2B-A2F3-5390490C5457}" type="presParOf" srcId="{7008E30E-72A2-414A-AD36-9135FACA86D2}" destId="{C7D4D6D4-FBD6-4229-8120-31E649A99F30}" srcOrd="11" destOrd="0" presId="urn:microsoft.com/office/officeart/2011/layout/HexagonRadial"/>
    <dgm:cxn modelId="{352A2148-A083-4021-A512-670741CF9453}" type="presParOf" srcId="{C7D4D6D4-FBD6-4229-8120-31E649A99F30}" destId="{16162817-1DBB-4C3B-AE4F-E8E89F316E64}" srcOrd="0" destOrd="0" presId="urn:microsoft.com/office/officeart/2011/layout/HexagonRadial"/>
    <dgm:cxn modelId="{B8E64702-141B-486C-8D79-5920C8C5A465}" type="presParOf" srcId="{7008E30E-72A2-414A-AD36-9135FACA86D2}" destId="{617901AE-CE1D-4145-8E2E-731839504AF1}" srcOrd="12" destOrd="0" presId="urn:microsoft.com/office/officeart/2011/layout/HexagonRadial"/>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9D9D37-7AF4-4AF7-A5FD-0E15D39FE954}"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US"/>
        </a:p>
      </dgm:t>
    </dgm:pt>
    <dgm:pt modelId="{59AE6B07-0D04-4E19-8316-36D06B714891}">
      <dgm:prSet custT="1"/>
      <dgm:spPr>
        <a:gradFill flip="none" rotWithShape="0">
          <a:gsLst>
            <a:gs pos="0">
              <a:schemeClr val="accent6"/>
            </a:gs>
            <a:gs pos="50000">
              <a:schemeClr val="accent6"/>
            </a:gs>
            <a:gs pos="100000">
              <a:schemeClr val="accent6">
                <a:lumMod val="75000"/>
              </a:schemeClr>
            </a:gs>
          </a:gsLst>
          <a:lin ang="16200000" scaled="1"/>
          <a:tileRect/>
        </a:gradFill>
        <a:ln>
          <a:solidFill>
            <a:schemeClr val="bg1">
              <a:lumMod val="65000"/>
            </a:schemeClr>
          </a:solidFill>
        </a:ln>
      </dgm:spPr>
      <dgm:t>
        <a:bodyPr/>
        <a:lstStyle/>
        <a:p>
          <a:r>
            <a:rPr lang="en-US" sz="2600" b="1" dirty="0">
              <a:solidFill>
                <a:schemeClr val="bg1"/>
              </a:solidFill>
              <a:latin typeface="Arial Narrow" panose="020B0606020202030204" pitchFamily="34" charset="0"/>
            </a:rPr>
            <a:t>Pre- Intervention Methodology</a:t>
          </a:r>
          <a:endParaRPr lang="en-US" sz="2600" dirty="0">
            <a:solidFill>
              <a:schemeClr val="tx1"/>
            </a:solidFill>
            <a:latin typeface="Arial Narrow" panose="020B0606020202030204" pitchFamily="34" charset="0"/>
          </a:endParaRPr>
        </a:p>
      </dgm:t>
    </dgm:pt>
    <dgm:pt modelId="{D7E894CA-EEA5-4EEE-B205-2BEB361F2E73}" type="parTrans" cxnId="{70E5B402-2B5D-4936-9E49-CA2F29EA4292}">
      <dgm:prSet/>
      <dgm:spPr/>
      <dgm:t>
        <a:bodyPr/>
        <a:lstStyle/>
        <a:p>
          <a:endParaRPr lang="en-US"/>
        </a:p>
      </dgm:t>
    </dgm:pt>
    <dgm:pt modelId="{913F278F-8B51-4D75-A90F-05DE111A9A2B}" type="sibTrans" cxnId="{70E5B402-2B5D-4936-9E49-CA2F29EA4292}">
      <dgm:prSet/>
      <dgm:spPr/>
      <dgm:t>
        <a:bodyPr/>
        <a:lstStyle/>
        <a:p>
          <a:endParaRPr lang="en-US"/>
        </a:p>
      </dgm:t>
    </dgm:pt>
    <dgm:pt modelId="{94627ABA-9D4D-4791-90DF-EAC131460934}">
      <dgm:prSet custT="1"/>
      <dgm:spPr>
        <a:gradFill flip="none" rotWithShape="0">
          <a:gsLst>
            <a:gs pos="0">
              <a:schemeClr val="accent6"/>
            </a:gs>
            <a:gs pos="50000">
              <a:schemeClr val="accent6"/>
            </a:gs>
            <a:gs pos="100000">
              <a:schemeClr val="accent6">
                <a:lumMod val="75000"/>
              </a:schemeClr>
            </a:gs>
          </a:gsLst>
          <a:lin ang="16200000" scaled="1"/>
          <a:tileRect/>
        </a:gradFill>
        <a:ln>
          <a:solidFill>
            <a:schemeClr val="bg1">
              <a:lumMod val="65000"/>
            </a:schemeClr>
          </a:solidFill>
        </a:ln>
      </dgm:spPr>
      <dgm:t>
        <a:bodyPr/>
        <a:lstStyle/>
        <a:p>
          <a:r>
            <a:rPr lang="en-US" sz="2400" b="1" dirty="0">
              <a:solidFill>
                <a:schemeClr val="bg1"/>
              </a:solidFill>
              <a:latin typeface="Arial Narrow" panose="020B0606020202030204" pitchFamily="34" charset="0"/>
            </a:rPr>
            <a:t>Identify discharges relative to CHF, COPD, DM, and HTN from July 26, 2018</a:t>
          </a:r>
          <a:endParaRPr lang="en-US" sz="2400" dirty="0">
            <a:solidFill>
              <a:schemeClr val="bg1"/>
            </a:solidFill>
            <a:latin typeface="Arial Narrow" panose="020B0606020202030204" pitchFamily="34" charset="0"/>
          </a:endParaRPr>
        </a:p>
      </dgm:t>
    </dgm:pt>
    <dgm:pt modelId="{8042BC68-7C32-478A-8503-7C2A279694D5}" type="parTrans" cxnId="{A7A9ABD7-89E9-4147-8875-692ED1962EA5}">
      <dgm:prSet/>
      <dgm:spPr>
        <a:noFill/>
      </dgm:spPr>
      <dgm:t>
        <a:bodyPr/>
        <a:lstStyle/>
        <a:p>
          <a:endParaRPr lang="en-US"/>
        </a:p>
      </dgm:t>
    </dgm:pt>
    <dgm:pt modelId="{83949DBB-F2DF-4161-8F11-0CBA50D22A13}" type="sibTrans" cxnId="{A7A9ABD7-89E9-4147-8875-692ED1962EA5}">
      <dgm:prSet/>
      <dgm:spPr>
        <a:solidFill>
          <a:schemeClr val="accent6">
            <a:lumMod val="75000"/>
          </a:schemeClr>
        </a:solidFill>
      </dgm:spPr>
      <dgm:t>
        <a:bodyPr/>
        <a:lstStyle/>
        <a:p>
          <a:endParaRPr lang="en-US"/>
        </a:p>
      </dgm:t>
    </dgm:pt>
    <dgm:pt modelId="{7640C4D5-0A98-4B09-8667-6E6FE58FC6BC}">
      <dgm:prSet custT="1"/>
      <dgm:spPr>
        <a:gradFill flip="none" rotWithShape="0">
          <a:gsLst>
            <a:gs pos="0">
              <a:schemeClr val="accent6"/>
            </a:gs>
            <a:gs pos="50000">
              <a:schemeClr val="accent6"/>
            </a:gs>
            <a:gs pos="100000">
              <a:schemeClr val="accent6">
                <a:lumMod val="75000"/>
              </a:schemeClr>
            </a:gs>
          </a:gsLst>
          <a:lin ang="16200000" scaled="1"/>
          <a:tileRect/>
        </a:gradFill>
        <a:ln>
          <a:solidFill>
            <a:schemeClr val="bg1">
              <a:lumMod val="65000"/>
            </a:schemeClr>
          </a:solidFill>
        </a:ln>
      </dgm:spPr>
      <dgm:t>
        <a:bodyPr/>
        <a:lstStyle/>
        <a:p>
          <a:r>
            <a:rPr lang="en-US" sz="2400" b="1" dirty="0">
              <a:solidFill>
                <a:schemeClr val="bg1"/>
              </a:solidFill>
              <a:latin typeface="Arial Narrow" panose="020B0606020202030204" pitchFamily="34" charset="0"/>
            </a:rPr>
            <a:t>Determine if corresponding PACT CPS notified through </a:t>
          </a:r>
          <a:r>
            <a:rPr lang="en-US" sz="2400" b="1" dirty="0" err="1">
              <a:solidFill>
                <a:schemeClr val="bg1"/>
              </a:solidFill>
              <a:latin typeface="Arial Narrow" panose="020B0606020202030204" pitchFamily="34" charset="0"/>
            </a:rPr>
            <a:t>cosignature</a:t>
          </a:r>
          <a:r>
            <a:rPr lang="en-US" sz="2400" b="1" dirty="0">
              <a:solidFill>
                <a:schemeClr val="bg1"/>
              </a:solidFill>
              <a:latin typeface="Arial Narrow" panose="020B0606020202030204" pitchFamily="34" charset="0"/>
            </a:rPr>
            <a:t> of Pharmacy Patient Education Discharge Note</a:t>
          </a:r>
          <a:endParaRPr lang="en-US" sz="2400" dirty="0">
            <a:solidFill>
              <a:schemeClr val="bg1"/>
            </a:solidFill>
            <a:latin typeface="Arial Narrow" panose="020B0606020202030204" pitchFamily="34" charset="0"/>
          </a:endParaRPr>
        </a:p>
      </dgm:t>
    </dgm:pt>
    <dgm:pt modelId="{171BD32A-873B-4568-8B3D-742F9B6B7C8F}" type="parTrans" cxnId="{CA3DE14C-AF88-4922-8F44-759ABEA8D575}">
      <dgm:prSet/>
      <dgm:spPr/>
      <dgm:t>
        <a:bodyPr/>
        <a:lstStyle/>
        <a:p>
          <a:endParaRPr lang="en-US"/>
        </a:p>
      </dgm:t>
    </dgm:pt>
    <dgm:pt modelId="{4B2270C7-81A1-450E-B512-DF8945373313}" type="sibTrans" cxnId="{CA3DE14C-AF88-4922-8F44-759ABEA8D575}">
      <dgm:prSet/>
      <dgm:spPr>
        <a:solidFill>
          <a:schemeClr val="accent6">
            <a:lumMod val="75000"/>
          </a:schemeClr>
        </a:solidFill>
      </dgm:spPr>
      <dgm:t>
        <a:bodyPr/>
        <a:lstStyle/>
        <a:p>
          <a:endParaRPr lang="en-US"/>
        </a:p>
      </dgm:t>
    </dgm:pt>
    <dgm:pt modelId="{8A273FE3-5EA4-412E-AAA3-9F8D4C70A5F4}">
      <dgm:prSet custT="1"/>
      <dgm:spPr>
        <a:gradFill flip="none" rotWithShape="0">
          <a:gsLst>
            <a:gs pos="0">
              <a:schemeClr val="accent6"/>
            </a:gs>
            <a:gs pos="50000">
              <a:schemeClr val="accent6"/>
            </a:gs>
            <a:gs pos="100000">
              <a:schemeClr val="accent6">
                <a:lumMod val="75000"/>
              </a:schemeClr>
            </a:gs>
          </a:gsLst>
          <a:lin ang="16200000" scaled="1"/>
          <a:tileRect/>
        </a:gradFill>
        <a:ln>
          <a:solidFill>
            <a:schemeClr val="bg1">
              <a:lumMod val="65000"/>
            </a:schemeClr>
          </a:solidFill>
        </a:ln>
      </dgm:spPr>
      <dgm:t>
        <a:bodyPr/>
        <a:lstStyle/>
        <a:p>
          <a:r>
            <a:rPr lang="en-US" sz="2400" b="1" dirty="0">
              <a:solidFill>
                <a:schemeClr val="bg1"/>
              </a:solidFill>
              <a:latin typeface="Arial Narrow" panose="020B0606020202030204" pitchFamily="34" charset="0"/>
            </a:rPr>
            <a:t>Identify if post-discharge follow-up scheduled prior to discharge </a:t>
          </a:r>
          <a:endParaRPr lang="en-US" sz="2400" dirty="0">
            <a:solidFill>
              <a:schemeClr val="bg1"/>
            </a:solidFill>
            <a:latin typeface="Arial Narrow" panose="020B0606020202030204" pitchFamily="34" charset="0"/>
          </a:endParaRPr>
        </a:p>
      </dgm:t>
    </dgm:pt>
    <dgm:pt modelId="{9750A590-86F1-452B-9EF4-EB1CA778EB93}" type="parTrans" cxnId="{13F44AEE-26F5-4175-9B59-213223E9F647}">
      <dgm:prSet/>
      <dgm:spPr/>
      <dgm:t>
        <a:bodyPr/>
        <a:lstStyle/>
        <a:p>
          <a:endParaRPr lang="en-US"/>
        </a:p>
      </dgm:t>
    </dgm:pt>
    <dgm:pt modelId="{F9D16331-09AF-483C-AC70-8EE409111BF6}" type="sibTrans" cxnId="{13F44AEE-26F5-4175-9B59-213223E9F647}">
      <dgm:prSet/>
      <dgm:spPr>
        <a:solidFill>
          <a:schemeClr val="accent6">
            <a:lumMod val="75000"/>
          </a:schemeClr>
        </a:solidFill>
      </dgm:spPr>
      <dgm:t>
        <a:bodyPr/>
        <a:lstStyle/>
        <a:p>
          <a:endParaRPr lang="en-US"/>
        </a:p>
      </dgm:t>
    </dgm:pt>
    <dgm:pt modelId="{D0A35840-1113-4F66-8710-FFC81925DD9F}">
      <dgm:prSet custT="1"/>
      <dgm:spPr>
        <a:gradFill flip="none" rotWithShape="0">
          <a:gsLst>
            <a:gs pos="0">
              <a:schemeClr val="accent6"/>
            </a:gs>
            <a:gs pos="50000">
              <a:schemeClr val="accent6"/>
            </a:gs>
            <a:gs pos="100000">
              <a:schemeClr val="accent6">
                <a:lumMod val="75000"/>
              </a:schemeClr>
            </a:gs>
          </a:gsLst>
          <a:lin ang="16200000" scaled="1"/>
          <a:tileRect/>
        </a:gradFill>
        <a:ln>
          <a:solidFill>
            <a:schemeClr val="bg1">
              <a:lumMod val="65000"/>
            </a:schemeClr>
          </a:solidFill>
        </a:ln>
      </dgm:spPr>
      <dgm:t>
        <a:bodyPr/>
        <a:lstStyle/>
        <a:p>
          <a:r>
            <a:rPr lang="en-US" sz="2400" b="1" dirty="0">
              <a:solidFill>
                <a:schemeClr val="bg1"/>
              </a:solidFill>
              <a:latin typeface="Arial Narrow" panose="020B0606020202030204" pitchFamily="34" charset="0"/>
            </a:rPr>
            <a:t>If follow-up appointment not scheduled prior to discharge, communicate with PACT CPS to coordinate patient’s follow-up</a:t>
          </a:r>
        </a:p>
      </dgm:t>
    </dgm:pt>
    <dgm:pt modelId="{05874CC5-D9EF-4A2E-842D-499903CB3E7A}" type="parTrans" cxnId="{B12D3F54-945F-41BE-8D57-5C918FCCDED9}">
      <dgm:prSet/>
      <dgm:spPr/>
      <dgm:t>
        <a:bodyPr/>
        <a:lstStyle/>
        <a:p>
          <a:endParaRPr lang="en-US"/>
        </a:p>
      </dgm:t>
    </dgm:pt>
    <dgm:pt modelId="{7FDC37CF-EB42-4B79-AFE6-18FCF982A120}" type="sibTrans" cxnId="{B12D3F54-945F-41BE-8D57-5C918FCCDED9}">
      <dgm:prSet/>
      <dgm:spPr>
        <a:solidFill>
          <a:schemeClr val="accent6">
            <a:lumMod val="75000"/>
          </a:schemeClr>
        </a:solidFill>
      </dgm:spPr>
      <dgm:t>
        <a:bodyPr/>
        <a:lstStyle/>
        <a:p>
          <a:endParaRPr lang="en-US"/>
        </a:p>
      </dgm:t>
    </dgm:pt>
    <dgm:pt modelId="{74AE9C46-45B6-4F14-A27D-9FAE5B678C9B}">
      <dgm:prSet custT="1"/>
      <dgm:spPr>
        <a:gradFill flip="none" rotWithShape="0">
          <a:gsLst>
            <a:gs pos="0">
              <a:schemeClr val="accent6"/>
            </a:gs>
            <a:gs pos="50000">
              <a:schemeClr val="accent6"/>
            </a:gs>
            <a:gs pos="100000">
              <a:schemeClr val="accent6">
                <a:lumMod val="75000"/>
              </a:schemeClr>
            </a:gs>
          </a:gsLst>
          <a:lin ang="16200000" scaled="1"/>
          <a:tileRect/>
        </a:gradFill>
        <a:ln>
          <a:solidFill>
            <a:schemeClr val="bg1">
              <a:lumMod val="65000"/>
            </a:schemeClr>
          </a:solidFill>
        </a:ln>
      </dgm:spPr>
      <dgm:t>
        <a:bodyPr/>
        <a:lstStyle/>
        <a:p>
          <a:r>
            <a:rPr lang="en-US" sz="2400" b="1" dirty="0">
              <a:solidFill>
                <a:schemeClr val="bg1"/>
              </a:solidFill>
              <a:latin typeface="Arial Narrow" panose="020B0606020202030204" pitchFamily="34" charset="0"/>
            </a:rPr>
            <a:t>Reassess if return to clinic order has been placed and patient’s follow-up has been scheduled.</a:t>
          </a:r>
        </a:p>
      </dgm:t>
    </dgm:pt>
    <dgm:pt modelId="{0D891C78-DDC2-4F80-9B96-6FBE93F2B949}" type="parTrans" cxnId="{FAC01362-20BE-469F-9ACE-BE9CEC555B30}">
      <dgm:prSet/>
      <dgm:spPr/>
      <dgm:t>
        <a:bodyPr/>
        <a:lstStyle/>
        <a:p>
          <a:endParaRPr lang="en-US"/>
        </a:p>
      </dgm:t>
    </dgm:pt>
    <dgm:pt modelId="{6F99F279-D270-447E-BAE4-41F1A77627FC}" type="sibTrans" cxnId="{FAC01362-20BE-469F-9ACE-BE9CEC555B30}">
      <dgm:prSet/>
      <dgm:spPr>
        <a:solidFill>
          <a:schemeClr val="accent6">
            <a:lumMod val="75000"/>
          </a:schemeClr>
        </a:solidFill>
      </dgm:spPr>
      <dgm:t>
        <a:bodyPr/>
        <a:lstStyle/>
        <a:p>
          <a:endParaRPr lang="en-US"/>
        </a:p>
      </dgm:t>
    </dgm:pt>
    <dgm:pt modelId="{201AE8B2-11D3-4A15-803D-97070668D5AB}">
      <dgm:prSet custT="1"/>
      <dgm:spPr>
        <a:gradFill flip="none" rotWithShape="0">
          <a:gsLst>
            <a:gs pos="0">
              <a:schemeClr val="accent6"/>
            </a:gs>
            <a:gs pos="50000">
              <a:schemeClr val="accent6"/>
            </a:gs>
            <a:gs pos="100000">
              <a:schemeClr val="accent6">
                <a:lumMod val="75000"/>
              </a:schemeClr>
            </a:gs>
          </a:gsLst>
          <a:lin ang="16200000" scaled="1"/>
          <a:tileRect/>
        </a:gradFill>
        <a:ln>
          <a:solidFill>
            <a:schemeClr val="bg1">
              <a:lumMod val="75000"/>
            </a:schemeClr>
          </a:solidFill>
        </a:ln>
      </dgm:spPr>
      <dgm:t>
        <a:bodyPr/>
        <a:lstStyle/>
        <a:p>
          <a:r>
            <a:rPr lang="en-US" sz="2400" b="1" dirty="0">
              <a:solidFill>
                <a:schemeClr val="bg1"/>
              </a:solidFill>
              <a:latin typeface="Arial Narrow" panose="020B0606020202030204" pitchFamily="34" charset="0"/>
            </a:rPr>
            <a:t>Review follow-up appointments completion, coordinate rescheduling if necessary, identify rescheduling factors and analyze affect on readmissions</a:t>
          </a:r>
          <a:endParaRPr lang="en-US" sz="2400" dirty="0">
            <a:solidFill>
              <a:schemeClr val="bg1"/>
            </a:solidFill>
            <a:latin typeface="Arial Narrow" panose="020B0606020202030204" pitchFamily="34" charset="0"/>
          </a:endParaRPr>
        </a:p>
      </dgm:t>
    </dgm:pt>
    <dgm:pt modelId="{DD2C9664-7A09-452B-A970-A4875DE992A7}" type="parTrans" cxnId="{555CE9E4-F5B2-48AB-924A-7058F180FB14}">
      <dgm:prSet/>
      <dgm:spPr/>
      <dgm:t>
        <a:bodyPr/>
        <a:lstStyle/>
        <a:p>
          <a:endParaRPr lang="en-US"/>
        </a:p>
      </dgm:t>
    </dgm:pt>
    <dgm:pt modelId="{F6F62646-39AC-4734-BB8E-07C7E38F64E2}" type="sibTrans" cxnId="{555CE9E4-F5B2-48AB-924A-7058F180FB14}">
      <dgm:prSet/>
      <dgm:spPr/>
      <dgm:t>
        <a:bodyPr/>
        <a:lstStyle/>
        <a:p>
          <a:endParaRPr lang="en-US"/>
        </a:p>
      </dgm:t>
    </dgm:pt>
    <dgm:pt modelId="{BFF638B0-597D-4416-8AE1-D295AF28A627}" type="pres">
      <dgm:prSet presAssocID="{769D9D37-7AF4-4AF7-A5FD-0E15D39FE954}" presName="Name0" presStyleCnt="0">
        <dgm:presLayoutVars>
          <dgm:dir/>
          <dgm:animLvl val="lvl"/>
          <dgm:resizeHandles val="exact"/>
        </dgm:presLayoutVars>
      </dgm:prSet>
      <dgm:spPr/>
    </dgm:pt>
    <dgm:pt modelId="{3FD41D2E-019B-4311-81C9-70A19C3BE04B}" type="pres">
      <dgm:prSet presAssocID="{59AE6B07-0D04-4E19-8316-36D06B714891}" presName="vertFlow" presStyleCnt="0"/>
      <dgm:spPr/>
    </dgm:pt>
    <dgm:pt modelId="{AB8F7EB8-9C20-4DB0-8387-14716DF731F5}" type="pres">
      <dgm:prSet presAssocID="{59AE6B07-0D04-4E19-8316-36D06B714891}" presName="header" presStyleLbl="node1" presStyleIdx="0" presStyleCnt="1"/>
      <dgm:spPr/>
    </dgm:pt>
    <dgm:pt modelId="{70F0DFD5-B214-46F1-AEFB-B993BA0FB78C}" type="pres">
      <dgm:prSet presAssocID="{8042BC68-7C32-478A-8503-7C2A279694D5}" presName="parTrans" presStyleLbl="sibTrans2D1" presStyleIdx="0" presStyleCnt="6"/>
      <dgm:spPr/>
    </dgm:pt>
    <dgm:pt modelId="{1F056FB8-C97F-45E4-BACA-871316E76F51}" type="pres">
      <dgm:prSet presAssocID="{94627ABA-9D4D-4791-90DF-EAC131460934}" presName="child" presStyleLbl="alignAccFollowNode1" presStyleIdx="0" presStyleCnt="6">
        <dgm:presLayoutVars>
          <dgm:chMax val="0"/>
          <dgm:bulletEnabled val="1"/>
        </dgm:presLayoutVars>
      </dgm:prSet>
      <dgm:spPr/>
    </dgm:pt>
    <dgm:pt modelId="{C05A8029-C1D6-4318-B14C-1425EE9B7221}" type="pres">
      <dgm:prSet presAssocID="{83949DBB-F2DF-4161-8F11-0CBA50D22A13}" presName="sibTrans" presStyleLbl="sibTrans2D1" presStyleIdx="1" presStyleCnt="6" custScaleX="61011" custScaleY="84735"/>
      <dgm:spPr/>
    </dgm:pt>
    <dgm:pt modelId="{6644354F-30D6-4692-BC30-900FB0EB4FBA}" type="pres">
      <dgm:prSet presAssocID="{7640C4D5-0A98-4B09-8667-6E6FE58FC6BC}" presName="child" presStyleLbl="alignAccFollowNode1" presStyleIdx="1" presStyleCnt="6">
        <dgm:presLayoutVars>
          <dgm:chMax val="0"/>
          <dgm:bulletEnabled val="1"/>
        </dgm:presLayoutVars>
      </dgm:prSet>
      <dgm:spPr/>
    </dgm:pt>
    <dgm:pt modelId="{68A5B9C4-A002-4566-A5E1-8A7A8A38821D}" type="pres">
      <dgm:prSet presAssocID="{4B2270C7-81A1-450E-B512-DF8945373313}" presName="sibTrans" presStyleLbl="sibTrans2D1" presStyleIdx="2" presStyleCnt="6" custScaleX="61011" custScaleY="84735"/>
      <dgm:spPr/>
    </dgm:pt>
    <dgm:pt modelId="{AD2BBDBD-F7E1-4784-9DD6-321770E44589}" type="pres">
      <dgm:prSet presAssocID="{8A273FE3-5EA4-412E-AAA3-9F8D4C70A5F4}" presName="child" presStyleLbl="alignAccFollowNode1" presStyleIdx="2" presStyleCnt="6">
        <dgm:presLayoutVars>
          <dgm:chMax val="0"/>
          <dgm:bulletEnabled val="1"/>
        </dgm:presLayoutVars>
      </dgm:prSet>
      <dgm:spPr/>
    </dgm:pt>
    <dgm:pt modelId="{4C32D343-88E6-4A90-81D3-3A5B13713F7A}" type="pres">
      <dgm:prSet presAssocID="{F9D16331-09AF-483C-AC70-8EE409111BF6}" presName="sibTrans" presStyleLbl="sibTrans2D1" presStyleIdx="3" presStyleCnt="6" custScaleX="61011" custScaleY="84735"/>
      <dgm:spPr/>
    </dgm:pt>
    <dgm:pt modelId="{CACA0E5A-6F68-49BB-A46D-38BCE7622514}" type="pres">
      <dgm:prSet presAssocID="{D0A35840-1113-4F66-8710-FFC81925DD9F}" presName="child" presStyleLbl="alignAccFollowNode1" presStyleIdx="3" presStyleCnt="6">
        <dgm:presLayoutVars>
          <dgm:chMax val="0"/>
          <dgm:bulletEnabled val="1"/>
        </dgm:presLayoutVars>
      </dgm:prSet>
      <dgm:spPr/>
    </dgm:pt>
    <dgm:pt modelId="{BC16075A-9002-4BFE-A05A-8A607BE37FB2}" type="pres">
      <dgm:prSet presAssocID="{7FDC37CF-EB42-4B79-AFE6-18FCF982A120}" presName="sibTrans" presStyleLbl="sibTrans2D1" presStyleIdx="4" presStyleCnt="6" custScaleX="61011" custScaleY="84735"/>
      <dgm:spPr/>
    </dgm:pt>
    <dgm:pt modelId="{5860CAF2-A629-4F5F-A0C9-617B1080B31E}" type="pres">
      <dgm:prSet presAssocID="{74AE9C46-45B6-4F14-A27D-9FAE5B678C9B}" presName="child" presStyleLbl="alignAccFollowNode1" presStyleIdx="4" presStyleCnt="6">
        <dgm:presLayoutVars>
          <dgm:chMax val="0"/>
          <dgm:bulletEnabled val="1"/>
        </dgm:presLayoutVars>
      </dgm:prSet>
      <dgm:spPr/>
    </dgm:pt>
    <dgm:pt modelId="{6ED587A4-52A7-44BB-8ED3-45F196E2E1DE}" type="pres">
      <dgm:prSet presAssocID="{6F99F279-D270-447E-BAE4-41F1A77627FC}" presName="sibTrans" presStyleLbl="sibTrans2D1" presStyleIdx="5" presStyleCnt="6" custScaleX="61011" custScaleY="84735"/>
      <dgm:spPr/>
    </dgm:pt>
    <dgm:pt modelId="{4031918C-6226-4FD6-BB17-F57FAB0474F4}" type="pres">
      <dgm:prSet presAssocID="{201AE8B2-11D3-4A15-803D-97070668D5AB}" presName="child" presStyleLbl="alignAccFollowNode1" presStyleIdx="5" presStyleCnt="6">
        <dgm:presLayoutVars>
          <dgm:chMax val="0"/>
          <dgm:bulletEnabled val="1"/>
        </dgm:presLayoutVars>
      </dgm:prSet>
      <dgm:spPr/>
    </dgm:pt>
  </dgm:ptLst>
  <dgm:cxnLst>
    <dgm:cxn modelId="{70E5B402-2B5D-4936-9E49-CA2F29EA4292}" srcId="{769D9D37-7AF4-4AF7-A5FD-0E15D39FE954}" destId="{59AE6B07-0D04-4E19-8316-36D06B714891}" srcOrd="0" destOrd="0" parTransId="{D7E894CA-EEA5-4EEE-B205-2BEB361F2E73}" sibTransId="{913F278F-8B51-4D75-A90F-05DE111A9A2B}"/>
    <dgm:cxn modelId="{42873D06-D254-45B3-9779-59C564C3890E}" type="presOf" srcId="{4B2270C7-81A1-450E-B512-DF8945373313}" destId="{68A5B9C4-A002-4566-A5E1-8A7A8A38821D}" srcOrd="0" destOrd="0" presId="urn:microsoft.com/office/officeart/2005/8/layout/lProcess1"/>
    <dgm:cxn modelId="{2E80101D-CAA9-456D-A747-D4F9DC0B219A}" type="presOf" srcId="{201AE8B2-11D3-4A15-803D-97070668D5AB}" destId="{4031918C-6226-4FD6-BB17-F57FAB0474F4}" srcOrd="0" destOrd="0" presId="urn:microsoft.com/office/officeart/2005/8/layout/lProcess1"/>
    <dgm:cxn modelId="{85D0C32C-644D-4700-904B-8E57126C93C2}" type="presOf" srcId="{7FDC37CF-EB42-4B79-AFE6-18FCF982A120}" destId="{BC16075A-9002-4BFE-A05A-8A607BE37FB2}" srcOrd="0" destOrd="0" presId="urn:microsoft.com/office/officeart/2005/8/layout/lProcess1"/>
    <dgm:cxn modelId="{409C712D-B1CA-4EC3-972C-DA90DE4D1A20}" type="presOf" srcId="{F9D16331-09AF-483C-AC70-8EE409111BF6}" destId="{4C32D343-88E6-4A90-81D3-3A5B13713F7A}" srcOrd="0" destOrd="0" presId="urn:microsoft.com/office/officeart/2005/8/layout/lProcess1"/>
    <dgm:cxn modelId="{A5BF6F40-67E5-47A4-974A-6ABEC13BB023}" type="presOf" srcId="{8A273FE3-5EA4-412E-AAA3-9F8D4C70A5F4}" destId="{AD2BBDBD-F7E1-4784-9DD6-321770E44589}" srcOrd="0" destOrd="0" presId="urn:microsoft.com/office/officeart/2005/8/layout/lProcess1"/>
    <dgm:cxn modelId="{40E4DD5E-7C3F-4CBB-839B-97258159F7E0}" type="presOf" srcId="{74AE9C46-45B6-4F14-A27D-9FAE5B678C9B}" destId="{5860CAF2-A629-4F5F-A0C9-617B1080B31E}" srcOrd="0" destOrd="0" presId="urn:microsoft.com/office/officeart/2005/8/layout/lProcess1"/>
    <dgm:cxn modelId="{FAC01362-20BE-469F-9ACE-BE9CEC555B30}" srcId="{59AE6B07-0D04-4E19-8316-36D06B714891}" destId="{74AE9C46-45B6-4F14-A27D-9FAE5B678C9B}" srcOrd="4" destOrd="0" parTransId="{0D891C78-DDC2-4F80-9B96-6FBE93F2B949}" sibTransId="{6F99F279-D270-447E-BAE4-41F1A77627FC}"/>
    <dgm:cxn modelId="{CA3DE14C-AF88-4922-8F44-759ABEA8D575}" srcId="{59AE6B07-0D04-4E19-8316-36D06B714891}" destId="{7640C4D5-0A98-4B09-8667-6E6FE58FC6BC}" srcOrd="1" destOrd="0" parTransId="{171BD32A-873B-4568-8B3D-742F9B6B7C8F}" sibTransId="{4B2270C7-81A1-450E-B512-DF8945373313}"/>
    <dgm:cxn modelId="{B12D3F54-945F-41BE-8D57-5C918FCCDED9}" srcId="{59AE6B07-0D04-4E19-8316-36D06B714891}" destId="{D0A35840-1113-4F66-8710-FFC81925DD9F}" srcOrd="3" destOrd="0" parTransId="{05874CC5-D9EF-4A2E-842D-499903CB3E7A}" sibTransId="{7FDC37CF-EB42-4B79-AFE6-18FCF982A120}"/>
    <dgm:cxn modelId="{55363D5A-9EEF-49DD-AFA9-044339F398A8}" type="presOf" srcId="{769D9D37-7AF4-4AF7-A5FD-0E15D39FE954}" destId="{BFF638B0-597D-4416-8AE1-D295AF28A627}" srcOrd="0" destOrd="0" presId="urn:microsoft.com/office/officeart/2005/8/layout/lProcess1"/>
    <dgm:cxn modelId="{9876BCB0-B9BF-45AC-81BB-55FFCA268C31}" type="presOf" srcId="{6F99F279-D270-447E-BAE4-41F1A77627FC}" destId="{6ED587A4-52A7-44BB-8ED3-45F196E2E1DE}" srcOrd="0" destOrd="0" presId="urn:microsoft.com/office/officeart/2005/8/layout/lProcess1"/>
    <dgm:cxn modelId="{05E33CB3-EB3A-4D84-A518-7295AF86C3CE}" type="presOf" srcId="{83949DBB-F2DF-4161-8F11-0CBA50D22A13}" destId="{C05A8029-C1D6-4318-B14C-1425EE9B7221}" srcOrd="0" destOrd="0" presId="urn:microsoft.com/office/officeart/2005/8/layout/lProcess1"/>
    <dgm:cxn modelId="{76AA89C0-8C38-460C-BFA2-1619BFDC2A0D}" type="presOf" srcId="{D0A35840-1113-4F66-8710-FFC81925DD9F}" destId="{CACA0E5A-6F68-49BB-A46D-38BCE7622514}" srcOrd="0" destOrd="0" presId="urn:microsoft.com/office/officeart/2005/8/layout/lProcess1"/>
    <dgm:cxn modelId="{5A811BC6-4B2F-46DA-A15B-B9F2030F06CC}" type="presOf" srcId="{59AE6B07-0D04-4E19-8316-36D06B714891}" destId="{AB8F7EB8-9C20-4DB0-8387-14716DF731F5}" srcOrd="0" destOrd="0" presId="urn:microsoft.com/office/officeart/2005/8/layout/lProcess1"/>
    <dgm:cxn modelId="{A7A9ABD7-89E9-4147-8875-692ED1962EA5}" srcId="{59AE6B07-0D04-4E19-8316-36D06B714891}" destId="{94627ABA-9D4D-4791-90DF-EAC131460934}" srcOrd="0" destOrd="0" parTransId="{8042BC68-7C32-478A-8503-7C2A279694D5}" sibTransId="{83949DBB-F2DF-4161-8F11-0CBA50D22A13}"/>
    <dgm:cxn modelId="{555CE9E4-F5B2-48AB-924A-7058F180FB14}" srcId="{59AE6B07-0D04-4E19-8316-36D06B714891}" destId="{201AE8B2-11D3-4A15-803D-97070668D5AB}" srcOrd="5" destOrd="0" parTransId="{DD2C9664-7A09-452B-A970-A4875DE992A7}" sibTransId="{F6F62646-39AC-4734-BB8E-07C7E38F64E2}"/>
    <dgm:cxn modelId="{3FB8AAEA-825B-4802-9E71-70FD1E29A610}" type="presOf" srcId="{7640C4D5-0A98-4B09-8667-6E6FE58FC6BC}" destId="{6644354F-30D6-4692-BC30-900FB0EB4FBA}" srcOrd="0" destOrd="0" presId="urn:microsoft.com/office/officeart/2005/8/layout/lProcess1"/>
    <dgm:cxn modelId="{13F44AEE-26F5-4175-9B59-213223E9F647}" srcId="{59AE6B07-0D04-4E19-8316-36D06B714891}" destId="{8A273FE3-5EA4-412E-AAA3-9F8D4C70A5F4}" srcOrd="2" destOrd="0" parTransId="{9750A590-86F1-452B-9EF4-EB1CA778EB93}" sibTransId="{F9D16331-09AF-483C-AC70-8EE409111BF6}"/>
    <dgm:cxn modelId="{AACC90F7-E96D-40A1-97F5-ECCD65E915D3}" type="presOf" srcId="{8042BC68-7C32-478A-8503-7C2A279694D5}" destId="{70F0DFD5-B214-46F1-AEFB-B993BA0FB78C}" srcOrd="0" destOrd="0" presId="urn:microsoft.com/office/officeart/2005/8/layout/lProcess1"/>
    <dgm:cxn modelId="{45CD5CFA-6F97-4127-A54A-274C6962F88C}" type="presOf" srcId="{94627ABA-9D4D-4791-90DF-EAC131460934}" destId="{1F056FB8-C97F-45E4-BACA-871316E76F51}" srcOrd="0" destOrd="0" presId="urn:microsoft.com/office/officeart/2005/8/layout/lProcess1"/>
    <dgm:cxn modelId="{B4B6BB7B-038A-43C7-ACFB-41F956FF7C60}" type="presParOf" srcId="{BFF638B0-597D-4416-8AE1-D295AF28A627}" destId="{3FD41D2E-019B-4311-81C9-70A19C3BE04B}" srcOrd="0" destOrd="0" presId="urn:microsoft.com/office/officeart/2005/8/layout/lProcess1"/>
    <dgm:cxn modelId="{75EF24D8-9F17-4482-A6D6-A0BB3A09DD70}" type="presParOf" srcId="{3FD41D2E-019B-4311-81C9-70A19C3BE04B}" destId="{AB8F7EB8-9C20-4DB0-8387-14716DF731F5}" srcOrd="0" destOrd="0" presId="urn:microsoft.com/office/officeart/2005/8/layout/lProcess1"/>
    <dgm:cxn modelId="{4038F425-8FFA-4E69-9B58-5E4FF90E4BCE}" type="presParOf" srcId="{3FD41D2E-019B-4311-81C9-70A19C3BE04B}" destId="{70F0DFD5-B214-46F1-AEFB-B993BA0FB78C}" srcOrd="1" destOrd="0" presId="urn:microsoft.com/office/officeart/2005/8/layout/lProcess1"/>
    <dgm:cxn modelId="{3EDBD593-6FEC-437A-BC4B-EB5773AD902E}" type="presParOf" srcId="{3FD41D2E-019B-4311-81C9-70A19C3BE04B}" destId="{1F056FB8-C97F-45E4-BACA-871316E76F51}" srcOrd="2" destOrd="0" presId="urn:microsoft.com/office/officeart/2005/8/layout/lProcess1"/>
    <dgm:cxn modelId="{189C7B14-8211-4904-9A75-08ACFEC85625}" type="presParOf" srcId="{3FD41D2E-019B-4311-81C9-70A19C3BE04B}" destId="{C05A8029-C1D6-4318-B14C-1425EE9B7221}" srcOrd="3" destOrd="0" presId="urn:microsoft.com/office/officeart/2005/8/layout/lProcess1"/>
    <dgm:cxn modelId="{9D0532C4-D588-4DE4-B952-17FBF125884B}" type="presParOf" srcId="{3FD41D2E-019B-4311-81C9-70A19C3BE04B}" destId="{6644354F-30D6-4692-BC30-900FB0EB4FBA}" srcOrd="4" destOrd="0" presId="urn:microsoft.com/office/officeart/2005/8/layout/lProcess1"/>
    <dgm:cxn modelId="{DDD20A00-B19B-422F-8F0A-C6868DD1B6C9}" type="presParOf" srcId="{3FD41D2E-019B-4311-81C9-70A19C3BE04B}" destId="{68A5B9C4-A002-4566-A5E1-8A7A8A38821D}" srcOrd="5" destOrd="0" presId="urn:microsoft.com/office/officeart/2005/8/layout/lProcess1"/>
    <dgm:cxn modelId="{AF6F3670-7CBE-4C8F-81F8-F40FCEC93201}" type="presParOf" srcId="{3FD41D2E-019B-4311-81C9-70A19C3BE04B}" destId="{AD2BBDBD-F7E1-4784-9DD6-321770E44589}" srcOrd="6" destOrd="0" presId="urn:microsoft.com/office/officeart/2005/8/layout/lProcess1"/>
    <dgm:cxn modelId="{B3EFC4EE-50FB-4108-A0D4-C6DC06390CB1}" type="presParOf" srcId="{3FD41D2E-019B-4311-81C9-70A19C3BE04B}" destId="{4C32D343-88E6-4A90-81D3-3A5B13713F7A}" srcOrd="7" destOrd="0" presId="urn:microsoft.com/office/officeart/2005/8/layout/lProcess1"/>
    <dgm:cxn modelId="{986A05AF-2E46-48DB-A10C-327FE763E15A}" type="presParOf" srcId="{3FD41D2E-019B-4311-81C9-70A19C3BE04B}" destId="{CACA0E5A-6F68-49BB-A46D-38BCE7622514}" srcOrd="8" destOrd="0" presId="urn:microsoft.com/office/officeart/2005/8/layout/lProcess1"/>
    <dgm:cxn modelId="{12A46AA6-19AE-4917-A444-D0479E557408}" type="presParOf" srcId="{3FD41D2E-019B-4311-81C9-70A19C3BE04B}" destId="{BC16075A-9002-4BFE-A05A-8A607BE37FB2}" srcOrd="9" destOrd="0" presId="urn:microsoft.com/office/officeart/2005/8/layout/lProcess1"/>
    <dgm:cxn modelId="{1C0DAD48-6FDC-4097-BF89-CB95EF33A7E6}" type="presParOf" srcId="{3FD41D2E-019B-4311-81C9-70A19C3BE04B}" destId="{5860CAF2-A629-4F5F-A0C9-617B1080B31E}" srcOrd="10" destOrd="0" presId="urn:microsoft.com/office/officeart/2005/8/layout/lProcess1"/>
    <dgm:cxn modelId="{1D763D91-550C-4BBF-9672-DA4E9A1FAEC7}" type="presParOf" srcId="{3FD41D2E-019B-4311-81C9-70A19C3BE04B}" destId="{6ED587A4-52A7-44BB-8ED3-45F196E2E1DE}" srcOrd="11" destOrd="0" presId="urn:microsoft.com/office/officeart/2005/8/layout/lProcess1"/>
    <dgm:cxn modelId="{21577DC6-62E0-4F00-8ED5-F7D8ACCEFE43}" type="presParOf" srcId="{3FD41D2E-019B-4311-81C9-70A19C3BE04B}" destId="{4031918C-6226-4FD6-BB17-F57FAB0474F4}" srcOrd="1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69D9D37-7AF4-4AF7-A5FD-0E15D39FE954}"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US"/>
        </a:p>
      </dgm:t>
    </dgm:pt>
    <dgm:pt modelId="{59AE6B07-0D04-4E19-8316-36D06B714891}">
      <dgm:prSet custT="1"/>
      <dgm:spPr>
        <a:gradFill rotWithShape="0">
          <a:gsLst>
            <a:gs pos="0">
              <a:srgbClr val="007976"/>
            </a:gs>
            <a:gs pos="50000">
              <a:srgbClr val="009999">
                <a:shade val="67500"/>
                <a:satMod val="115000"/>
              </a:srgbClr>
            </a:gs>
            <a:gs pos="100000">
              <a:srgbClr val="009999">
                <a:shade val="100000"/>
                <a:satMod val="115000"/>
              </a:srgbClr>
            </a:gs>
          </a:gsLst>
          <a:lin ang="16200000" scaled="1"/>
        </a:gradFill>
        <a:ln>
          <a:solidFill>
            <a:schemeClr val="bg1">
              <a:lumMod val="65000"/>
            </a:schemeClr>
          </a:solidFill>
        </a:ln>
      </dgm:spPr>
      <dgm:t>
        <a:bodyPr/>
        <a:lstStyle/>
        <a:p>
          <a:r>
            <a:rPr lang="en-US" sz="2600" b="1" dirty="0">
              <a:solidFill>
                <a:schemeClr val="bg1"/>
              </a:solidFill>
              <a:latin typeface="Arial Narrow" panose="020B0606020202030204" pitchFamily="34" charset="0"/>
            </a:rPr>
            <a:t>Post- Intervention Methodology</a:t>
          </a:r>
          <a:endParaRPr lang="en-US" sz="2600" dirty="0">
            <a:solidFill>
              <a:schemeClr val="bg1"/>
            </a:solidFill>
            <a:latin typeface="Arial Narrow" panose="020B0606020202030204" pitchFamily="34" charset="0"/>
          </a:endParaRPr>
        </a:p>
      </dgm:t>
    </dgm:pt>
    <dgm:pt modelId="{D7E894CA-EEA5-4EEE-B205-2BEB361F2E73}" type="parTrans" cxnId="{70E5B402-2B5D-4936-9E49-CA2F29EA4292}">
      <dgm:prSet/>
      <dgm:spPr/>
      <dgm:t>
        <a:bodyPr/>
        <a:lstStyle/>
        <a:p>
          <a:endParaRPr lang="en-US"/>
        </a:p>
      </dgm:t>
    </dgm:pt>
    <dgm:pt modelId="{913F278F-8B51-4D75-A90F-05DE111A9A2B}" type="sibTrans" cxnId="{70E5B402-2B5D-4936-9E49-CA2F29EA4292}">
      <dgm:prSet/>
      <dgm:spPr/>
      <dgm:t>
        <a:bodyPr/>
        <a:lstStyle/>
        <a:p>
          <a:endParaRPr lang="en-US"/>
        </a:p>
      </dgm:t>
    </dgm:pt>
    <dgm:pt modelId="{94627ABA-9D4D-4791-90DF-EAC131460934}">
      <dgm:prSet custT="1"/>
      <dgm:spPr>
        <a:gradFill rotWithShape="0">
          <a:gsLst>
            <a:gs pos="0">
              <a:srgbClr val="007976"/>
            </a:gs>
            <a:gs pos="50000">
              <a:srgbClr val="009999">
                <a:shade val="67500"/>
                <a:satMod val="115000"/>
              </a:srgbClr>
            </a:gs>
            <a:gs pos="100000">
              <a:srgbClr val="009999">
                <a:shade val="100000"/>
                <a:satMod val="115000"/>
              </a:srgbClr>
            </a:gs>
          </a:gsLst>
          <a:lin ang="16200000" scaled="1"/>
        </a:gradFill>
        <a:ln>
          <a:solidFill>
            <a:schemeClr val="bg1">
              <a:lumMod val="65000"/>
            </a:schemeClr>
          </a:solidFill>
        </a:ln>
      </dgm:spPr>
      <dgm:t>
        <a:bodyPr/>
        <a:lstStyle/>
        <a:p>
          <a:r>
            <a:rPr lang="en-US" sz="2400" b="1" dirty="0">
              <a:solidFill>
                <a:schemeClr val="bg1"/>
              </a:solidFill>
              <a:latin typeface="Arial Narrow" panose="020B0606020202030204" pitchFamily="34" charset="0"/>
            </a:rPr>
            <a:t>Establish criteria and desired scheduling timeframe to improve transition of care hand-off process from acute care pharmacists to PACT CPS</a:t>
          </a:r>
          <a:endParaRPr lang="en-US" sz="2400" b="1" dirty="0">
            <a:solidFill>
              <a:schemeClr val="tx1"/>
            </a:solidFill>
            <a:latin typeface="Arial Narrow" panose="020B0606020202030204" pitchFamily="34" charset="0"/>
          </a:endParaRPr>
        </a:p>
      </dgm:t>
    </dgm:pt>
    <dgm:pt modelId="{8042BC68-7C32-478A-8503-7C2A279694D5}" type="parTrans" cxnId="{A7A9ABD7-89E9-4147-8875-692ED1962EA5}">
      <dgm:prSet/>
      <dgm:spPr>
        <a:noFill/>
      </dgm:spPr>
      <dgm:t>
        <a:bodyPr/>
        <a:lstStyle/>
        <a:p>
          <a:endParaRPr lang="en-US"/>
        </a:p>
      </dgm:t>
    </dgm:pt>
    <dgm:pt modelId="{83949DBB-F2DF-4161-8F11-0CBA50D22A13}" type="sibTrans" cxnId="{A7A9ABD7-89E9-4147-8875-692ED1962EA5}">
      <dgm:prSet/>
      <dgm:spPr>
        <a:solidFill>
          <a:srgbClr val="009999"/>
        </a:solidFill>
      </dgm:spPr>
      <dgm:t>
        <a:bodyPr/>
        <a:lstStyle/>
        <a:p>
          <a:endParaRPr lang="en-US"/>
        </a:p>
      </dgm:t>
    </dgm:pt>
    <dgm:pt modelId="{7640C4D5-0A98-4B09-8667-6E6FE58FC6BC}">
      <dgm:prSet custT="1"/>
      <dgm:spPr>
        <a:gradFill rotWithShape="0">
          <a:gsLst>
            <a:gs pos="0">
              <a:srgbClr val="007976"/>
            </a:gs>
            <a:gs pos="50000">
              <a:srgbClr val="009999">
                <a:shade val="67500"/>
                <a:satMod val="115000"/>
              </a:srgbClr>
            </a:gs>
            <a:gs pos="100000">
              <a:srgbClr val="009999">
                <a:shade val="100000"/>
                <a:satMod val="115000"/>
              </a:srgbClr>
            </a:gs>
          </a:gsLst>
          <a:lin ang="16200000" scaled="1"/>
        </a:gradFill>
        <a:ln>
          <a:solidFill>
            <a:schemeClr val="bg1">
              <a:lumMod val="65000"/>
            </a:schemeClr>
          </a:solidFill>
        </a:ln>
      </dgm:spPr>
      <dgm:t>
        <a:bodyPr/>
        <a:lstStyle/>
        <a:p>
          <a:r>
            <a:rPr lang="en-US" sz="2400" b="1" dirty="0">
              <a:solidFill>
                <a:schemeClr val="bg1"/>
              </a:solidFill>
              <a:latin typeface="Arial Narrow" panose="020B0606020202030204" pitchFamily="34" charset="0"/>
            </a:rPr>
            <a:t>Identify ACSC discharges or patients admitted for other reasons with notable uncontrolled ACSC during admission </a:t>
          </a:r>
        </a:p>
      </dgm:t>
    </dgm:pt>
    <dgm:pt modelId="{171BD32A-873B-4568-8B3D-742F9B6B7C8F}" type="parTrans" cxnId="{CA3DE14C-AF88-4922-8F44-759ABEA8D575}">
      <dgm:prSet/>
      <dgm:spPr/>
      <dgm:t>
        <a:bodyPr/>
        <a:lstStyle/>
        <a:p>
          <a:endParaRPr lang="en-US"/>
        </a:p>
      </dgm:t>
    </dgm:pt>
    <dgm:pt modelId="{4B2270C7-81A1-450E-B512-DF8945373313}" type="sibTrans" cxnId="{CA3DE14C-AF88-4922-8F44-759ABEA8D575}">
      <dgm:prSet/>
      <dgm:spPr>
        <a:solidFill>
          <a:srgbClr val="009999"/>
        </a:solidFill>
      </dgm:spPr>
      <dgm:t>
        <a:bodyPr/>
        <a:lstStyle/>
        <a:p>
          <a:endParaRPr lang="en-US"/>
        </a:p>
      </dgm:t>
    </dgm:pt>
    <dgm:pt modelId="{8A273FE3-5EA4-412E-AAA3-9F8D4C70A5F4}">
      <dgm:prSet custT="1"/>
      <dgm:spPr>
        <a:gradFill rotWithShape="0">
          <a:gsLst>
            <a:gs pos="0">
              <a:srgbClr val="007976"/>
            </a:gs>
            <a:gs pos="50000">
              <a:srgbClr val="009999">
                <a:shade val="67500"/>
                <a:satMod val="115000"/>
              </a:srgbClr>
            </a:gs>
            <a:gs pos="100000">
              <a:srgbClr val="009999">
                <a:shade val="100000"/>
                <a:satMod val="115000"/>
              </a:srgbClr>
            </a:gs>
          </a:gsLst>
          <a:lin ang="16200000" scaled="1"/>
        </a:gradFill>
        <a:ln>
          <a:solidFill>
            <a:schemeClr val="bg1">
              <a:lumMod val="65000"/>
            </a:schemeClr>
          </a:solidFill>
        </a:ln>
      </dgm:spPr>
      <dgm:t>
        <a:bodyPr/>
        <a:lstStyle/>
        <a:p>
          <a:r>
            <a:rPr lang="en-US" sz="2400" b="1" dirty="0">
              <a:solidFill>
                <a:schemeClr val="bg1"/>
              </a:solidFill>
              <a:latin typeface="Arial Narrow" panose="020B0606020202030204" pitchFamily="34" charset="0"/>
            </a:rPr>
            <a:t>Once identified, determine if patient is seen for anticoagulation, include desired appointment timing, updated patient contact info, and pertinent</a:t>
          </a:r>
        </a:p>
      </dgm:t>
    </dgm:pt>
    <dgm:pt modelId="{9750A590-86F1-452B-9EF4-EB1CA778EB93}" type="parTrans" cxnId="{13F44AEE-26F5-4175-9B59-213223E9F647}">
      <dgm:prSet/>
      <dgm:spPr/>
      <dgm:t>
        <a:bodyPr/>
        <a:lstStyle/>
        <a:p>
          <a:endParaRPr lang="en-US"/>
        </a:p>
      </dgm:t>
    </dgm:pt>
    <dgm:pt modelId="{F9D16331-09AF-483C-AC70-8EE409111BF6}" type="sibTrans" cxnId="{13F44AEE-26F5-4175-9B59-213223E9F647}">
      <dgm:prSet/>
      <dgm:spPr>
        <a:solidFill>
          <a:srgbClr val="009999"/>
        </a:solidFill>
      </dgm:spPr>
      <dgm:t>
        <a:bodyPr/>
        <a:lstStyle/>
        <a:p>
          <a:endParaRPr lang="en-US"/>
        </a:p>
      </dgm:t>
    </dgm:pt>
    <dgm:pt modelId="{D0A35840-1113-4F66-8710-FFC81925DD9F}">
      <dgm:prSet custT="1"/>
      <dgm:spPr>
        <a:gradFill rotWithShape="0">
          <a:gsLst>
            <a:gs pos="0">
              <a:srgbClr val="007976"/>
            </a:gs>
            <a:gs pos="50000">
              <a:srgbClr val="009999">
                <a:shade val="67500"/>
                <a:satMod val="115000"/>
              </a:srgbClr>
            </a:gs>
            <a:gs pos="100000">
              <a:srgbClr val="009999">
                <a:shade val="100000"/>
                <a:satMod val="115000"/>
              </a:srgbClr>
            </a:gs>
          </a:gsLst>
          <a:lin ang="16200000" scaled="1"/>
        </a:gradFill>
        <a:ln>
          <a:solidFill>
            <a:schemeClr val="bg1">
              <a:lumMod val="65000"/>
            </a:schemeClr>
          </a:solidFill>
        </a:ln>
      </dgm:spPr>
      <dgm:t>
        <a:bodyPr/>
        <a:lstStyle/>
        <a:p>
          <a:r>
            <a:rPr lang="en-US" sz="2400" b="1" dirty="0">
              <a:solidFill>
                <a:schemeClr val="bg1"/>
              </a:solidFill>
              <a:latin typeface="Arial Narrow" panose="020B0606020202030204" pitchFamily="34" charset="0"/>
            </a:rPr>
            <a:t>Educate pharmacy staff on updated criteria required for hand-off (intervention) on         Aug 22,2018</a:t>
          </a:r>
        </a:p>
      </dgm:t>
    </dgm:pt>
    <dgm:pt modelId="{05874CC5-D9EF-4A2E-842D-499903CB3E7A}" type="parTrans" cxnId="{B12D3F54-945F-41BE-8D57-5C918FCCDED9}">
      <dgm:prSet/>
      <dgm:spPr/>
      <dgm:t>
        <a:bodyPr/>
        <a:lstStyle/>
        <a:p>
          <a:endParaRPr lang="en-US"/>
        </a:p>
      </dgm:t>
    </dgm:pt>
    <dgm:pt modelId="{7FDC37CF-EB42-4B79-AFE6-18FCF982A120}" type="sibTrans" cxnId="{B12D3F54-945F-41BE-8D57-5C918FCCDED9}">
      <dgm:prSet/>
      <dgm:spPr>
        <a:solidFill>
          <a:srgbClr val="009999"/>
        </a:solidFill>
      </dgm:spPr>
      <dgm:t>
        <a:bodyPr/>
        <a:lstStyle/>
        <a:p>
          <a:endParaRPr lang="en-US"/>
        </a:p>
      </dgm:t>
    </dgm:pt>
    <dgm:pt modelId="{74AE9C46-45B6-4F14-A27D-9FAE5B678C9B}">
      <dgm:prSet custT="1"/>
      <dgm:spPr>
        <a:gradFill rotWithShape="0">
          <a:gsLst>
            <a:gs pos="0">
              <a:srgbClr val="007976"/>
            </a:gs>
            <a:gs pos="50000">
              <a:srgbClr val="009999">
                <a:shade val="67500"/>
                <a:satMod val="115000"/>
              </a:srgbClr>
            </a:gs>
            <a:gs pos="100000">
              <a:srgbClr val="009999">
                <a:shade val="100000"/>
                <a:satMod val="115000"/>
              </a:srgbClr>
            </a:gs>
          </a:gsLst>
          <a:lin ang="16200000" scaled="1"/>
        </a:gradFill>
        <a:ln>
          <a:solidFill>
            <a:schemeClr val="bg1">
              <a:lumMod val="65000"/>
            </a:schemeClr>
          </a:solidFill>
        </a:ln>
      </dgm:spPr>
      <dgm:t>
        <a:bodyPr/>
        <a:lstStyle/>
        <a:p>
          <a:r>
            <a:rPr lang="en-US" sz="2400" b="1" dirty="0">
              <a:solidFill>
                <a:schemeClr val="bg1"/>
              </a:solidFill>
              <a:latin typeface="Arial Narrow" panose="020B0606020202030204" pitchFamily="34" charset="0"/>
            </a:rPr>
            <a:t>Ensure proper hand-off completion for each ACSC since establishment; Intervene if necessary to schedule follow-up</a:t>
          </a:r>
        </a:p>
      </dgm:t>
    </dgm:pt>
    <dgm:pt modelId="{0D891C78-DDC2-4F80-9B96-6FBE93F2B949}" type="parTrans" cxnId="{FAC01362-20BE-469F-9ACE-BE9CEC555B30}">
      <dgm:prSet/>
      <dgm:spPr/>
      <dgm:t>
        <a:bodyPr/>
        <a:lstStyle/>
        <a:p>
          <a:endParaRPr lang="en-US"/>
        </a:p>
      </dgm:t>
    </dgm:pt>
    <dgm:pt modelId="{6F99F279-D270-447E-BAE4-41F1A77627FC}" type="sibTrans" cxnId="{FAC01362-20BE-469F-9ACE-BE9CEC555B30}">
      <dgm:prSet/>
      <dgm:spPr>
        <a:solidFill>
          <a:srgbClr val="009999"/>
        </a:solidFill>
      </dgm:spPr>
      <dgm:t>
        <a:bodyPr/>
        <a:lstStyle/>
        <a:p>
          <a:endParaRPr lang="en-US"/>
        </a:p>
      </dgm:t>
    </dgm:pt>
    <dgm:pt modelId="{201AE8B2-11D3-4A15-803D-97070668D5AB}">
      <dgm:prSet custT="1"/>
      <dgm:spPr>
        <a:gradFill rotWithShape="0">
          <a:gsLst>
            <a:gs pos="0">
              <a:srgbClr val="007976"/>
            </a:gs>
            <a:gs pos="50000">
              <a:srgbClr val="009999">
                <a:shade val="67500"/>
                <a:satMod val="115000"/>
              </a:srgbClr>
            </a:gs>
            <a:gs pos="100000">
              <a:srgbClr val="009999">
                <a:shade val="100000"/>
                <a:satMod val="115000"/>
              </a:srgbClr>
            </a:gs>
          </a:gsLst>
          <a:lin ang="16200000" scaled="1"/>
        </a:gradFill>
        <a:ln>
          <a:solidFill>
            <a:schemeClr val="bg1">
              <a:lumMod val="75000"/>
            </a:schemeClr>
          </a:solidFill>
        </a:ln>
      </dgm:spPr>
      <dgm:t>
        <a:bodyPr/>
        <a:lstStyle/>
        <a:p>
          <a:r>
            <a:rPr lang="en-US" sz="2400" b="1" dirty="0">
              <a:solidFill>
                <a:schemeClr val="bg1"/>
              </a:solidFill>
              <a:latin typeface="Arial Narrow" panose="020B0606020202030204" pitchFamily="34" charset="0"/>
            </a:rPr>
            <a:t>Review follow-up appointments completion, coordinate rescheduling if necessary, identify rescheduling factors and analyze affect on readmissions</a:t>
          </a:r>
        </a:p>
      </dgm:t>
    </dgm:pt>
    <dgm:pt modelId="{DD2C9664-7A09-452B-A970-A4875DE992A7}" type="parTrans" cxnId="{555CE9E4-F5B2-48AB-924A-7058F180FB14}">
      <dgm:prSet/>
      <dgm:spPr/>
      <dgm:t>
        <a:bodyPr/>
        <a:lstStyle/>
        <a:p>
          <a:endParaRPr lang="en-US"/>
        </a:p>
      </dgm:t>
    </dgm:pt>
    <dgm:pt modelId="{F6F62646-39AC-4734-BB8E-07C7E38F64E2}" type="sibTrans" cxnId="{555CE9E4-F5B2-48AB-924A-7058F180FB14}">
      <dgm:prSet/>
      <dgm:spPr/>
      <dgm:t>
        <a:bodyPr/>
        <a:lstStyle/>
        <a:p>
          <a:endParaRPr lang="en-US"/>
        </a:p>
      </dgm:t>
    </dgm:pt>
    <dgm:pt modelId="{BFF638B0-597D-4416-8AE1-D295AF28A627}" type="pres">
      <dgm:prSet presAssocID="{769D9D37-7AF4-4AF7-A5FD-0E15D39FE954}" presName="Name0" presStyleCnt="0">
        <dgm:presLayoutVars>
          <dgm:dir/>
          <dgm:animLvl val="lvl"/>
          <dgm:resizeHandles val="exact"/>
        </dgm:presLayoutVars>
      </dgm:prSet>
      <dgm:spPr/>
    </dgm:pt>
    <dgm:pt modelId="{3FD41D2E-019B-4311-81C9-70A19C3BE04B}" type="pres">
      <dgm:prSet presAssocID="{59AE6B07-0D04-4E19-8316-36D06B714891}" presName="vertFlow" presStyleCnt="0"/>
      <dgm:spPr/>
    </dgm:pt>
    <dgm:pt modelId="{AB8F7EB8-9C20-4DB0-8387-14716DF731F5}" type="pres">
      <dgm:prSet presAssocID="{59AE6B07-0D04-4E19-8316-36D06B714891}" presName="header" presStyleLbl="node1" presStyleIdx="0" presStyleCnt="1"/>
      <dgm:spPr/>
    </dgm:pt>
    <dgm:pt modelId="{70F0DFD5-B214-46F1-AEFB-B993BA0FB78C}" type="pres">
      <dgm:prSet presAssocID="{8042BC68-7C32-478A-8503-7C2A279694D5}" presName="parTrans" presStyleLbl="sibTrans2D1" presStyleIdx="0" presStyleCnt="6"/>
      <dgm:spPr/>
    </dgm:pt>
    <dgm:pt modelId="{1F056FB8-C97F-45E4-BACA-871316E76F51}" type="pres">
      <dgm:prSet presAssocID="{94627ABA-9D4D-4791-90DF-EAC131460934}" presName="child" presStyleLbl="alignAccFollowNode1" presStyleIdx="0" presStyleCnt="6">
        <dgm:presLayoutVars>
          <dgm:chMax val="0"/>
          <dgm:bulletEnabled val="1"/>
        </dgm:presLayoutVars>
      </dgm:prSet>
      <dgm:spPr/>
    </dgm:pt>
    <dgm:pt modelId="{C05A8029-C1D6-4318-B14C-1425EE9B7221}" type="pres">
      <dgm:prSet presAssocID="{83949DBB-F2DF-4161-8F11-0CBA50D22A13}" presName="sibTrans" presStyleLbl="sibTrans2D1" presStyleIdx="1" presStyleCnt="6" custScaleX="61011" custScaleY="84735"/>
      <dgm:spPr/>
    </dgm:pt>
    <dgm:pt modelId="{6644354F-30D6-4692-BC30-900FB0EB4FBA}" type="pres">
      <dgm:prSet presAssocID="{7640C4D5-0A98-4B09-8667-6E6FE58FC6BC}" presName="child" presStyleLbl="alignAccFollowNode1" presStyleIdx="1" presStyleCnt="6">
        <dgm:presLayoutVars>
          <dgm:chMax val="0"/>
          <dgm:bulletEnabled val="1"/>
        </dgm:presLayoutVars>
      </dgm:prSet>
      <dgm:spPr/>
    </dgm:pt>
    <dgm:pt modelId="{68A5B9C4-A002-4566-A5E1-8A7A8A38821D}" type="pres">
      <dgm:prSet presAssocID="{4B2270C7-81A1-450E-B512-DF8945373313}" presName="sibTrans" presStyleLbl="sibTrans2D1" presStyleIdx="2" presStyleCnt="6" custScaleX="61011" custScaleY="84735"/>
      <dgm:spPr/>
    </dgm:pt>
    <dgm:pt modelId="{AD2BBDBD-F7E1-4784-9DD6-321770E44589}" type="pres">
      <dgm:prSet presAssocID="{8A273FE3-5EA4-412E-AAA3-9F8D4C70A5F4}" presName="child" presStyleLbl="alignAccFollowNode1" presStyleIdx="2" presStyleCnt="6">
        <dgm:presLayoutVars>
          <dgm:chMax val="0"/>
          <dgm:bulletEnabled val="1"/>
        </dgm:presLayoutVars>
      </dgm:prSet>
      <dgm:spPr/>
    </dgm:pt>
    <dgm:pt modelId="{4C32D343-88E6-4A90-81D3-3A5B13713F7A}" type="pres">
      <dgm:prSet presAssocID="{F9D16331-09AF-483C-AC70-8EE409111BF6}" presName="sibTrans" presStyleLbl="sibTrans2D1" presStyleIdx="3" presStyleCnt="6" custScaleX="61011" custScaleY="84735"/>
      <dgm:spPr/>
    </dgm:pt>
    <dgm:pt modelId="{CACA0E5A-6F68-49BB-A46D-38BCE7622514}" type="pres">
      <dgm:prSet presAssocID="{D0A35840-1113-4F66-8710-FFC81925DD9F}" presName="child" presStyleLbl="alignAccFollowNode1" presStyleIdx="3" presStyleCnt="6">
        <dgm:presLayoutVars>
          <dgm:chMax val="0"/>
          <dgm:bulletEnabled val="1"/>
        </dgm:presLayoutVars>
      </dgm:prSet>
      <dgm:spPr/>
    </dgm:pt>
    <dgm:pt modelId="{BC16075A-9002-4BFE-A05A-8A607BE37FB2}" type="pres">
      <dgm:prSet presAssocID="{7FDC37CF-EB42-4B79-AFE6-18FCF982A120}" presName="sibTrans" presStyleLbl="sibTrans2D1" presStyleIdx="4" presStyleCnt="6" custScaleX="61011" custScaleY="84735"/>
      <dgm:spPr/>
    </dgm:pt>
    <dgm:pt modelId="{5860CAF2-A629-4F5F-A0C9-617B1080B31E}" type="pres">
      <dgm:prSet presAssocID="{74AE9C46-45B6-4F14-A27D-9FAE5B678C9B}" presName="child" presStyleLbl="alignAccFollowNode1" presStyleIdx="4" presStyleCnt="6">
        <dgm:presLayoutVars>
          <dgm:chMax val="0"/>
          <dgm:bulletEnabled val="1"/>
        </dgm:presLayoutVars>
      </dgm:prSet>
      <dgm:spPr/>
    </dgm:pt>
    <dgm:pt modelId="{6ED587A4-52A7-44BB-8ED3-45F196E2E1DE}" type="pres">
      <dgm:prSet presAssocID="{6F99F279-D270-447E-BAE4-41F1A77627FC}" presName="sibTrans" presStyleLbl="sibTrans2D1" presStyleIdx="5" presStyleCnt="6" custScaleX="61011" custScaleY="84735"/>
      <dgm:spPr/>
    </dgm:pt>
    <dgm:pt modelId="{4031918C-6226-4FD6-BB17-F57FAB0474F4}" type="pres">
      <dgm:prSet presAssocID="{201AE8B2-11D3-4A15-803D-97070668D5AB}" presName="child" presStyleLbl="alignAccFollowNode1" presStyleIdx="5" presStyleCnt="6">
        <dgm:presLayoutVars>
          <dgm:chMax val="0"/>
          <dgm:bulletEnabled val="1"/>
        </dgm:presLayoutVars>
      </dgm:prSet>
      <dgm:spPr/>
    </dgm:pt>
  </dgm:ptLst>
  <dgm:cxnLst>
    <dgm:cxn modelId="{70E5B402-2B5D-4936-9E49-CA2F29EA4292}" srcId="{769D9D37-7AF4-4AF7-A5FD-0E15D39FE954}" destId="{59AE6B07-0D04-4E19-8316-36D06B714891}" srcOrd="0" destOrd="0" parTransId="{D7E894CA-EEA5-4EEE-B205-2BEB361F2E73}" sibTransId="{913F278F-8B51-4D75-A90F-05DE111A9A2B}"/>
    <dgm:cxn modelId="{42873D06-D254-45B3-9779-59C564C3890E}" type="presOf" srcId="{4B2270C7-81A1-450E-B512-DF8945373313}" destId="{68A5B9C4-A002-4566-A5E1-8A7A8A38821D}" srcOrd="0" destOrd="0" presId="urn:microsoft.com/office/officeart/2005/8/layout/lProcess1"/>
    <dgm:cxn modelId="{2E80101D-CAA9-456D-A747-D4F9DC0B219A}" type="presOf" srcId="{201AE8B2-11D3-4A15-803D-97070668D5AB}" destId="{4031918C-6226-4FD6-BB17-F57FAB0474F4}" srcOrd="0" destOrd="0" presId="urn:microsoft.com/office/officeart/2005/8/layout/lProcess1"/>
    <dgm:cxn modelId="{85D0C32C-644D-4700-904B-8E57126C93C2}" type="presOf" srcId="{7FDC37CF-EB42-4B79-AFE6-18FCF982A120}" destId="{BC16075A-9002-4BFE-A05A-8A607BE37FB2}" srcOrd="0" destOrd="0" presId="urn:microsoft.com/office/officeart/2005/8/layout/lProcess1"/>
    <dgm:cxn modelId="{409C712D-B1CA-4EC3-972C-DA90DE4D1A20}" type="presOf" srcId="{F9D16331-09AF-483C-AC70-8EE409111BF6}" destId="{4C32D343-88E6-4A90-81D3-3A5B13713F7A}" srcOrd="0" destOrd="0" presId="urn:microsoft.com/office/officeart/2005/8/layout/lProcess1"/>
    <dgm:cxn modelId="{A5BF6F40-67E5-47A4-974A-6ABEC13BB023}" type="presOf" srcId="{8A273FE3-5EA4-412E-AAA3-9F8D4C70A5F4}" destId="{AD2BBDBD-F7E1-4784-9DD6-321770E44589}" srcOrd="0" destOrd="0" presId="urn:microsoft.com/office/officeart/2005/8/layout/lProcess1"/>
    <dgm:cxn modelId="{40E4DD5E-7C3F-4CBB-839B-97258159F7E0}" type="presOf" srcId="{74AE9C46-45B6-4F14-A27D-9FAE5B678C9B}" destId="{5860CAF2-A629-4F5F-A0C9-617B1080B31E}" srcOrd="0" destOrd="0" presId="urn:microsoft.com/office/officeart/2005/8/layout/lProcess1"/>
    <dgm:cxn modelId="{FAC01362-20BE-469F-9ACE-BE9CEC555B30}" srcId="{59AE6B07-0D04-4E19-8316-36D06B714891}" destId="{74AE9C46-45B6-4F14-A27D-9FAE5B678C9B}" srcOrd="4" destOrd="0" parTransId="{0D891C78-DDC2-4F80-9B96-6FBE93F2B949}" sibTransId="{6F99F279-D270-447E-BAE4-41F1A77627FC}"/>
    <dgm:cxn modelId="{CA3DE14C-AF88-4922-8F44-759ABEA8D575}" srcId="{59AE6B07-0D04-4E19-8316-36D06B714891}" destId="{7640C4D5-0A98-4B09-8667-6E6FE58FC6BC}" srcOrd="1" destOrd="0" parTransId="{171BD32A-873B-4568-8B3D-742F9B6B7C8F}" sibTransId="{4B2270C7-81A1-450E-B512-DF8945373313}"/>
    <dgm:cxn modelId="{B12D3F54-945F-41BE-8D57-5C918FCCDED9}" srcId="{59AE6B07-0D04-4E19-8316-36D06B714891}" destId="{D0A35840-1113-4F66-8710-FFC81925DD9F}" srcOrd="3" destOrd="0" parTransId="{05874CC5-D9EF-4A2E-842D-499903CB3E7A}" sibTransId="{7FDC37CF-EB42-4B79-AFE6-18FCF982A120}"/>
    <dgm:cxn modelId="{55363D5A-9EEF-49DD-AFA9-044339F398A8}" type="presOf" srcId="{769D9D37-7AF4-4AF7-A5FD-0E15D39FE954}" destId="{BFF638B0-597D-4416-8AE1-D295AF28A627}" srcOrd="0" destOrd="0" presId="urn:microsoft.com/office/officeart/2005/8/layout/lProcess1"/>
    <dgm:cxn modelId="{9876BCB0-B9BF-45AC-81BB-55FFCA268C31}" type="presOf" srcId="{6F99F279-D270-447E-BAE4-41F1A77627FC}" destId="{6ED587A4-52A7-44BB-8ED3-45F196E2E1DE}" srcOrd="0" destOrd="0" presId="urn:microsoft.com/office/officeart/2005/8/layout/lProcess1"/>
    <dgm:cxn modelId="{05E33CB3-EB3A-4D84-A518-7295AF86C3CE}" type="presOf" srcId="{83949DBB-F2DF-4161-8F11-0CBA50D22A13}" destId="{C05A8029-C1D6-4318-B14C-1425EE9B7221}" srcOrd="0" destOrd="0" presId="urn:microsoft.com/office/officeart/2005/8/layout/lProcess1"/>
    <dgm:cxn modelId="{76AA89C0-8C38-460C-BFA2-1619BFDC2A0D}" type="presOf" srcId="{D0A35840-1113-4F66-8710-FFC81925DD9F}" destId="{CACA0E5A-6F68-49BB-A46D-38BCE7622514}" srcOrd="0" destOrd="0" presId="urn:microsoft.com/office/officeart/2005/8/layout/lProcess1"/>
    <dgm:cxn modelId="{5A811BC6-4B2F-46DA-A15B-B9F2030F06CC}" type="presOf" srcId="{59AE6B07-0D04-4E19-8316-36D06B714891}" destId="{AB8F7EB8-9C20-4DB0-8387-14716DF731F5}" srcOrd="0" destOrd="0" presId="urn:microsoft.com/office/officeart/2005/8/layout/lProcess1"/>
    <dgm:cxn modelId="{A7A9ABD7-89E9-4147-8875-692ED1962EA5}" srcId="{59AE6B07-0D04-4E19-8316-36D06B714891}" destId="{94627ABA-9D4D-4791-90DF-EAC131460934}" srcOrd="0" destOrd="0" parTransId="{8042BC68-7C32-478A-8503-7C2A279694D5}" sibTransId="{83949DBB-F2DF-4161-8F11-0CBA50D22A13}"/>
    <dgm:cxn modelId="{555CE9E4-F5B2-48AB-924A-7058F180FB14}" srcId="{59AE6B07-0D04-4E19-8316-36D06B714891}" destId="{201AE8B2-11D3-4A15-803D-97070668D5AB}" srcOrd="5" destOrd="0" parTransId="{DD2C9664-7A09-452B-A970-A4875DE992A7}" sibTransId="{F6F62646-39AC-4734-BB8E-07C7E38F64E2}"/>
    <dgm:cxn modelId="{3FB8AAEA-825B-4802-9E71-70FD1E29A610}" type="presOf" srcId="{7640C4D5-0A98-4B09-8667-6E6FE58FC6BC}" destId="{6644354F-30D6-4692-BC30-900FB0EB4FBA}" srcOrd="0" destOrd="0" presId="urn:microsoft.com/office/officeart/2005/8/layout/lProcess1"/>
    <dgm:cxn modelId="{13F44AEE-26F5-4175-9B59-213223E9F647}" srcId="{59AE6B07-0D04-4E19-8316-36D06B714891}" destId="{8A273FE3-5EA4-412E-AAA3-9F8D4C70A5F4}" srcOrd="2" destOrd="0" parTransId="{9750A590-86F1-452B-9EF4-EB1CA778EB93}" sibTransId="{F9D16331-09AF-483C-AC70-8EE409111BF6}"/>
    <dgm:cxn modelId="{AACC90F7-E96D-40A1-97F5-ECCD65E915D3}" type="presOf" srcId="{8042BC68-7C32-478A-8503-7C2A279694D5}" destId="{70F0DFD5-B214-46F1-AEFB-B993BA0FB78C}" srcOrd="0" destOrd="0" presId="urn:microsoft.com/office/officeart/2005/8/layout/lProcess1"/>
    <dgm:cxn modelId="{45CD5CFA-6F97-4127-A54A-274C6962F88C}" type="presOf" srcId="{94627ABA-9D4D-4791-90DF-EAC131460934}" destId="{1F056FB8-C97F-45E4-BACA-871316E76F51}" srcOrd="0" destOrd="0" presId="urn:microsoft.com/office/officeart/2005/8/layout/lProcess1"/>
    <dgm:cxn modelId="{B4B6BB7B-038A-43C7-ACFB-41F956FF7C60}" type="presParOf" srcId="{BFF638B0-597D-4416-8AE1-D295AF28A627}" destId="{3FD41D2E-019B-4311-81C9-70A19C3BE04B}" srcOrd="0" destOrd="0" presId="urn:microsoft.com/office/officeart/2005/8/layout/lProcess1"/>
    <dgm:cxn modelId="{75EF24D8-9F17-4482-A6D6-A0BB3A09DD70}" type="presParOf" srcId="{3FD41D2E-019B-4311-81C9-70A19C3BE04B}" destId="{AB8F7EB8-9C20-4DB0-8387-14716DF731F5}" srcOrd="0" destOrd="0" presId="urn:microsoft.com/office/officeart/2005/8/layout/lProcess1"/>
    <dgm:cxn modelId="{4038F425-8FFA-4E69-9B58-5E4FF90E4BCE}" type="presParOf" srcId="{3FD41D2E-019B-4311-81C9-70A19C3BE04B}" destId="{70F0DFD5-B214-46F1-AEFB-B993BA0FB78C}" srcOrd="1" destOrd="0" presId="urn:microsoft.com/office/officeart/2005/8/layout/lProcess1"/>
    <dgm:cxn modelId="{3EDBD593-6FEC-437A-BC4B-EB5773AD902E}" type="presParOf" srcId="{3FD41D2E-019B-4311-81C9-70A19C3BE04B}" destId="{1F056FB8-C97F-45E4-BACA-871316E76F51}" srcOrd="2" destOrd="0" presId="urn:microsoft.com/office/officeart/2005/8/layout/lProcess1"/>
    <dgm:cxn modelId="{189C7B14-8211-4904-9A75-08ACFEC85625}" type="presParOf" srcId="{3FD41D2E-019B-4311-81C9-70A19C3BE04B}" destId="{C05A8029-C1D6-4318-B14C-1425EE9B7221}" srcOrd="3" destOrd="0" presId="urn:microsoft.com/office/officeart/2005/8/layout/lProcess1"/>
    <dgm:cxn modelId="{9D0532C4-D588-4DE4-B952-17FBF125884B}" type="presParOf" srcId="{3FD41D2E-019B-4311-81C9-70A19C3BE04B}" destId="{6644354F-30D6-4692-BC30-900FB0EB4FBA}" srcOrd="4" destOrd="0" presId="urn:microsoft.com/office/officeart/2005/8/layout/lProcess1"/>
    <dgm:cxn modelId="{DDD20A00-B19B-422F-8F0A-C6868DD1B6C9}" type="presParOf" srcId="{3FD41D2E-019B-4311-81C9-70A19C3BE04B}" destId="{68A5B9C4-A002-4566-A5E1-8A7A8A38821D}" srcOrd="5" destOrd="0" presId="urn:microsoft.com/office/officeart/2005/8/layout/lProcess1"/>
    <dgm:cxn modelId="{AF6F3670-7CBE-4C8F-81F8-F40FCEC93201}" type="presParOf" srcId="{3FD41D2E-019B-4311-81C9-70A19C3BE04B}" destId="{AD2BBDBD-F7E1-4784-9DD6-321770E44589}" srcOrd="6" destOrd="0" presId="urn:microsoft.com/office/officeart/2005/8/layout/lProcess1"/>
    <dgm:cxn modelId="{B3EFC4EE-50FB-4108-A0D4-C6DC06390CB1}" type="presParOf" srcId="{3FD41D2E-019B-4311-81C9-70A19C3BE04B}" destId="{4C32D343-88E6-4A90-81D3-3A5B13713F7A}" srcOrd="7" destOrd="0" presId="urn:microsoft.com/office/officeart/2005/8/layout/lProcess1"/>
    <dgm:cxn modelId="{986A05AF-2E46-48DB-A10C-327FE763E15A}" type="presParOf" srcId="{3FD41D2E-019B-4311-81C9-70A19C3BE04B}" destId="{CACA0E5A-6F68-49BB-A46D-38BCE7622514}" srcOrd="8" destOrd="0" presId="urn:microsoft.com/office/officeart/2005/8/layout/lProcess1"/>
    <dgm:cxn modelId="{12A46AA6-19AE-4917-A444-D0479E557408}" type="presParOf" srcId="{3FD41D2E-019B-4311-81C9-70A19C3BE04B}" destId="{BC16075A-9002-4BFE-A05A-8A607BE37FB2}" srcOrd="9" destOrd="0" presId="urn:microsoft.com/office/officeart/2005/8/layout/lProcess1"/>
    <dgm:cxn modelId="{1C0DAD48-6FDC-4097-BF89-CB95EF33A7E6}" type="presParOf" srcId="{3FD41D2E-019B-4311-81C9-70A19C3BE04B}" destId="{5860CAF2-A629-4F5F-A0C9-617B1080B31E}" srcOrd="10" destOrd="0" presId="urn:microsoft.com/office/officeart/2005/8/layout/lProcess1"/>
    <dgm:cxn modelId="{1D763D91-550C-4BBF-9672-DA4E9A1FAEC7}" type="presParOf" srcId="{3FD41D2E-019B-4311-81C9-70A19C3BE04B}" destId="{6ED587A4-52A7-44BB-8ED3-45F196E2E1DE}" srcOrd="11" destOrd="0" presId="urn:microsoft.com/office/officeart/2005/8/layout/lProcess1"/>
    <dgm:cxn modelId="{21577DC6-62E0-4F00-8ED5-F7D8ACCEFE43}" type="presParOf" srcId="{3FD41D2E-019B-4311-81C9-70A19C3BE04B}" destId="{4031918C-6226-4FD6-BB17-F57FAB0474F4}" srcOrd="12" destOrd="0" presId="urn:microsoft.com/office/officeart/2005/8/layout/lProcess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5A3DF-1A11-4031-9A85-DB7BDB4DB128}">
      <dsp:nvSpPr>
        <dsp:cNvPr id="0" name=""/>
        <dsp:cNvSpPr/>
      </dsp:nvSpPr>
      <dsp:spPr>
        <a:xfrm>
          <a:off x="4486355" y="2528750"/>
          <a:ext cx="3156100" cy="2702707"/>
        </a:xfrm>
        <a:prstGeom prst="hexagon">
          <a:avLst>
            <a:gd name="adj" fmla="val 28570"/>
            <a:gd name="vf" fmla="val 115470"/>
          </a:avLst>
        </a:prstGeom>
        <a:gradFill rotWithShape="0">
          <a:gsLst>
            <a:gs pos="0">
              <a:schemeClr val="accent6">
                <a:lumMod val="75000"/>
              </a:schemeClr>
            </a:gs>
            <a:gs pos="100000">
              <a:schemeClr val="accent6">
                <a:lumMod val="20000"/>
                <a:lumOff val="8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latin typeface="Arial Narrow" panose="020B0606020202030204" pitchFamily="34" charset="0"/>
            </a:rPr>
            <a:t>Future Considerations</a:t>
          </a:r>
        </a:p>
      </dsp:txBody>
      <dsp:txXfrm>
        <a:off x="5006751" y="2974388"/>
        <a:ext cx="2115308" cy="1811431"/>
      </dsp:txXfrm>
    </dsp:sp>
    <dsp:sp modelId="{E4832408-E569-47CC-B27E-7ED8933C1452}">
      <dsp:nvSpPr>
        <dsp:cNvPr id="0" name=""/>
        <dsp:cNvSpPr/>
      </dsp:nvSpPr>
      <dsp:spPr>
        <a:xfrm>
          <a:off x="6466357" y="1193896"/>
          <a:ext cx="1208001" cy="1040852"/>
        </a:xfrm>
        <a:prstGeom prst="hexagon">
          <a:avLst>
            <a:gd name="adj" fmla="val 28900"/>
            <a:gd name="vf" fmla="val 11547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5275AE4-5A97-48E5-B2A1-6C7BC1EE85E3}">
      <dsp:nvSpPr>
        <dsp:cNvPr id="0" name=""/>
        <dsp:cNvSpPr/>
      </dsp:nvSpPr>
      <dsp:spPr>
        <a:xfrm>
          <a:off x="4528563" y="-179695"/>
          <a:ext cx="3079438" cy="2629278"/>
        </a:xfrm>
        <a:prstGeom prst="hexagon">
          <a:avLst>
            <a:gd name="adj" fmla="val 28570"/>
            <a:gd name="vf" fmla="val 115470"/>
          </a:avLst>
        </a:prstGeom>
        <a:gradFill rotWithShape="0">
          <a:gsLst>
            <a:gs pos="0">
              <a:srgbClr val="006666"/>
            </a:gs>
            <a:gs pos="100000">
              <a:schemeClr val="accent6">
                <a:lumMod val="7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Narrow" panose="020B0606020202030204" pitchFamily="34" charset="0"/>
            </a:rPr>
            <a:t>Continue to refine operational flow of the TOC process</a:t>
          </a:r>
        </a:p>
      </dsp:txBody>
      <dsp:txXfrm>
        <a:off x="5035578" y="253203"/>
        <a:ext cx="2065408" cy="1763482"/>
      </dsp:txXfrm>
    </dsp:sp>
    <dsp:sp modelId="{5D25DD7A-87F8-4C1F-868D-97E3EDC4A258}">
      <dsp:nvSpPr>
        <dsp:cNvPr id="0" name=""/>
        <dsp:cNvSpPr/>
      </dsp:nvSpPr>
      <dsp:spPr>
        <a:xfrm>
          <a:off x="7876188" y="3139737"/>
          <a:ext cx="1208001" cy="1040852"/>
        </a:xfrm>
        <a:prstGeom prst="hexagon">
          <a:avLst>
            <a:gd name="adj" fmla="val 28900"/>
            <a:gd name="vf" fmla="val 11547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5E63163-200C-4514-B74E-4D755221ED3E}">
      <dsp:nvSpPr>
        <dsp:cNvPr id="0" name=""/>
        <dsp:cNvSpPr/>
      </dsp:nvSpPr>
      <dsp:spPr>
        <a:xfrm>
          <a:off x="6934884" y="1216437"/>
          <a:ext cx="3079438" cy="2629278"/>
        </a:xfrm>
        <a:prstGeom prst="hexagon">
          <a:avLst>
            <a:gd name="adj" fmla="val 28570"/>
            <a:gd name="vf" fmla="val 115470"/>
          </a:avLst>
        </a:prstGeom>
        <a:gradFill rotWithShape="0">
          <a:gsLst>
            <a:gs pos="0">
              <a:srgbClr val="006666"/>
            </a:gs>
            <a:gs pos="100000">
              <a:schemeClr val="accent6">
                <a:lumMod val="7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Narrow" panose="020B0606020202030204" pitchFamily="34" charset="0"/>
            </a:rPr>
            <a:t>Consider introducing a TOC CPS to oversee the process</a:t>
          </a:r>
        </a:p>
      </dsp:txBody>
      <dsp:txXfrm>
        <a:off x="7441899" y="1649335"/>
        <a:ext cx="2065408" cy="1763482"/>
      </dsp:txXfrm>
    </dsp:sp>
    <dsp:sp modelId="{76592F6B-1895-4E4E-B074-BC925C4E7FA0}">
      <dsp:nvSpPr>
        <dsp:cNvPr id="0" name=""/>
        <dsp:cNvSpPr/>
      </dsp:nvSpPr>
      <dsp:spPr>
        <a:xfrm>
          <a:off x="6896828" y="5336225"/>
          <a:ext cx="1208001" cy="1040852"/>
        </a:xfrm>
        <a:prstGeom prst="hexagon">
          <a:avLst>
            <a:gd name="adj" fmla="val 28900"/>
            <a:gd name="vf" fmla="val 11547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FD237D3-61E9-4900-BC40-898F706C809A}">
      <dsp:nvSpPr>
        <dsp:cNvPr id="0" name=""/>
        <dsp:cNvSpPr/>
      </dsp:nvSpPr>
      <dsp:spPr>
        <a:xfrm>
          <a:off x="6934884" y="3961071"/>
          <a:ext cx="3079438" cy="2629278"/>
        </a:xfrm>
        <a:prstGeom prst="hexagon">
          <a:avLst>
            <a:gd name="adj" fmla="val 28570"/>
            <a:gd name="vf" fmla="val 115470"/>
          </a:avLst>
        </a:prstGeom>
        <a:gradFill rotWithShape="0">
          <a:gsLst>
            <a:gs pos="0">
              <a:srgbClr val="006666"/>
            </a:gs>
            <a:gs pos="100000">
              <a:schemeClr val="accent6">
                <a:lumMod val="7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Narrow" panose="020B0606020202030204" pitchFamily="34" charset="0"/>
            </a:rPr>
            <a:t>Educate all PACT CPS on COPD and CHF management</a:t>
          </a:r>
        </a:p>
      </dsp:txBody>
      <dsp:txXfrm>
        <a:off x="7441899" y="4393969"/>
        <a:ext cx="2065408" cy="1763482"/>
      </dsp:txXfrm>
    </dsp:sp>
    <dsp:sp modelId="{4D60E98C-A513-4503-8B43-3E76B23980BA}">
      <dsp:nvSpPr>
        <dsp:cNvPr id="0" name=""/>
        <dsp:cNvSpPr/>
      </dsp:nvSpPr>
      <dsp:spPr>
        <a:xfrm>
          <a:off x="4467420" y="5564229"/>
          <a:ext cx="1208001" cy="1040852"/>
        </a:xfrm>
        <a:prstGeom prst="hexagon">
          <a:avLst>
            <a:gd name="adj" fmla="val 28900"/>
            <a:gd name="vf" fmla="val 11547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93BECE1-0F54-46E5-A960-6C3A2E578934}">
      <dsp:nvSpPr>
        <dsp:cNvPr id="0" name=""/>
        <dsp:cNvSpPr/>
      </dsp:nvSpPr>
      <dsp:spPr>
        <a:xfrm>
          <a:off x="4528563" y="5358766"/>
          <a:ext cx="3079438" cy="2629278"/>
        </a:xfrm>
        <a:prstGeom prst="hexagon">
          <a:avLst>
            <a:gd name="adj" fmla="val 28570"/>
            <a:gd name="vf" fmla="val 115470"/>
          </a:avLst>
        </a:prstGeom>
        <a:gradFill rotWithShape="0">
          <a:gsLst>
            <a:gs pos="0">
              <a:srgbClr val="006666"/>
            </a:gs>
            <a:gs pos="100000">
              <a:schemeClr val="accent6">
                <a:lumMod val="7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Narrow" panose="020B0606020202030204" pitchFamily="34" charset="0"/>
            </a:rPr>
            <a:t>Reconfigure template to automatically alert corresponding PACT CPS</a:t>
          </a:r>
        </a:p>
      </dsp:txBody>
      <dsp:txXfrm>
        <a:off x="5035578" y="5791664"/>
        <a:ext cx="2065408" cy="1763482"/>
      </dsp:txXfrm>
    </dsp:sp>
    <dsp:sp modelId="{16162817-1DBB-4C3B-AE4F-E8E89F316E64}">
      <dsp:nvSpPr>
        <dsp:cNvPr id="0" name=""/>
        <dsp:cNvSpPr/>
      </dsp:nvSpPr>
      <dsp:spPr>
        <a:xfrm>
          <a:off x="3034501" y="3619169"/>
          <a:ext cx="1208001" cy="1040852"/>
        </a:xfrm>
        <a:prstGeom prst="hexagon">
          <a:avLst>
            <a:gd name="adj" fmla="val 28900"/>
            <a:gd name="vf" fmla="val 11547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B5046CFA-2998-4534-A59F-D6E7555AF5D8}">
      <dsp:nvSpPr>
        <dsp:cNvPr id="0" name=""/>
        <dsp:cNvSpPr/>
      </dsp:nvSpPr>
      <dsp:spPr>
        <a:xfrm>
          <a:off x="2111071" y="3962633"/>
          <a:ext cx="3079438" cy="2629278"/>
        </a:xfrm>
        <a:prstGeom prst="hexagon">
          <a:avLst>
            <a:gd name="adj" fmla="val 28570"/>
            <a:gd name="vf" fmla="val 115470"/>
          </a:avLst>
        </a:prstGeom>
        <a:gradFill rotWithShape="0">
          <a:gsLst>
            <a:gs pos="0">
              <a:srgbClr val="006666"/>
            </a:gs>
            <a:gs pos="100000">
              <a:schemeClr val="accent6">
                <a:lumMod val="7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Narrow" panose="020B0606020202030204" pitchFamily="34" charset="0"/>
            </a:rPr>
            <a:t>Create Quick order set within template to schedule follow-up appointments</a:t>
          </a:r>
        </a:p>
      </dsp:txBody>
      <dsp:txXfrm>
        <a:off x="2618086" y="4395531"/>
        <a:ext cx="2065408" cy="1763482"/>
      </dsp:txXfrm>
    </dsp:sp>
    <dsp:sp modelId="{617901AE-CE1D-4145-8E2E-731839504AF1}">
      <dsp:nvSpPr>
        <dsp:cNvPr id="0" name=""/>
        <dsp:cNvSpPr/>
      </dsp:nvSpPr>
      <dsp:spPr>
        <a:xfrm>
          <a:off x="2088795" y="1213313"/>
          <a:ext cx="3079438" cy="2629278"/>
        </a:xfrm>
        <a:prstGeom prst="hexagon">
          <a:avLst>
            <a:gd name="adj" fmla="val 28570"/>
            <a:gd name="vf" fmla="val 115470"/>
          </a:avLst>
        </a:prstGeom>
        <a:gradFill rotWithShape="0">
          <a:gsLst>
            <a:gs pos="0">
              <a:srgbClr val="006666"/>
            </a:gs>
            <a:gs pos="100000">
              <a:schemeClr val="accent6">
                <a:lumMod val="7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Narrow" panose="020B0606020202030204" pitchFamily="34" charset="0"/>
            </a:rPr>
            <a:t>Determine proper routing of patients without PACT assignment</a:t>
          </a:r>
        </a:p>
      </dsp:txBody>
      <dsp:txXfrm>
        <a:off x="2595810" y="1646211"/>
        <a:ext cx="2065408" cy="1763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F7EB8-9C20-4DB0-8387-14716DF731F5}">
      <dsp:nvSpPr>
        <dsp:cNvPr id="0" name=""/>
        <dsp:cNvSpPr/>
      </dsp:nvSpPr>
      <dsp:spPr>
        <a:xfrm>
          <a:off x="852948" y="1568"/>
          <a:ext cx="5645910" cy="1411477"/>
        </a:xfrm>
        <a:prstGeom prst="roundRect">
          <a:avLst>
            <a:gd name="adj" fmla="val 10000"/>
          </a:avLst>
        </a:prstGeom>
        <a:gradFill flip="none" rotWithShape="0">
          <a:gsLst>
            <a:gs pos="0">
              <a:schemeClr val="accent6"/>
            </a:gs>
            <a:gs pos="50000">
              <a:schemeClr val="accent6"/>
            </a:gs>
            <a:gs pos="100000">
              <a:schemeClr val="accent6">
                <a:lumMod val="75000"/>
              </a:schemeClr>
            </a:gs>
          </a:gsLst>
          <a:lin ang="16200000" scaled="1"/>
          <a:tileRect/>
        </a:gra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bg1"/>
              </a:solidFill>
              <a:latin typeface="Arial Narrow" panose="020B0606020202030204" pitchFamily="34" charset="0"/>
            </a:rPr>
            <a:t>Pre- Intervention Methodology</a:t>
          </a:r>
          <a:endParaRPr lang="en-US" sz="2600" kern="1200" dirty="0">
            <a:solidFill>
              <a:schemeClr val="tx1"/>
            </a:solidFill>
            <a:latin typeface="Arial Narrow" panose="020B0606020202030204" pitchFamily="34" charset="0"/>
          </a:endParaRPr>
        </a:p>
      </dsp:txBody>
      <dsp:txXfrm>
        <a:off x="894289" y="42909"/>
        <a:ext cx="5563228" cy="1328795"/>
      </dsp:txXfrm>
    </dsp:sp>
    <dsp:sp modelId="{70F0DFD5-B214-46F1-AEFB-B993BA0FB78C}">
      <dsp:nvSpPr>
        <dsp:cNvPr id="0" name=""/>
        <dsp:cNvSpPr/>
      </dsp:nvSpPr>
      <dsp:spPr>
        <a:xfrm rot="5400000">
          <a:off x="3552399" y="1536550"/>
          <a:ext cx="247008" cy="247008"/>
        </a:xfrm>
        <a:prstGeom prst="rightArrow">
          <a:avLst>
            <a:gd name="adj1" fmla="val 667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sp>
    <dsp:sp modelId="{1F056FB8-C97F-45E4-BACA-871316E76F51}">
      <dsp:nvSpPr>
        <dsp:cNvPr id="0" name=""/>
        <dsp:cNvSpPr/>
      </dsp:nvSpPr>
      <dsp:spPr>
        <a:xfrm>
          <a:off x="852948" y="1907062"/>
          <a:ext cx="5645910" cy="1411477"/>
        </a:xfrm>
        <a:prstGeom prst="roundRect">
          <a:avLst>
            <a:gd name="adj" fmla="val 10000"/>
          </a:avLst>
        </a:prstGeom>
        <a:gradFill flip="none" rotWithShape="0">
          <a:gsLst>
            <a:gs pos="0">
              <a:schemeClr val="accent6"/>
            </a:gs>
            <a:gs pos="50000">
              <a:schemeClr val="accent6"/>
            </a:gs>
            <a:gs pos="100000">
              <a:schemeClr val="accent6">
                <a:lumMod val="75000"/>
              </a:schemeClr>
            </a:gs>
          </a:gsLst>
          <a:lin ang="16200000" scaled="1"/>
          <a:tileRect/>
        </a:gra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Narrow" panose="020B0606020202030204" pitchFamily="34" charset="0"/>
            </a:rPr>
            <a:t>Identify discharges relative to CHF, COPD, DM, and HTN from July 26, 2018</a:t>
          </a:r>
          <a:endParaRPr lang="en-US" sz="2400" kern="1200" dirty="0">
            <a:solidFill>
              <a:schemeClr val="bg1"/>
            </a:solidFill>
            <a:latin typeface="Arial Narrow" panose="020B0606020202030204" pitchFamily="34" charset="0"/>
          </a:endParaRPr>
        </a:p>
      </dsp:txBody>
      <dsp:txXfrm>
        <a:off x="894289" y="1948403"/>
        <a:ext cx="5563228" cy="1328795"/>
      </dsp:txXfrm>
    </dsp:sp>
    <dsp:sp modelId="{C05A8029-C1D6-4318-B14C-1425EE9B7221}">
      <dsp:nvSpPr>
        <dsp:cNvPr id="0" name=""/>
        <dsp:cNvSpPr/>
      </dsp:nvSpPr>
      <dsp:spPr>
        <a:xfrm rot="5400000">
          <a:off x="3600552" y="3460897"/>
          <a:ext cx="150702" cy="209302"/>
        </a:xfrm>
        <a:prstGeom prst="rightArrow">
          <a:avLst>
            <a:gd name="adj1" fmla="val 66700"/>
            <a:gd name="adj2" fmla="val 5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6644354F-30D6-4692-BC30-900FB0EB4FBA}">
      <dsp:nvSpPr>
        <dsp:cNvPr id="0" name=""/>
        <dsp:cNvSpPr/>
      </dsp:nvSpPr>
      <dsp:spPr>
        <a:xfrm>
          <a:off x="852948" y="3812557"/>
          <a:ext cx="5645910" cy="1411477"/>
        </a:xfrm>
        <a:prstGeom prst="roundRect">
          <a:avLst>
            <a:gd name="adj" fmla="val 10000"/>
          </a:avLst>
        </a:prstGeom>
        <a:gradFill flip="none" rotWithShape="0">
          <a:gsLst>
            <a:gs pos="0">
              <a:schemeClr val="accent6"/>
            </a:gs>
            <a:gs pos="50000">
              <a:schemeClr val="accent6"/>
            </a:gs>
            <a:gs pos="100000">
              <a:schemeClr val="accent6">
                <a:lumMod val="75000"/>
              </a:schemeClr>
            </a:gs>
          </a:gsLst>
          <a:lin ang="16200000" scaled="1"/>
          <a:tileRect/>
        </a:gra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Narrow" panose="020B0606020202030204" pitchFamily="34" charset="0"/>
            </a:rPr>
            <a:t>Determine if corresponding PACT CPS notified through </a:t>
          </a:r>
          <a:r>
            <a:rPr lang="en-US" sz="2400" b="1" kern="1200" dirty="0" err="1">
              <a:solidFill>
                <a:schemeClr val="bg1"/>
              </a:solidFill>
              <a:latin typeface="Arial Narrow" panose="020B0606020202030204" pitchFamily="34" charset="0"/>
            </a:rPr>
            <a:t>cosignature</a:t>
          </a:r>
          <a:r>
            <a:rPr lang="en-US" sz="2400" b="1" kern="1200" dirty="0">
              <a:solidFill>
                <a:schemeClr val="bg1"/>
              </a:solidFill>
              <a:latin typeface="Arial Narrow" panose="020B0606020202030204" pitchFamily="34" charset="0"/>
            </a:rPr>
            <a:t> of Pharmacy Patient Education Discharge Note</a:t>
          </a:r>
          <a:endParaRPr lang="en-US" sz="2400" kern="1200" dirty="0">
            <a:solidFill>
              <a:schemeClr val="bg1"/>
            </a:solidFill>
            <a:latin typeface="Arial Narrow" panose="020B0606020202030204" pitchFamily="34" charset="0"/>
          </a:endParaRPr>
        </a:p>
      </dsp:txBody>
      <dsp:txXfrm>
        <a:off x="894289" y="3853898"/>
        <a:ext cx="5563228" cy="1328795"/>
      </dsp:txXfrm>
    </dsp:sp>
    <dsp:sp modelId="{68A5B9C4-A002-4566-A5E1-8A7A8A38821D}">
      <dsp:nvSpPr>
        <dsp:cNvPr id="0" name=""/>
        <dsp:cNvSpPr/>
      </dsp:nvSpPr>
      <dsp:spPr>
        <a:xfrm rot="5400000">
          <a:off x="3600552" y="5366392"/>
          <a:ext cx="150702" cy="209302"/>
        </a:xfrm>
        <a:prstGeom prst="rightArrow">
          <a:avLst>
            <a:gd name="adj1" fmla="val 66700"/>
            <a:gd name="adj2" fmla="val 5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AD2BBDBD-F7E1-4784-9DD6-321770E44589}">
      <dsp:nvSpPr>
        <dsp:cNvPr id="0" name=""/>
        <dsp:cNvSpPr/>
      </dsp:nvSpPr>
      <dsp:spPr>
        <a:xfrm>
          <a:off x="852948" y="5718052"/>
          <a:ext cx="5645910" cy="1411477"/>
        </a:xfrm>
        <a:prstGeom prst="roundRect">
          <a:avLst>
            <a:gd name="adj" fmla="val 10000"/>
          </a:avLst>
        </a:prstGeom>
        <a:gradFill flip="none" rotWithShape="0">
          <a:gsLst>
            <a:gs pos="0">
              <a:schemeClr val="accent6"/>
            </a:gs>
            <a:gs pos="50000">
              <a:schemeClr val="accent6"/>
            </a:gs>
            <a:gs pos="100000">
              <a:schemeClr val="accent6">
                <a:lumMod val="75000"/>
              </a:schemeClr>
            </a:gs>
          </a:gsLst>
          <a:lin ang="16200000" scaled="1"/>
          <a:tileRect/>
        </a:gra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Narrow" panose="020B0606020202030204" pitchFamily="34" charset="0"/>
            </a:rPr>
            <a:t>Identify if post-discharge follow-up scheduled prior to discharge </a:t>
          </a:r>
          <a:endParaRPr lang="en-US" sz="2400" kern="1200" dirty="0">
            <a:solidFill>
              <a:schemeClr val="bg1"/>
            </a:solidFill>
            <a:latin typeface="Arial Narrow" panose="020B0606020202030204" pitchFamily="34" charset="0"/>
          </a:endParaRPr>
        </a:p>
      </dsp:txBody>
      <dsp:txXfrm>
        <a:off x="894289" y="5759393"/>
        <a:ext cx="5563228" cy="1328795"/>
      </dsp:txXfrm>
    </dsp:sp>
    <dsp:sp modelId="{4C32D343-88E6-4A90-81D3-3A5B13713F7A}">
      <dsp:nvSpPr>
        <dsp:cNvPr id="0" name=""/>
        <dsp:cNvSpPr/>
      </dsp:nvSpPr>
      <dsp:spPr>
        <a:xfrm rot="5400000">
          <a:off x="3600552" y="7271886"/>
          <a:ext cx="150702" cy="209302"/>
        </a:xfrm>
        <a:prstGeom prst="rightArrow">
          <a:avLst>
            <a:gd name="adj1" fmla="val 66700"/>
            <a:gd name="adj2" fmla="val 5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CACA0E5A-6F68-49BB-A46D-38BCE7622514}">
      <dsp:nvSpPr>
        <dsp:cNvPr id="0" name=""/>
        <dsp:cNvSpPr/>
      </dsp:nvSpPr>
      <dsp:spPr>
        <a:xfrm>
          <a:off x="852948" y="7623546"/>
          <a:ext cx="5645910" cy="1411477"/>
        </a:xfrm>
        <a:prstGeom prst="roundRect">
          <a:avLst>
            <a:gd name="adj" fmla="val 10000"/>
          </a:avLst>
        </a:prstGeom>
        <a:gradFill flip="none" rotWithShape="0">
          <a:gsLst>
            <a:gs pos="0">
              <a:schemeClr val="accent6"/>
            </a:gs>
            <a:gs pos="50000">
              <a:schemeClr val="accent6"/>
            </a:gs>
            <a:gs pos="100000">
              <a:schemeClr val="accent6">
                <a:lumMod val="75000"/>
              </a:schemeClr>
            </a:gs>
          </a:gsLst>
          <a:lin ang="16200000" scaled="1"/>
          <a:tileRect/>
        </a:gra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Narrow" panose="020B0606020202030204" pitchFamily="34" charset="0"/>
            </a:rPr>
            <a:t>If follow-up appointment not scheduled prior to discharge, communicate with PACT CPS to coordinate patient’s follow-up</a:t>
          </a:r>
        </a:p>
      </dsp:txBody>
      <dsp:txXfrm>
        <a:off x="894289" y="7664887"/>
        <a:ext cx="5563228" cy="1328795"/>
      </dsp:txXfrm>
    </dsp:sp>
    <dsp:sp modelId="{BC16075A-9002-4BFE-A05A-8A607BE37FB2}">
      <dsp:nvSpPr>
        <dsp:cNvPr id="0" name=""/>
        <dsp:cNvSpPr/>
      </dsp:nvSpPr>
      <dsp:spPr>
        <a:xfrm rot="5400000">
          <a:off x="3600552" y="9177381"/>
          <a:ext cx="150702" cy="209302"/>
        </a:xfrm>
        <a:prstGeom prst="rightArrow">
          <a:avLst>
            <a:gd name="adj1" fmla="val 66700"/>
            <a:gd name="adj2" fmla="val 5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5860CAF2-A629-4F5F-A0C9-617B1080B31E}">
      <dsp:nvSpPr>
        <dsp:cNvPr id="0" name=""/>
        <dsp:cNvSpPr/>
      </dsp:nvSpPr>
      <dsp:spPr>
        <a:xfrm>
          <a:off x="852948" y="9529041"/>
          <a:ext cx="5645910" cy="1411477"/>
        </a:xfrm>
        <a:prstGeom prst="roundRect">
          <a:avLst>
            <a:gd name="adj" fmla="val 10000"/>
          </a:avLst>
        </a:prstGeom>
        <a:gradFill flip="none" rotWithShape="0">
          <a:gsLst>
            <a:gs pos="0">
              <a:schemeClr val="accent6"/>
            </a:gs>
            <a:gs pos="50000">
              <a:schemeClr val="accent6"/>
            </a:gs>
            <a:gs pos="100000">
              <a:schemeClr val="accent6">
                <a:lumMod val="75000"/>
              </a:schemeClr>
            </a:gs>
          </a:gsLst>
          <a:lin ang="16200000" scaled="1"/>
          <a:tileRect/>
        </a:gra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Narrow" panose="020B0606020202030204" pitchFamily="34" charset="0"/>
            </a:rPr>
            <a:t>Reassess if return to clinic order has been placed and patient’s follow-up has been scheduled.</a:t>
          </a:r>
        </a:p>
      </dsp:txBody>
      <dsp:txXfrm>
        <a:off x="894289" y="9570382"/>
        <a:ext cx="5563228" cy="1328795"/>
      </dsp:txXfrm>
    </dsp:sp>
    <dsp:sp modelId="{6ED587A4-52A7-44BB-8ED3-45F196E2E1DE}">
      <dsp:nvSpPr>
        <dsp:cNvPr id="0" name=""/>
        <dsp:cNvSpPr/>
      </dsp:nvSpPr>
      <dsp:spPr>
        <a:xfrm rot="5400000">
          <a:off x="3600552" y="11082876"/>
          <a:ext cx="150702" cy="209302"/>
        </a:xfrm>
        <a:prstGeom prst="rightArrow">
          <a:avLst>
            <a:gd name="adj1" fmla="val 66700"/>
            <a:gd name="adj2" fmla="val 5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031918C-6226-4FD6-BB17-F57FAB0474F4}">
      <dsp:nvSpPr>
        <dsp:cNvPr id="0" name=""/>
        <dsp:cNvSpPr/>
      </dsp:nvSpPr>
      <dsp:spPr>
        <a:xfrm>
          <a:off x="852948" y="11434536"/>
          <a:ext cx="5645910" cy="1411477"/>
        </a:xfrm>
        <a:prstGeom prst="roundRect">
          <a:avLst>
            <a:gd name="adj" fmla="val 10000"/>
          </a:avLst>
        </a:prstGeom>
        <a:gradFill flip="none" rotWithShape="0">
          <a:gsLst>
            <a:gs pos="0">
              <a:schemeClr val="accent6"/>
            </a:gs>
            <a:gs pos="50000">
              <a:schemeClr val="accent6"/>
            </a:gs>
            <a:gs pos="100000">
              <a:schemeClr val="accent6">
                <a:lumMod val="75000"/>
              </a:schemeClr>
            </a:gs>
          </a:gsLst>
          <a:lin ang="16200000" scaled="1"/>
          <a:tileRect/>
        </a:gra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Narrow" panose="020B0606020202030204" pitchFamily="34" charset="0"/>
            </a:rPr>
            <a:t>Review follow-up appointments completion, coordinate rescheduling if necessary, identify rescheduling factors and analyze affect on readmissions</a:t>
          </a:r>
          <a:endParaRPr lang="en-US" sz="2400" kern="1200" dirty="0">
            <a:solidFill>
              <a:schemeClr val="bg1"/>
            </a:solidFill>
            <a:latin typeface="Arial Narrow" panose="020B0606020202030204" pitchFamily="34" charset="0"/>
          </a:endParaRPr>
        </a:p>
      </dsp:txBody>
      <dsp:txXfrm>
        <a:off x="894289" y="11475877"/>
        <a:ext cx="5563228" cy="1328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F7EB8-9C20-4DB0-8387-14716DF731F5}">
      <dsp:nvSpPr>
        <dsp:cNvPr id="0" name=""/>
        <dsp:cNvSpPr/>
      </dsp:nvSpPr>
      <dsp:spPr>
        <a:xfrm>
          <a:off x="1235188" y="1576"/>
          <a:ext cx="5675414" cy="1418853"/>
        </a:xfrm>
        <a:prstGeom prst="roundRect">
          <a:avLst>
            <a:gd name="adj" fmla="val 10000"/>
          </a:avLst>
        </a:prstGeom>
        <a:gradFill rotWithShape="0">
          <a:gsLst>
            <a:gs pos="0">
              <a:srgbClr val="007976"/>
            </a:gs>
            <a:gs pos="50000">
              <a:srgbClr val="009999">
                <a:shade val="67500"/>
                <a:satMod val="115000"/>
              </a:srgbClr>
            </a:gs>
            <a:gs pos="100000">
              <a:srgbClr val="009999">
                <a:shade val="100000"/>
                <a:satMod val="115000"/>
              </a:srgbClr>
            </a:gs>
          </a:gsLst>
          <a:lin ang="16200000" scaled="1"/>
        </a:gra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bg1"/>
              </a:solidFill>
              <a:latin typeface="Arial Narrow" panose="020B0606020202030204" pitchFamily="34" charset="0"/>
            </a:rPr>
            <a:t>Post- Intervention Methodology</a:t>
          </a:r>
          <a:endParaRPr lang="en-US" sz="2600" kern="1200" dirty="0">
            <a:solidFill>
              <a:schemeClr val="bg1"/>
            </a:solidFill>
            <a:latin typeface="Arial Narrow" panose="020B0606020202030204" pitchFamily="34" charset="0"/>
          </a:endParaRPr>
        </a:p>
      </dsp:txBody>
      <dsp:txXfrm>
        <a:off x="1276745" y="43133"/>
        <a:ext cx="5592300" cy="1335739"/>
      </dsp:txXfrm>
    </dsp:sp>
    <dsp:sp modelId="{70F0DFD5-B214-46F1-AEFB-B993BA0FB78C}">
      <dsp:nvSpPr>
        <dsp:cNvPr id="0" name=""/>
        <dsp:cNvSpPr/>
      </dsp:nvSpPr>
      <dsp:spPr>
        <a:xfrm rot="5400000">
          <a:off x="3948746" y="1544579"/>
          <a:ext cx="248299" cy="248299"/>
        </a:xfrm>
        <a:prstGeom prst="rightArrow">
          <a:avLst>
            <a:gd name="adj1" fmla="val 667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sp>
    <dsp:sp modelId="{1F056FB8-C97F-45E4-BACA-871316E76F51}">
      <dsp:nvSpPr>
        <dsp:cNvPr id="0" name=""/>
        <dsp:cNvSpPr/>
      </dsp:nvSpPr>
      <dsp:spPr>
        <a:xfrm>
          <a:off x="1235188" y="1917029"/>
          <a:ext cx="5675414" cy="1418853"/>
        </a:xfrm>
        <a:prstGeom prst="roundRect">
          <a:avLst>
            <a:gd name="adj" fmla="val 10000"/>
          </a:avLst>
        </a:prstGeom>
        <a:gradFill rotWithShape="0">
          <a:gsLst>
            <a:gs pos="0">
              <a:srgbClr val="007976"/>
            </a:gs>
            <a:gs pos="50000">
              <a:srgbClr val="009999">
                <a:shade val="67500"/>
                <a:satMod val="115000"/>
              </a:srgbClr>
            </a:gs>
            <a:gs pos="100000">
              <a:srgbClr val="009999">
                <a:shade val="100000"/>
                <a:satMod val="115000"/>
              </a:srgbClr>
            </a:gs>
          </a:gsLst>
          <a:lin ang="16200000" scaled="1"/>
        </a:gra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Narrow" panose="020B0606020202030204" pitchFamily="34" charset="0"/>
            </a:rPr>
            <a:t>Establish criteria and desired scheduling timeframe to improve transition of care hand-off process from acute care pharmacists to PACT CPS</a:t>
          </a:r>
          <a:endParaRPr lang="en-US" sz="2400" b="1" kern="1200" dirty="0">
            <a:solidFill>
              <a:schemeClr val="tx1"/>
            </a:solidFill>
            <a:latin typeface="Arial Narrow" panose="020B0606020202030204" pitchFamily="34" charset="0"/>
          </a:endParaRPr>
        </a:p>
      </dsp:txBody>
      <dsp:txXfrm>
        <a:off x="1276745" y="1958586"/>
        <a:ext cx="5592300" cy="1335739"/>
      </dsp:txXfrm>
    </dsp:sp>
    <dsp:sp modelId="{C05A8029-C1D6-4318-B14C-1425EE9B7221}">
      <dsp:nvSpPr>
        <dsp:cNvPr id="0" name=""/>
        <dsp:cNvSpPr/>
      </dsp:nvSpPr>
      <dsp:spPr>
        <a:xfrm rot="5400000">
          <a:off x="3997151" y="3478983"/>
          <a:ext cx="151489" cy="210396"/>
        </a:xfrm>
        <a:prstGeom prst="rightArrow">
          <a:avLst>
            <a:gd name="adj1" fmla="val 66700"/>
            <a:gd name="adj2" fmla="val 50000"/>
          </a:avLst>
        </a:prstGeom>
        <a:solidFill>
          <a:srgbClr val="009999"/>
        </a:solidFill>
        <a:ln>
          <a:noFill/>
        </a:ln>
        <a:effectLst/>
      </dsp:spPr>
      <dsp:style>
        <a:lnRef idx="0">
          <a:scrgbClr r="0" g="0" b="0"/>
        </a:lnRef>
        <a:fillRef idx="1">
          <a:scrgbClr r="0" g="0" b="0"/>
        </a:fillRef>
        <a:effectRef idx="0">
          <a:scrgbClr r="0" g="0" b="0"/>
        </a:effectRef>
        <a:fontRef idx="minor">
          <a:schemeClr val="lt1"/>
        </a:fontRef>
      </dsp:style>
    </dsp:sp>
    <dsp:sp modelId="{6644354F-30D6-4692-BC30-900FB0EB4FBA}">
      <dsp:nvSpPr>
        <dsp:cNvPr id="0" name=""/>
        <dsp:cNvSpPr/>
      </dsp:nvSpPr>
      <dsp:spPr>
        <a:xfrm>
          <a:off x="1235188" y="3832481"/>
          <a:ext cx="5675414" cy="1418853"/>
        </a:xfrm>
        <a:prstGeom prst="roundRect">
          <a:avLst>
            <a:gd name="adj" fmla="val 10000"/>
          </a:avLst>
        </a:prstGeom>
        <a:gradFill rotWithShape="0">
          <a:gsLst>
            <a:gs pos="0">
              <a:srgbClr val="007976"/>
            </a:gs>
            <a:gs pos="50000">
              <a:srgbClr val="009999">
                <a:shade val="67500"/>
                <a:satMod val="115000"/>
              </a:srgbClr>
            </a:gs>
            <a:gs pos="100000">
              <a:srgbClr val="009999">
                <a:shade val="100000"/>
                <a:satMod val="115000"/>
              </a:srgbClr>
            </a:gs>
          </a:gsLst>
          <a:lin ang="16200000" scaled="1"/>
        </a:gra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Narrow" panose="020B0606020202030204" pitchFamily="34" charset="0"/>
            </a:rPr>
            <a:t>Identify ACSC discharges or patients admitted for other reasons with notable uncontrolled ACSC during admission </a:t>
          </a:r>
        </a:p>
      </dsp:txBody>
      <dsp:txXfrm>
        <a:off x="1276745" y="3874038"/>
        <a:ext cx="5592300" cy="1335739"/>
      </dsp:txXfrm>
    </dsp:sp>
    <dsp:sp modelId="{68A5B9C4-A002-4566-A5E1-8A7A8A38821D}">
      <dsp:nvSpPr>
        <dsp:cNvPr id="0" name=""/>
        <dsp:cNvSpPr/>
      </dsp:nvSpPr>
      <dsp:spPr>
        <a:xfrm rot="5400000">
          <a:off x="3997151" y="5394436"/>
          <a:ext cx="151489" cy="210396"/>
        </a:xfrm>
        <a:prstGeom prst="rightArrow">
          <a:avLst>
            <a:gd name="adj1" fmla="val 66700"/>
            <a:gd name="adj2" fmla="val 50000"/>
          </a:avLst>
        </a:prstGeom>
        <a:solidFill>
          <a:srgbClr val="009999"/>
        </a:solidFill>
        <a:ln>
          <a:noFill/>
        </a:ln>
        <a:effectLst/>
      </dsp:spPr>
      <dsp:style>
        <a:lnRef idx="0">
          <a:scrgbClr r="0" g="0" b="0"/>
        </a:lnRef>
        <a:fillRef idx="1">
          <a:scrgbClr r="0" g="0" b="0"/>
        </a:fillRef>
        <a:effectRef idx="0">
          <a:scrgbClr r="0" g="0" b="0"/>
        </a:effectRef>
        <a:fontRef idx="minor">
          <a:schemeClr val="lt1"/>
        </a:fontRef>
      </dsp:style>
    </dsp:sp>
    <dsp:sp modelId="{AD2BBDBD-F7E1-4784-9DD6-321770E44589}">
      <dsp:nvSpPr>
        <dsp:cNvPr id="0" name=""/>
        <dsp:cNvSpPr/>
      </dsp:nvSpPr>
      <dsp:spPr>
        <a:xfrm>
          <a:off x="1235188" y="5747934"/>
          <a:ext cx="5675414" cy="1418853"/>
        </a:xfrm>
        <a:prstGeom prst="roundRect">
          <a:avLst>
            <a:gd name="adj" fmla="val 10000"/>
          </a:avLst>
        </a:prstGeom>
        <a:gradFill rotWithShape="0">
          <a:gsLst>
            <a:gs pos="0">
              <a:srgbClr val="007976"/>
            </a:gs>
            <a:gs pos="50000">
              <a:srgbClr val="009999">
                <a:shade val="67500"/>
                <a:satMod val="115000"/>
              </a:srgbClr>
            </a:gs>
            <a:gs pos="100000">
              <a:srgbClr val="009999">
                <a:shade val="100000"/>
                <a:satMod val="115000"/>
              </a:srgbClr>
            </a:gs>
          </a:gsLst>
          <a:lin ang="16200000" scaled="1"/>
        </a:gra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Narrow" panose="020B0606020202030204" pitchFamily="34" charset="0"/>
            </a:rPr>
            <a:t>Once identified, determine if patient is seen for anticoagulation, include desired appointment timing, updated patient contact info, and pertinent</a:t>
          </a:r>
        </a:p>
      </dsp:txBody>
      <dsp:txXfrm>
        <a:off x="1276745" y="5789491"/>
        <a:ext cx="5592300" cy="1335739"/>
      </dsp:txXfrm>
    </dsp:sp>
    <dsp:sp modelId="{4C32D343-88E6-4A90-81D3-3A5B13713F7A}">
      <dsp:nvSpPr>
        <dsp:cNvPr id="0" name=""/>
        <dsp:cNvSpPr/>
      </dsp:nvSpPr>
      <dsp:spPr>
        <a:xfrm rot="5400000">
          <a:off x="3997151" y="7309889"/>
          <a:ext cx="151489" cy="210396"/>
        </a:xfrm>
        <a:prstGeom prst="rightArrow">
          <a:avLst>
            <a:gd name="adj1" fmla="val 66700"/>
            <a:gd name="adj2" fmla="val 50000"/>
          </a:avLst>
        </a:prstGeom>
        <a:solidFill>
          <a:srgbClr val="009999"/>
        </a:solidFill>
        <a:ln>
          <a:noFill/>
        </a:ln>
        <a:effectLst/>
      </dsp:spPr>
      <dsp:style>
        <a:lnRef idx="0">
          <a:scrgbClr r="0" g="0" b="0"/>
        </a:lnRef>
        <a:fillRef idx="1">
          <a:scrgbClr r="0" g="0" b="0"/>
        </a:fillRef>
        <a:effectRef idx="0">
          <a:scrgbClr r="0" g="0" b="0"/>
        </a:effectRef>
        <a:fontRef idx="minor">
          <a:schemeClr val="lt1"/>
        </a:fontRef>
      </dsp:style>
    </dsp:sp>
    <dsp:sp modelId="{CACA0E5A-6F68-49BB-A46D-38BCE7622514}">
      <dsp:nvSpPr>
        <dsp:cNvPr id="0" name=""/>
        <dsp:cNvSpPr/>
      </dsp:nvSpPr>
      <dsp:spPr>
        <a:xfrm>
          <a:off x="1235188" y="7663386"/>
          <a:ext cx="5675414" cy="1418853"/>
        </a:xfrm>
        <a:prstGeom prst="roundRect">
          <a:avLst>
            <a:gd name="adj" fmla="val 10000"/>
          </a:avLst>
        </a:prstGeom>
        <a:gradFill rotWithShape="0">
          <a:gsLst>
            <a:gs pos="0">
              <a:srgbClr val="007976"/>
            </a:gs>
            <a:gs pos="50000">
              <a:srgbClr val="009999">
                <a:shade val="67500"/>
                <a:satMod val="115000"/>
              </a:srgbClr>
            </a:gs>
            <a:gs pos="100000">
              <a:srgbClr val="009999">
                <a:shade val="100000"/>
                <a:satMod val="115000"/>
              </a:srgbClr>
            </a:gs>
          </a:gsLst>
          <a:lin ang="16200000" scaled="1"/>
        </a:gra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Narrow" panose="020B0606020202030204" pitchFamily="34" charset="0"/>
            </a:rPr>
            <a:t>Educate pharmacy staff on updated criteria required for hand-off (intervention) on         Aug 22,2018</a:t>
          </a:r>
        </a:p>
      </dsp:txBody>
      <dsp:txXfrm>
        <a:off x="1276745" y="7704943"/>
        <a:ext cx="5592300" cy="1335739"/>
      </dsp:txXfrm>
    </dsp:sp>
    <dsp:sp modelId="{BC16075A-9002-4BFE-A05A-8A607BE37FB2}">
      <dsp:nvSpPr>
        <dsp:cNvPr id="0" name=""/>
        <dsp:cNvSpPr/>
      </dsp:nvSpPr>
      <dsp:spPr>
        <a:xfrm rot="5400000">
          <a:off x="3997151" y="9225341"/>
          <a:ext cx="151489" cy="210396"/>
        </a:xfrm>
        <a:prstGeom prst="rightArrow">
          <a:avLst>
            <a:gd name="adj1" fmla="val 66700"/>
            <a:gd name="adj2" fmla="val 50000"/>
          </a:avLst>
        </a:prstGeom>
        <a:solidFill>
          <a:srgbClr val="009999"/>
        </a:solidFill>
        <a:ln>
          <a:noFill/>
        </a:ln>
        <a:effectLst/>
      </dsp:spPr>
      <dsp:style>
        <a:lnRef idx="0">
          <a:scrgbClr r="0" g="0" b="0"/>
        </a:lnRef>
        <a:fillRef idx="1">
          <a:scrgbClr r="0" g="0" b="0"/>
        </a:fillRef>
        <a:effectRef idx="0">
          <a:scrgbClr r="0" g="0" b="0"/>
        </a:effectRef>
        <a:fontRef idx="minor">
          <a:schemeClr val="lt1"/>
        </a:fontRef>
      </dsp:style>
    </dsp:sp>
    <dsp:sp modelId="{5860CAF2-A629-4F5F-A0C9-617B1080B31E}">
      <dsp:nvSpPr>
        <dsp:cNvPr id="0" name=""/>
        <dsp:cNvSpPr/>
      </dsp:nvSpPr>
      <dsp:spPr>
        <a:xfrm>
          <a:off x="1235188" y="9578839"/>
          <a:ext cx="5675414" cy="1418853"/>
        </a:xfrm>
        <a:prstGeom prst="roundRect">
          <a:avLst>
            <a:gd name="adj" fmla="val 10000"/>
          </a:avLst>
        </a:prstGeom>
        <a:gradFill rotWithShape="0">
          <a:gsLst>
            <a:gs pos="0">
              <a:srgbClr val="007976"/>
            </a:gs>
            <a:gs pos="50000">
              <a:srgbClr val="009999">
                <a:shade val="67500"/>
                <a:satMod val="115000"/>
              </a:srgbClr>
            </a:gs>
            <a:gs pos="100000">
              <a:srgbClr val="009999">
                <a:shade val="100000"/>
                <a:satMod val="115000"/>
              </a:srgbClr>
            </a:gs>
          </a:gsLst>
          <a:lin ang="16200000" scaled="1"/>
        </a:gra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Narrow" panose="020B0606020202030204" pitchFamily="34" charset="0"/>
            </a:rPr>
            <a:t>Ensure proper hand-off completion for each ACSC since establishment; Intervene if necessary to schedule follow-up</a:t>
          </a:r>
        </a:p>
      </dsp:txBody>
      <dsp:txXfrm>
        <a:off x="1276745" y="9620396"/>
        <a:ext cx="5592300" cy="1335739"/>
      </dsp:txXfrm>
    </dsp:sp>
    <dsp:sp modelId="{6ED587A4-52A7-44BB-8ED3-45F196E2E1DE}">
      <dsp:nvSpPr>
        <dsp:cNvPr id="0" name=""/>
        <dsp:cNvSpPr/>
      </dsp:nvSpPr>
      <dsp:spPr>
        <a:xfrm rot="5400000">
          <a:off x="3997151" y="11140794"/>
          <a:ext cx="151489" cy="210396"/>
        </a:xfrm>
        <a:prstGeom prst="rightArrow">
          <a:avLst>
            <a:gd name="adj1" fmla="val 66700"/>
            <a:gd name="adj2" fmla="val 50000"/>
          </a:avLst>
        </a:prstGeom>
        <a:solidFill>
          <a:srgbClr val="009999"/>
        </a:solidFill>
        <a:ln>
          <a:noFill/>
        </a:ln>
        <a:effectLst/>
      </dsp:spPr>
      <dsp:style>
        <a:lnRef idx="0">
          <a:scrgbClr r="0" g="0" b="0"/>
        </a:lnRef>
        <a:fillRef idx="1">
          <a:scrgbClr r="0" g="0" b="0"/>
        </a:fillRef>
        <a:effectRef idx="0">
          <a:scrgbClr r="0" g="0" b="0"/>
        </a:effectRef>
        <a:fontRef idx="minor">
          <a:schemeClr val="lt1"/>
        </a:fontRef>
      </dsp:style>
    </dsp:sp>
    <dsp:sp modelId="{4031918C-6226-4FD6-BB17-F57FAB0474F4}">
      <dsp:nvSpPr>
        <dsp:cNvPr id="0" name=""/>
        <dsp:cNvSpPr/>
      </dsp:nvSpPr>
      <dsp:spPr>
        <a:xfrm>
          <a:off x="1235188" y="11494291"/>
          <a:ext cx="5675414" cy="1418853"/>
        </a:xfrm>
        <a:prstGeom prst="roundRect">
          <a:avLst>
            <a:gd name="adj" fmla="val 10000"/>
          </a:avLst>
        </a:prstGeom>
        <a:gradFill rotWithShape="0">
          <a:gsLst>
            <a:gs pos="0">
              <a:srgbClr val="007976"/>
            </a:gs>
            <a:gs pos="50000">
              <a:srgbClr val="009999">
                <a:shade val="67500"/>
                <a:satMod val="115000"/>
              </a:srgbClr>
            </a:gs>
            <a:gs pos="100000">
              <a:srgbClr val="009999">
                <a:shade val="100000"/>
                <a:satMod val="115000"/>
              </a:srgbClr>
            </a:gs>
          </a:gsLst>
          <a:lin ang="16200000" scaled="1"/>
        </a:gra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Narrow" panose="020B0606020202030204" pitchFamily="34" charset="0"/>
            </a:rPr>
            <a:t>Review follow-up appointments completion, coordinate rescheduling if necessary, identify rescheduling factors and analyze affect on readmissions</a:t>
          </a:r>
        </a:p>
      </dsp:txBody>
      <dsp:txXfrm>
        <a:off x="1276745" y="11535848"/>
        <a:ext cx="5592300" cy="133573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0.54564</cdr:x>
      <cdr:y>0.61453</cdr:y>
    </cdr:from>
    <cdr:to>
      <cdr:x>0.6766</cdr:x>
      <cdr:y>0.6735</cdr:y>
    </cdr:to>
    <cdr:sp macro="" textlink="">
      <cdr:nvSpPr>
        <cdr:cNvPr id="3" name="TextBox 66">
          <a:extLst xmlns:a="http://schemas.openxmlformats.org/drawingml/2006/main">
            <a:ext uri="{FF2B5EF4-FFF2-40B4-BE49-F238E27FC236}">
              <a16:creationId xmlns:a16="http://schemas.microsoft.com/office/drawing/2014/main" id="{51E27B7E-B4DC-4BC6-825C-C498D3FA8CD0}"/>
            </a:ext>
          </a:extLst>
        </cdr:cNvPr>
        <cdr:cNvSpPr txBox="1"/>
      </cdr:nvSpPr>
      <cdr:spPr>
        <a:xfrm xmlns:a="http://schemas.openxmlformats.org/drawingml/2006/main">
          <a:off x="3971802" y="3528506"/>
          <a:ext cx="953282" cy="33859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xmlns:a="http://schemas.openxmlformats.org/drawingml/2006/main">
          <a:r>
            <a:rPr lang="en-US" sz="1600" b="1" dirty="0">
              <a:solidFill>
                <a:schemeClr val="tx1"/>
              </a:solidFill>
              <a:latin typeface="Arial Narrow "/>
            </a:rPr>
            <a:t>100%</a:t>
          </a:r>
        </a:p>
      </cdr:txBody>
    </cdr:sp>
  </cdr:relSizeAnchor>
</c:userShapes>
</file>

<file path=ppt/drawings/drawing2.xml><?xml version="1.0" encoding="utf-8"?>
<c:userShapes xmlns:c="http://schemas.openxmlformats.org/drawingml/2006/chart">
  <cdr:relSizeAnchor xmlns:cdr="http://schemas.openxmlformats.org/drawingml/2006/chartDrawing">
    <cdr:from>
      <cdr:x>0.73237</cdr:x>
      <cdr:y>0.31889</cdr:y>
    </cdr:from>
    <cdr:to>
      <cdr:x>0.86477</cdr:x>
      <cdr:y>0.5</cdr:y>
    </cdr:to>
    <cdr:sp macro="" textlink="">
      <cdr:nvSpPr>
        <cdr:cNvPr id="3" name="TextBox 2">
          <a:extLst xmlns:a="http://schemas.openxmlformats.org/drawingml/2006/main">
            <a:ext uri="{FF2B5EF4-FFF2-40B4-BE49-F238E27FC236}">
              <a16:creationId xmlns:a16="http://schemas.microsoft.com/office/drawing/2014/main" id="{11B1B230-E93A-4122-AA54-2A3B07DF41CA}"/>
            </a:ext>
          </a:extLst>
        </cdr:cNvPr>
        <cdr:cNvSpPr txBox="1"/>
      </cdr:nvSpPr>
      <cdr:spPr>
        <a:xfrm xmlns:a="http://schemas.openxmlformats.org/drawingml/2006/main">
          <a:off x="7126494" y="1255736"/>
          <a:ext cx="1288352" cy="71318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0.71697</cdr:x>
      <cdr:y>0.3199</cdr:y>
    </cdr:from>
    <cdr:to>
      <cdr:x>0.84936</cdr:x>
      <cdr:y>0.48686</cdr:y>
    </cdr:to>
    <cdr:sp macro="" textlink="">
      <cdr:nvSpPr>
        <cdr:cNvPr id="4" name="TextBox 1">
          <a:extLst xmlns:a="http://schemas.openxmlformats.org/drawingml/2006/main">
            <a:ext uri="{FF2B5EF4-FFF2-40B4-BE49-F238E27FC236}">
              <a16:creationId xmlns:a16="http://schemas.microsoft.com/office/drawing/2014/main" id="{58DB386B-BA2F-455E-AA51-F7740CF8C8FA}"/>
            </a:ext>
          </a:extLst>
        </cdr:cNvPr>
        <cdr:cNvSpPr txBox="1"/>
      </cdr:nvSpPr>
      <cdr:spPr>
        <a:xfrm xmlns:a="http://schemas.openxmlformats.org/drawingml/2006/main">
          <a:off x="8123466" y="2280240"/>
          <a:ext cx="1500028" cy="11900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0.76309</cdr:x>
      <cdr:y>0.09161</cdr:y>
    </cdr:from>
    <cdr:to>
      <cdr:x>0.92519</cdr:x>
      <cdr:y>0.18664</cdr:y>
    </cdr:to>
    <cdr:sp macro="" textlink="">
      <cdr:nvSpPr>
        <cdr:cNvPr id="2" name="TextBox 65">
          <a:extLst xmlns:a="http://schemas.openxmlformats.org/drawingml/2006/main">
            <a:ext uri="{FF2B5EF4-FFF2-40B4-BE49-F238E27FC236}">
              <a16:creationId xmlns:a16="http://schemas.microsoft.com/office/drawing/2014/main" id="{0F2B4988-21FF-4D01-ABFA-2D3B2665CDD0}"/>
            </a:ext>
          </a:extLst>
        </cdr:cNvPr>
        <cdr:cNvSpPr txBox="1"/>
      </cdr:nvSpPr>
      <cdr:spPr>
        <a:xfrm xmlns:a="http://schemas.openxmlformats.org/drawingml/2006/main">
          <a:off x="6996927" y="452140"/>
          <a:ext cx="1486333" cy="46901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xmlns:a="http://schemas.openxmlformats.org/drawingml/2006/main">
          <a:r>
            <a:rPr lang="en-US" sz="1800" b="1" dirty="0">
              <a:solidFill>
                <a:schemeClr val="tx1"/>
              </a:solidFill>
            </a:rPr>
            <a:t>87%</a:t>
          </a:r>
          <a:endParaRPr lang="en-US" sz="2000" b="1" dirty="0">
            <a:solidFill>
              <a:schemeClr val="tx1"/>
            </a:solidFill>
          </a:endParaRPr>
        </a:p>
      </cdr:txBody>
    </cdr:sp>
  </cdr:relSizeAnchor>
  <cdr:relSizeAnchor xmlns:cdr="http://schemas.openxmlformats.org/drawingml/2006/chartDrawing">
    <cdr:from>
      <cdr:x>0.64521</cdr:x>
      <cdr:y>0.5736</cdr:y>
    </cdr:from>
    <cdr:to>
      <cdr:x>0.79431</cdr:x>
      <cdr:y>0.66863</cdr:y>
    </cdr:to>
    <cdr:sp macro="" textlink="">
      <cdr:nvSpPr>
        <cdr:cNvPr id="3" name="TextBox 65">
          <a:extLst xmlns:a="http://schemas.openxmlformats.org/drawingml/2006/main">
            <a:ext uri="{FF2B5EF4-FFF2-40B4-BE49-F238E27FC236}">
              <a16:creationId xmlns:a16="http://schemas.microsoft.com/office/drawing/2014/main" id="{0F2B4988-21FF-4D01-ABFA-2D3B2665CDD0}"/>
            </a:ext>
          </a:extLst>
        </cdr:cNvPr>
        <cdr:cNvSpPr txBox="1"/>
      </cdr:nvSpPr>
      <cdr:spPr>
        <a:xfrm xmlns:a="http://schemas.openxmlformats.org/drawingml/2006/main">
          <a:off x="5916084" y="2830985"/>
          <a:ext cx="1367133" cy="46902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xmlns:a="http://schemas.openxmlformats.org/drawingml/2006/main">
          <a:r>
            <a:rPr lang="en-US" sz="1800" b="1" dirty="0">
              <a:solidFill>
                <a:schemeClr val="tx1"/>
              </a:solidFill>
            </a:rPr>
            <a:t>13%</a:t>
          </a:r>
        </a:p>
      </cdr:txBody>
    </cdr:sp>
  </cdr:relSizeAnchor>
</c:userShapes>
</file>

<file path=ppt/drawings/drawing4.xml><?xml version="1.0" encoding="utf-8"?>
<c:userShapes xmlns:c="http://schemas.openxmlformats.org/drawingml/2006/chart">
  <cdr:relSizeAnchor xmlns:cdr="http://schemas.openxmlformats.org/drawingml/2006/chartDrawing">
    <cdr:from>
      <cdr:x>0.66949</cdr:x>
      <cdr:y>0.05745</cdr:y>
    </cdr:from>
    <cdr:to>
      <cdr:x>0.86354</cdr:x>
      <cdr:y>0.15251</cdr:y>
    </cdr:to>
    <cdr:sp macro="" textlink="">
      <cdr:nvSpPr>
        <cdr:cNvPr id="2" name="TextBox 65">
          <a:extLst xmlns:a="http://schemas.openxmlformats.org/drawingml/2006/main">
            <a:ext uri="{FF2B5EF4-FFF2-40B4-BE49-F238E27FC236}">
              <a16:creationId xmlns:a16="http://schemas.microsoft.com/office/drawing/2014/main" id="{0F2B4988-21FF-4D01-ABFA-2D3B2665CDD0}"/>
            </a:ext>
          </a:extLst>
        </cdr:cNvPr>
        <cdr:cNvSpPr txBox="1"/>
      </cdr:nvSpPr>
      <cdr:spPr>
        <a:xfrm xmlns:a="http://schemas.openxmlformats.org/drawingml/2006/main">
          <a:off x="5131557" y="241797"/>
          <a:ext cx="1487359" cy="40011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xmlns:a="http://schemas.openxmlformats.org/drawingml/2006/main">
          <a:r>
            <a:rPr lang="en-US" sz="1600" b="1" dirty="0">
              <a:solidFill>
                <a:schemeClr val="tx1"/>
              </a:solidFill>
              <a:latin typeface="Arial Narrow" panose="020B0606020202030204" pitchFamily="34" charset="0"/>
            </a:rPr>
            <a:t>82.5</a:t>
          </a:r>
          <a:r>
            <a:rPr lang="en-US" sz="2000" b="1" dirty="0">
              <a:solidFill>
                <a:schemeClr val="tx1"/>
              </a:solidFill>
              <a:latin typeface="Arial Narrow" panose="020B0606020202030204" pitchFamily="34" charset="0"/>
            </a:rPr>
            <a:t>%</a:t>
          </a:r>
        </a:p>
      </cdr:txBody>
    </cdr:sp>
  </cdr:relSizeAnchor>
</c:userShapes>
</file>

<file path=ppt/drawings/drawing5.xml><?xml version="1.0" encoding="utf-8"?>
<c:userShapes xmlns:c="http://schemas.openxmlformats.org/drawingml/2006/chart">
  <cdr:relSizeAnchor xmlns:cdr="http://schemas.openxmlformats.org/drawingml/2006/chartDrawing">
    <cdr:from>
      <cdr:x>0.64379</cdr:x>
      <cdr:y>0.33251</cdr:y>
    </cdr:from>
    <cdr:to>
      <cdr:x>0.83784</cdr:x>
      <cdr:y>0.40862</cdr:y>
    </cdr:to>
    <cdr:sp macro="" textlink="">
      <cdr:nvSpPr>
        <cdr:cNvPr id="2" name="TextBox 65">
          <a:extLst xmlns:a="http://schemas.openxmlformats.org/drawingml/2006/main">
            <a:ext uri="{FF2B5EF4-FFF2-40B4-BE49-F238E27FC236}">
              <a16:creationId xmlns:a16="http://schemas.microsoft.com/office/drawing/2014/main" id="{0F2B4988-21FF-4D01-ABFA-2D3B2665CDD0}"/>
            </a:ext>
          </a:extLst>
        </cdr:cNvPr>
        <cdr:cNvSpPr txBox="1"/>
      </cdr:nvSpPr>
      <cdr:spPr>
        <a:xfrm xmlns:a="http://schemas.openxmlformats.org/drawingml/2006/main">
          <a:off x="5378123" y="1613566"/>
          <a:ext cx="1621070"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xmlns:a="http://schemas.openxmlformats.org/drawingml/2006/main">
          <a:r>
            <a:rPr lang="en-US" sz="1800" b="1" dirty="0">
              <a:solidFill>
                <a:schemeClr val="tx1"/>
              </a:solidFill>
            </a:rPr>
            <a:t>53%</a:t>
          </a:r>
        </a:p>
      </cdr:txBody>
    </cdr:sp>
  </cdr:relSizeAnchor>
  <cdr:relSizeAnchor xmlns:cdr="http://schemas.openxmlformats.org/drawingml/2006/chartDrawing">
    <cdr:from>
      <cdr:x>0.64123</cdr:x>
      <cdr:y>0.56937</cdr:y>
    </cdr:from>
    <cdr:to>
      <cdr:x>0.79033</cdr:x>
      <cdr:y>0.65182</cdr:y>
    </cdr:to>
    <cdr:sp macro="" textlink="">
      <cdr:nvSpPr>
        <cdr:cNvPr id="3" name="TextBox 65">
          <a:extLst xmlns:a="http://schemas.openxmlformats.org/drawingml/2006/main">
            <a:ext uri="{FF2B5EF4-FFF2-40B4-BE49-F238E27FC236}">
              <a16:creationId xmlns:a16="http://schemas.microsoft.com/office/drawing/2014/main" id="{0F2B4988-21FF-4D01-ABFA-2D3B2665CDD0}"/>
            </a:ext>
          </a:extLst>
        </cdr:cNvPr>
        <cdr:cNvSpPr txBox="1"/>
      </cdr:nvSpPr>
      <cdr:spPr>
        <a:xfrm xmlns:a="http://schemas.openxmlformats.org/drawingml/2006/main">
          <a:off x="5099109" y="2689765"/>
          <a:ext cx="1185654" cy="38950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xmlns:a="http://schemas.openxmlformats.org/drawingml/2006/main">
          <a:endParaRPr lang="en-US" sz="2000" b="1" dirty="0">
            <a:solidFill>
              <a:schemeClr val="tx1"/>
            </a:solidFill>
          </a:endParaRPr>
        </a:p>
      </cdr:txBody>
    </cdr:sp>
  </cdr:relSizeAnchor>
  <cdr:relSizeAnchor xmlns:cdr="http://schemas.openxmlformats.org/drawingml/2006/chartDrawing">
    <cdr:from>
      <cdr:x>0.44087</cdr:x>
      <cdr:y>0.42155</cdr:y>
    </cdr:from>
    <cdr:to>
      <cdr:x>0.63493</cdr:x>
      <cdr:y>0.49765</cdr:y>
    </cdr:to>
    <cdr:sp macro="" textlink="">
      <cdr:nvSpPr>
        <cdr:cNvPr id="4" name="TextBox 65">
          <a:extLst xmlns:a="http://schemas.openxmlformats.org/drawingml/2006/main">
            <a:ext uri="{FF2B5EF4-FFF2-40B4-BE49-F238E27FC236}">
              <a16:creationId xmlns:a16="http://schemas.microsoft.com/office/drawing/2014/main" id="{47764C83-F4AC-41E2-8C8A-B351ABBCAA60}"/>
            </a:ext>
          </a:extLst>
        </cdr:cNvPr>
        <cdr:cNvSpPr txBox="1"/>
      </cdr:nvSpPr>
      <cdr:spPr>
        <a:xfrm xmlns:a="http://schemas.openxmlformats.org/drawingml/2006/main">
          <a:off x="3682997" y="2045618"/>
          <a:ext cx="1621154"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b="1" dirty="0">
              <a:solidFill>
                <a:schemeClr val="tx1"/>
              </a:solidFill>
            </a:rPr>
            <a:t>40%</a:t>
          </a:r>
        </a:p>
      </cdr:txBody>
    </cdr:sp>
  </cdr:relSizeAnchor>
  <cdr:relSizeAnchor xmlns:cdr="http://schemas.openxmlformats.org/drawingml/2006/chartDrawing">
    <cdr:from>
      <cdr:x>0.23562</cdr:x>
      <cdr:y>0.30813</cdr:y>
    </cdr:from>
    <cdr:to>
      <cdr:x>0.38472</cdr:x>
      <cdr:y>0.38424</cdr:y>
    </cdr:to>
    <cdr:sp macro="" textlink="">
      <cdr:nvSpPr>
        <cdr:cNvPr id="5" name="TextBox 65">
          <a:extLst xmlns:a="http://schemas.openxmlformats.org/drawingml/2006/main">
            <a:ext uri="{FF2B5EF4-FFF2-40B4-BE49-F238E27FC236}">
              <a16:creationId xmlns:a16="http://schemas.microsoft.com/office/drawing/2014/main" id="{B7A92667-0B5E-4D88-A9CF-9413438A7F03}"/>
            </a:ext>
          </a:extLst>
        </cdr:cNvPr>
        <cdr:cNvSpPr txBox="1"/>
      </cdr:nvSpPr>
      <cdr:spPr>
        <a:xfrm xmlns:a="http://schemas.openxmlformats.org/drawingml/2006/main">
          <a:off x="1873672" y="1455660"/>
          <a:ext cx="1185654" cy="35955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b="1" dirty="0">
              <a:solidFill>
                <a:schemeClr val="tx1"/>
              </a:solidFill>
            </a:rPr>
            <a:t>57%</a:t>
          </a:r>
        </a:p>
      </cdr:txBody>
    </cdr:sp>
  </cdr:relSizeAnchor>
  <cdr:relSizeAnchor xmlns:cdr="http://schemas.openxmlformats.org/drawingml/2006/chartDrawing">
    <cdr:from>
      <cdr:x>0.16791</cdr:x>
      <cdr:y>0.5034</cdr:y>
    </cdr:from>
    <cdr:to>
      <cdr:x>0.30614</cdr:x>
      <cdr:y>0.57951</cdr:y>
    </cdr:to>
    <cdr:sp macro="" textlink="">
      <cdr:nvSpPr>
        <cdr:cNvPr id="6" name="TextBox 65">
          <a:extLst xmlns:a="http://schemas.openxmlformats.org/drawingml/2006/main">
            <a:ext uri="{FF2B5EF4-FFF2-40B4-BE49-F238E27FC236}">
              <a16:creationId xmlns:a16="http://schemas.microsoft.com/office/drawing/2014/main" id="{400E1258-83DD-402A-86F7-2A4986C8C527}"/>
            </a:ext>
          </a:extLst>
        </cdr:cNvPr>
        <cdr:cNvSpPr txBox="1"/>
      </cdr:nvSpPr>
      <cdr:spPr>
        <a:xfrm xmlns:a="http://schemas.openxmlformats.org/drawingml/2006/main">
          <a:off x="1335204" y="2378132"/>
          <a:ext cx="1099216" cy="35954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b="1" dirty="0">
              <a:solidFill>
                <a:schemeClr val="tx1"/>
              </a:solidFill>
            </a:rPr>
            <a:t>27%</a:t>
          </a:r>
        </a:p>
      </cdr:txBody>
    </cdr:sp>
  </cdr:relSizeAnchor>
</c:userShapes>
</file>

<file path=ppt/drawings/drawing6.xml><?xml version="1.0" encoding="utf-8"?>
<c:userShapes xmlns:c="http://schemas.openxmlformats.org/drawingml/2006/chart">
  <cdr:relSizeAnchor xmlns:cdr="http://schemas.openxmlformats.org/drawingml/2006/chartDrawing">
    <cdr:from>
      <cdr:x>0.4556</cdr:x>
      <cdr:y>0.00811</cdr:y>
    </cdr:from>
    <cdr:to>
      <cdr:x>0.58656</cdr:x>
      <cdr:y>0.06847</cdr:y>
    </cdr:to>
    <cdr:sp macro="" textlink="">
      <cdr:nvSpPr>
        <cdr:cNvPr id="2" name="TextBox 65">
          <a:extLst xmlns:a="http://schemas.openxmlformats.org/drawingml/2006/main">
            <a:ext uri="{FF2B5EF4-FFF2-40B4-BE49-F238E27FC236}">
              <a16:creationId xmlns:a16="http://schemas.microsoft.com/office/drawing/2014/main" id="{0F2B4988-21FF-4D01-ABFA-2D3B2665CDD0}"/>
            </a:ext>
          </a:extLst>
        </cdr:cNvPr>
        <cdr:cNvSpPr txBox="1"/>
      </cdr:nvSpPr>
      <cdr:spPr>
        <a:xfrm xmlns:a="http://schemas.openxmlformats.org/drawingml/2006/main">
          <a:off x="3524189" y="44863"/>
          <a:ext cx="1013018" cy="33386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xmlns:a="http://schemas.openxmlformats.org/drawingml/2006/main">
          <a:r>
            <a:rPr lang="en-US" sz="1400" b="1" dirty="0">
              <a:solidFill>
                <a:schemeClr val="bg1"/>
              </a:solidFill>
            </a:rPr>
            <a:t>22.8%</a:t>
          </a:r>
        </a:p>
      </cdr:txBody>
    </cdr:sp>
  </cdr:relSizeAnchor>
  <cdr:relSizeAnchor xmlns:cdr="http://schemas.openxmlformats.org/drawingml/2006/chartDrawing">
    <cdr:from>
      <cdr:x>0.47541</cdr:x>
      <cdr:y>0.1071</cdr:y>
    </cdr:from>
    <cdr:to>
      <cdr:x>0.60637</cdr:x>
      <cdr:y>0.16746</cdr:y>
    </cdr:to>
    <cdr:sp macro="" textlink="">
      <cdr:nvSpPr>
        <cdr:cNvPr id="3" name="TextBox 66">
          <a:extLst xmlns:a="http://schemas.openxmlformats.org/drawingml/2006/main">
            <a:ext uri="{FF2B5EF4-FFF2-40B4-BE49-F238E27FC236}">
              <a16:creationId xmlns:a16="http://schemas.microsoft.com/office/drawing/2014/main" id="{51E27B7E-B4DC-4BC6-825C-C498D3FA8CD0}"/>
            </a:ext>
          </a:extLst>
        </cdr:cNvPr>
        <cdr:cNvSpPr txBox="1"/>
      </cdr:nvSpPr>
      <cdr:spPr>
        <a:xfrm xmlns:a="http://schemas.openxmlformats.org/drawingml/2006/main">
          <a:off x="3677485" y="592395"/>
          <a:ext cx="1013018" cy="33386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xmlns:a="http://schemas.openxmlformats.org/drawingml/2006/main">
          <a:r>
            <a:rPr lang="en-US" sz="1400" b="1" dirty="0">
              <a:solidFill>
                <a:schemeClr val="bg1"/>
              </a:solidFill>
            </a:rPr>
            <a:t>24.0%</a:t>
          </a:r>
        </a:p>
      </cdr:txBody>
    </cdr:sp>
  </cdr:relSizeAnchor>
  <cdr:relSizeAnchor xmlns:cdr="http://schemas.openxmlformats.org/drawingml/2006/chartDrawing">
    <cdr:from>
      <cdr:x>0.40049</cdr:x>
      <cdr:y>0.04017</cdr:y>
    </cdr:from>
    <cdr:to>
      <cdr:x>0.53145</cdr:x>
      <cdr:y>0.10053</cdr:y>
    </cdr:to>
    <cdr:sp macro="" textlink="">
      <cdr:nvSpPr>
        <cdr:cNvPr id="4" name="TextBox 65">
          <a:extLst xmlns:a="http://schemas.openxmlformats.org/drawingml/2006/main">
            <a:ext uri="{FF2B5EF4-FFF2-40B4-BE49-F238E27FC236}">
              <a16:creationId xmlns:a16="http://schemas.microsoft.com/office/drawing/2014/main" id="{2E8C55D7-E374-4261-95CA-E09C832DAD3A}"/>
            </a:ext>
          </a:extLst>
        </cdr:cNvPr>
        <cdr:cNvSpPr txBox="1"/>
      </cdr:nvSpPr>
      <cdr:spPr>
        <a:xfrm xmlns:a="http://schemas.openxmlformats.org/drawingml/2006/main">
          <a:off x="3097955" y="222172"/>
          <a:ext cx="1013018" cy="33386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bg1"/>
              </a:solidFill>
            </a:rPr>
            <a:t>20.0%</a:t>
          </a:r>
        </a:p>
      </cdr:txBody>
    </cdr:sp>
  </cdr:relSizeAnchor>
  <cdr:relSizeAnchor xmlns:cdr="http://schemas.openxmlformats.org/drawingml/2006/chartDrawing">
    <cdr:from>
      <cdr:x>0.33063</cdr:x>
      <cdr:y>0.07483</cdr:y>
    </cdr:from>
    <cdr:to>
      <cdr:x>0.4616</cdr:x>
      <cdr:y>0.13518</cdr:y>
    </cdr:to>
    <cdr:sp macro="" textlink="">
      <cdr:nvSpPr>
        <cdr:cNvPr id="5" name="TextBox 65">
          <a:extLst xmlns:a="http://schemas.openxmlformats.org/drawingml/2006/main">
            <a:ext uri="{FF2B5EF4-FFF2-40B4-BE49-F238E27FC236}">
              <a16:creationId xmlns:a16="http://schemas.microsoft.com/office/drawing/2014/main" id="{1FBEE509-76BD-47C5-AA9B-480DDAD303AB}"/>
            </a:ext>
          </a:extLst>
        </cdr:cNvPr>
        <cdr:cNvSpPr txBox="1"/>
      </cdr:nvSpPr>
      <cdr:spPr>
        <a:xfrm xmlns:a="http://schemas.openxmlformats.org/drawingml/2006/main">
          <a:off x="2557515" y="413874"/>
          <a:ext cx="1013096" cy="33380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bg1"/>
              </a:solidFill>
            </a:rPr>
            <a:t>16.1%</a:t>
          </a:r>
        </a:p>
      </cdr:txBody>
    </cdr:sp>
  </cdr:relSizeAnchor>
  <cdr:relSizeAnchor xmlns:cdr="http://schemas.openxmlformats.org/drawingml/2006/chartDrawing">
    <cdr:from>
      <cdr:x>0.82993</cdr:x>
      <cdr:y>0.21244</cdr:y>
    </cdr:from>
    <cdr:to>
      <cdr:x>0.96089</cdr:x>
      <cdr:y>0.2728</cdr:y>
    </cdr:to>
    <cdr:sp macro="" textlink="">
      <cdr:nvSpPr>
        <cdr:cNvPr id="6" name="TextBox 66">
          <a:extLst xmlns:a="http://schemas.openxmlformats.org/drawingml/2006/main">
            <a:ext uri="{FF2B5EF4-FFF2-40B4-BE49-F238E27FC236}">
              <a16:creationId xmlns:a16="http://schemas.microsoft.com/office/drawing/2014/main" id="{808131FB-3FAF-4A0D-8424-4BED6C9B968D}"/>
            </a:ext>
          </a:extLst>
        </cdr:cNvPr>
        <cdr:cNvSpPr txBox="1"/>
      </cdr:nvSpPr>
      <cdr:spPr>
        <a:xfrm xmlns:a="http://schemas.openxmlformats.org/drawingml/2006/main">
          <a:off x="6430991" y="1083246"/>
          <a:ext cx="1014786" cy="30778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bg1"/>
              </a:solidFill>
            </a:rPr>
            <a:t>43.0%</a:t>
          </a:r>
        </a:p>
      </cdr:txBody>
    </cdr:sp>
  </cdr:relSizeAnchor>
  <cdr:relSizeAnchor xmlns:cdr="http://schemas.openxmlformats.org/drawingml/2006/chartDrawing">
    <cdr:from>
      <cdr:x>0.36612</cdr:x>
      <cdr:y>0.17895</cdr:y>
    </cdr:from>
    <cdr:to>
      <cdr:x>0.49708</cdr:x>
      <cdr:y>0.23931</cdr:y>
    </cdr:to>
    <cdr:sp macro="" textlink="">
      <cdr:nvSpPr>
        <cdr:cNvPr id="7" name="TextBox 66">
          <a:extLst xmlns:a="http://schemas.openxmlformats.org/drawingml/2006/main">
            <a:ext uri="{FF2B5EF4-FFF2-40B4-BE49-F238E27FC236}">
              <a16:creationId xmlns:a16="http://schemas.microsoft.com/office/drawing/2014/main" id="{253312FB-453B-4748-820C-797D529894F6}"/>
            </a:ext>
          </a:extLst>
        </cdr:cNvPr>
        <cdr:cNvSpPr txBox="1"/>
      </cdr:nvSpPr>
      <cdr:spPr>
        <a:xfrm xmlns:a="http://schemas.openxmlformats.org/drawingml/2006/main">
          <a:off x="2832024" y="989783"/>
          <a:ext cx="1013019" cy="33386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bg1"/>
              </a:solidFill>
            </a:rPr>
            <a:t>18.2%</a:t>
          </a:r>
        </a:p>
      </cdr:txBody>
    </cdr:sp>
  </cdr:relSizeAnchor>
  <cdr:relSizeAnchor xmlns:cdr="http://schemas.openxmlformats.org/drawingml/2006/chartDrawing">
    <cdr:from>
      <cdr:x>0.36845</cdr:x>
      <cdr:y>0.24456</cdr:y>
    </cdr:from>
    <cdr:to>
      <cdr:x>0.49941</cdr:x>
      <cdr:y>0.30492</cdr:y>
    </cdr:to>
    <cdr:sp macro="" textlink="">
      <cdr:nvSpPr>
        <cdr:cNvPr id="8" name="TextBox 66">
          <a:extLst xmlns:a="http://schemas.openxmlformats.org/drawingml/2006/main">
            <a:ext uri="{FF2B5EF4-FFF2-40B4-BE49-F238E27FC236}">
              <a16:creationId xmlns:a16="http://schemas.microsoft.com/office/drawing/2014/main" id="{253312FB-453B-4748-820C-797D529894F6}"/>
            </a:ext>
          </a:extLst>
        </cdr:cNvPr>
        <cdr:cNvSpPr txBox="1"/>
      </cdr:nvSpPr>
      <cdr:spPr>
        <a:xfrm xmlns:a="http://schemas.openxmlformats.org/drawingml/2006/main">
          <a:off x="2850064" y="1352723"/>
          <a:ext cx="1013019" cy="33386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bg1"/>
              </a:solidFill>
            </a:rPr>
            <a:t>18.8%</a:t>
          </a:r>
        </a:p>
      </cdr:txBody>
    </cdr:sp>
  </cdr:relSizeAnchor>
  <cdr:relSizeAnchor xmlns:cdr="http://schemas.openxmlformats.org/drawingml/2006/chartDrawing">
    <cdr:from>
      <cdr:x>0.41689</cdr:x>
      <cdr:y>0.27687</cdr:y>
    </cdr:from>
    <cdr:to>
      <cdr:x>0.54785</cdr:x>
      <cdr:y>0.33723</cdr:y>
    </cdr:to>
    <cdr:sp macro="" textlink="">
      <cdr:nvSpPr>
        <cdr:cNvPr id="9" name="TextBox 66">
          <a:extLst xmlns:a="http://schemas.openxmlformats.org/drawingml/2006/main">
            <a:ext uri="{FF2B5EF4-FFF2-40B4-BE49-F238E27FC236}">
              <a16:creationId xmlns:a16="http://schemas.microsoft.com/office/drawing/2014/main" id="{253312FB-453B-4748-820C-797D529894F6}"/>
            </a:ext>
          </a:extLst>
        </cdr:cNvPr>
        <cdr:cNvSpPr txBox="1"/>
      </cdr:nvSpPr>
      <cdr:spPr>
        <a:xfrm xmlns:a="http://schemas.openxmlformats.org/drawingml/2006/main">
          <a:off x="3224768" y="1531413"/>
          <a:ext cx="1013019" cy="33386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bg1"/>
              </a:solidFill>
            </a:rPr>
            <a:t>21.0%</a:t>
          </a:r>
        </a:p>
      </cdr:txBody>
    </cdr:sp>
  </cdr:relSizeAnchor>
  <cdr:relSizeAnchor xmlns:cdr="http://schemas.openxmlformats.org/drawingml/2006/chartDrawing">
    <cdr:from>
      <cdr:x>0.48897</cdr:x>
      <cdr:y>0.34437</cdr:y>
    </cdr:from>
    <cdr:to>
      <cdr:x>0.61993</cdr:x>
      <cdr:y>0.40473</cdr:y>
    </cdr:to>
    <cdr:sp macro="" textlink="">
      <cdr:nvSpPr>
        <cdr:cNvPr id="10" name="TextBox 66">
          <a:extLst xmlns:a="http://schemas.openxmlformats.org/drawingml/2006/main">
            <a:ext uri="{FF2B5EF4-FFF2-40B4-BE49-F238E27FC236}">
              <a16:creationId xmlns:a16="http://schemas.microsoft.com/office/drawing/2014/main" id="{EF78FB1D-9751-4C11-8280-435384801F77}"/>
            </a:ext>
          </a:extLst>
        </cdr:cNvPr>
        <cdr:cNvSpPr txBox="1"/>
      </cdr:nvSpPr>
      <cdr:spPr>
        <a:xfrm xmlns:a="http://schemas.openxmlformats.org/drawingml/2006/main">
          <a:off x="3782357" y="1904765"/>
          <a:ext cx="1013018" cy="33386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bg1"/>
              </a:solidFill>
            </a:rPr>
            <a:t>25.0%</a:t>
          </a:r>
        </a:p>
      </cdr:txBody>
    </cdr:sp>
  </cdr:relSizeAnchor>
  <cdr:relSizeAnchor xmlns:cdr="http://schemas.openxmlformats.org/drawingml/2006/chartDrawing">
    <cdr:from>
      <cdr:x>0.28824</cdr:x>
      <cdr:y>0.38082</cdr:y>
    </cdr:from>
    <cdr:to>
      <cdr:x>0.4192</cdr:x>
      <cdr:y>0.44117</cdr:y>
    </cdr:to>
    <cdr:sp macro="" textlink="">
      <cdr:nvSpPr>
        <cdr:cNvPr id="11" name="TextBox 66">
          <a:extLst xmlns:a="http://schemas.openxmlformats.org/drawingml/2006/main">
            <a:ext uri="{FF2B5EF4-FFF2-40B4-BE49-F238E27FC236}">
              <a16:creationId xmlns:a16="http://schemas.microsoft.com/office/drawing/2014/main" id="{EF78FB1D-9751-4C11-8280-435384801F77}"/>
            </a:ext>
          </a:extLst>
        </cdr:cNvPr>
        <cdr:cNvSpPr txBox="1"/>
      </cdr:nvSpPr>
      <cdr:spPr>
        <a:xfrm xmlns:a="http://schemas.openxmlformats.org/drawingml/2006/main">
          <a:off x="2229666" y="2106398"/>
          <a:ext cx="1013018" cy="3338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bg1"/>
              </a:solidFill>
            </a:rPr>
            <a:t>14.0%</a:t>
          </a:r>
        </a:p>
      </cdr:txBody>
    </cdr:sp>
  </cdr:relSizeAnchor>
  <cdr:relSizeAnchor xmlns:cdr="http://schemas.openxmlformats.org/drawingml/2006/chartDrawing">
    <cdr:from>
      <cdr:x>0.23689</cdr:x>
      <cdr:y>0.41233</cdr:y>
    </cdr:from>
    <cdr:to>
      <cdr:x>0.36785</cdr:x>
      <cdr:y>0.47269</cdr:y>
    </cdr:to>
    <cdr:sp macro="" textlink="">
      <cdr:nvSpPr>
        <cdr:cNvPr id="12" name="TextBox 66">
          <a:extLst xmlns:a="http://schemas.openxmlformats.org/drawingml/2006/main">
            <a:ext uri="{FF2B5EF4-FFF2-40B4-BE49-F238E27FC236}">
              <a16:creationId xmlns:a16="http://schemas.microsoft.com/office/drawing/2014/main" id="{FF79BD65-0A9A-43CB-BF69-92AA45B79B7F}"/>
            </a:ext>
          </a:extLst>
        </cdr:cNvPr>
        <cdr:cNvSpPr txBox="1"/>
      </cdr:nvSpPr>
      <cdr:spPr>
        <a:xfrm xmlns:a="http://schemas.openxmlformats.org/drawingml/2006/main">
          <a:off x="1832456" y="2280699"/>
          <a:ext cx="1013018" cy="33386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bg1"/>
              </a:solidFill>
            </a:rPr>
            <a:t>11.1%</a:t>
          </a:r>
        </a:p>
      </cdr:txBody>
    </cdr:sp>
  </cdr:relSizeAnchor>
  <cdr:relSizeAnchor xmlns:cdr="http://schemas.openxmlformats.org/drawingml/2006/chartDrawing">
    <cdr:from>
      <cdr:x>0.11503</cdr:x>
      <cdr:y>0.44654</cdr:y>
    </cdr:from>
    <cdr:to>
      <cdr:x>0.24599</cdr:x>
      <cdr:y>0.5069</cdr:y>
    </cdr:to>
    <cdr:sp macro="" textlink="">
      <cdr:nvSpPr>
        <cdr:cNvPr id="13" name="TextBox 66">
          <a:extLst xmlns:a="http://schemas.openxmlformats.org/drawingml/2006/main">
            <a:ext uri="{FF2B5EF4-FFF2-40B4-BE49-F238E27FC236}">
              <a16:creationId xmlns:a16="http://schemas.microsoft.com/office/drawing/2014/main" id="{FF79BD65-0A9A-43CB-BF69-92AA45B79B7F}"/>
            </a:ext>
          </a:extLst>
        </cdr:cNvPr>
        <cdr:cNvSpPr txBox="1"/>
      </cdr:nvSpPr>
      <cdr:spPr>
        <a:xfrm xmlns:a="http://schemas.openxmlformats.org/drawingml/2006/main">
          <a:off x="889808" y="2469917"/>
          <a:ext cx="1013018" cy="33386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bg1"/>
              </a:solidFill>
            </a:rPr>
            <a:t>5.0%</a:t>
          </a:r>
        </a:p>
      </cdr:txBody>
    </cdr:sp>
  </cdr:relSizeAnchor>
  <cdr:relSizeAnchor xmlns:cdr="http://schemas.openxmlformats.org/drawingml/2006/chartDrawing">
    <cdr:from>
      <cdr:x>0.26953</cdr:x>
      <cdr:y>0.51729</cdr:y>
    </cdr:from>
    <cdr:to>
      <cdr:x>0.40049</cdr:x>
      <cdr:y>0.57765</cdr:y>
    </cdr:to>
    <cdr:sp macro="" textlink="">
      <cdr:nvSpPr>
        <cdr:cNvPr id="14" name="TextBox 66">
          <a:extLst xmlns:a="http://schemas.openxmlformats.org/drawingml/2006/main">
            <a:ext uri="{FF2B5EF4-FFF2-40B4-BE49-F238E27FC236}">
              <a16:creationId xmlns:a16="http://schemas.microsoft.com/office/drawing/2014/main" id="{1865A4C7-4EDA-4ACE-B114-35C6B18EFBD1}"/>
            </a:ext>
          </a:extLst>
        </cdr:cNvPr>
        <cdr:cNvSpPr txBox="1"/>
      </cdr:nvSpPr>
      <cdr:spPr>
        <a:xfrm xmlns:a="http://schemas.openxmlformats.org/drawingml/2006/main">
          <a:off x="2084937" y="2861247"/>
          <a:ext cx="1013018" cy="33386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bg1"/>
              </a:solidFill>
            </a:rPr>
            <a:t>13.3%</a:t>
          </a:r>
        </a:p>
      </cdr:txBody>
    </cdr:sp>
  </cdr:relSizeAnchor>
  <cdr:relSizeAnchor xmlns:cdr="http://schemas.openxmlformats.org/drawingml/2006/chartDrawing">
    <cdr:from>
      <cdr:x>0.49284</cdr:x>
      <cdr:y>0.54772</cdr:y>
    </cdr:from>
    <cdr:to>
      <cdr:x>0.6238</cdr:x>
      <cdr:y>0.60808</cdr:y>
    </cdr:to>
    <cdr:sp macro="" textlink="">
      <cdr:nvSpPr>
        <cdr:cNvPr id="15" name="TextBox 66">
          <a:extLst xmlns:a="http://schemas.openxmlformats.org/drawingml/2006/main">
            <a:ext uri="{FF2B5EF4-FFF2-40B4-BE49-F238E27FC236}">
              <a16:creationId xmlns:a16="http://schemas.microsoft.com/office/drawing/2014/main" id="{8877FC92-1BF9-415E-B92B-4A1081595F1A}"/>
            </a:ext>
          </a:extLst>
        </cdr:cNvPr>
        <cdr:cNvSpPr txBox="1"/>
      </cdr:nvSpPr>
      <cdr:spPr>
        <a:xfrm xmlns:a="http://schemas.openxmlformats.org/drawingml/2006/main">
          <a:off x="3812261" y="3029560"/>
          <a:ext cx="1013019" cy="33386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bg1"/>
              </a:solidFill>
            </a:rPr>
            <a:t>25.0%</a:t>
          </a:r>
        </a:p>
      </cdr:txBody>
    </cdr:sp>
  </cdr:relSizeAnchor>
  <cdr:relSizeAnchor xmlns:cdr="http://schemas.openxmlformats.org/drawingml/2006/chartDrawing">
    <cdr:from>
      <cdr:x>0.23689</cdr:x>
      <cdr:y>0.58151</cdr:y>
    </cdr:from>
    <cdr:to>
      <cdr:x>0.36785</cdr:x>
      <cdr:y>0.64187</cdr:y>
    </cdr:to>
    <cdr:sp macro="" textlink="">
      <cdr:nvSpPr>
        <cdr:cNvPr id="16" name="TextBox 66">
          <a:extLst xmlns:a="http://schemas.openxmlformats.org/drawingml/2006/main">
            <a:ext uri="{FF2B5EF4-FFF2-40B4-BE49-F238E27FC236}">
              <a16:creationId xmlns:a16="http://schemas.microsoft.com/office/drawing/2014/main" id="{8877FC92-1BF9-415E-B92B-4A1081595F1A}"/>
            </a:ext>
          </a:extLst>
        </cdr:cNvPr>
        <cdr:cNvSpPr txBox="1"/>
      </cdr:nvSpPr>
      <cdr:spPr>
        <a:xfrm xmlns:a="http://schemas.openxmlformats.org/drawingml/2006/main">
          <a:off x="1832455" y="3216469"/>
          <a:ext cx="1013019" cy="33386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bg1"/>
              </a:solidFill>
            </a:rPr>
            <a:t>11.1%</a:t>
          </a:r>
        </a:p>
      </cdr:txBody>
    </cdr:sp>
  </cdr:relSizeAnchor>
</c:userShapes>
</file>

<file path=ppt/drawings/drawing7.xml><?xml version="1.0" encoding="utf-8"?>
<c:userShapes xmlns:c="http://schemas.openxmlformats.org/drawingml/2006/chart">
  <cdr:relSizeAnchor xmlns:cdr="http://schemas.openxmlformats.org/drawingml/2006/chartDrawing">
    <cdr:from>
      <cdr:x>0.6383</cdr:x>
      <cdr:y>0.5</cdr:y>
    </cdr:from>
    <cdr:to>
      <cdr:x>0.72006</cdr:x>
      <cdr:y>0.57633</cdr:y>
    </cdr:to>
    <cdr:sp macro="" textlink="">
      <cdr:nvSpPr>
        <cdr:cNvPr id="2" name="TextBox 66">
          <a:extLst xmlns:a="http://schemas.openxmlformats.org/drawingml/2006/main">
            <a:ext uri="{FF2B5EF4-FFF2-40B4-BE49-F238E27FC236}">
              <a16:creationId xmlns:a16="http://schemas.microsoft.com/office/drawing/2014/main" id="{7BA7426E-7051-4DA0-96A5-A33DD013B547}"/>
            </a:ext>
          </a:extLst>
        </cdr:cNvPr>
        <cdr:cNvSpPr txBox="1"/>
      </cdr:nvSpPr>
      <cdr:spPr>
        <a:xfrm xmlns:a="http://schemas.openxmlformats.org/drawingml/2006/main">
          <a:off x="8543642" y="2397312"/>
          <a:ext cx="1094284" cy="36596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b="1" dirty="0">
              <a:solidFill>
                <a:schemeClr val="tx1"/>
              </a:solidFill>
            </a:rPr>
            <a:t>56%</a:t>
          </a:r>
        </a:p>
      </cdr:txBody>
    </cdr:sp>
  </cdr:relSizeAnchor>
  <cdr:relSizeAnchor xmlns:cdr="http://schemas.openxmlformats.org/drawingml/2006/chartDrawing">
    <cdr:from>
      <cdr:x>0.29938</cdr:x>
      <cdr:y>0.40274</cdr:y>
    </cdr:from>
    <cdr:to>
      <cdr:x>0.38113</cdr:x>
      <cdr:y>0.47907</cdr:y>
    </cdr:to>
    <cdr:sp macro="" textlink="">
      <cdr:nvSpPr>
        <cdr:cNvPr id="3" name="TextBox 66">
          <a:extLst xmlns:a="http://schemas.openxmlformats.org/drawingml/2006/main">
            <a:ext uri="{FF2B5EF4-FFF2-40B4-BE49-F238E27FC236}">
              <a16:creationId xmlns:a16="http://schemas.microsoft.com/office/drawing/2014/main" id="{6E87C544-2334-47CF-BD13-629F3DE2529F}"/>
            </a:ext>
          </a:extLst>
        </cdr:cNvPr>
        <cdr:cNvSpPr txBox="1"/>
      </cdr:nvSpPr>
      <cdr:spPr>
        <a:xfrm xmlns:a="http://schemas.openxmlformats.org/drawingml/2006/main">
          <a:off x="4007191" y="1930992"/>
          <a:ext cx="1094284" cy="36596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b="1" dirty="0">
              <a:solidFill>
                <a:schemeClr val="tx1"/>
              </a:solidFill>
            </a:rPr>
            <a:t>44%</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339850" y="692150"/>
            <a:ext cx="43307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42" y="4387136"/>
            <a:ext cx="5608319" cy="4156234"/>
          </a:xfrm>
          <a:prstGeom prst="rect">
            <a:avLst/>
          </a:prstGeom>
          <a:noFill/>
          <a:ln>
            <a:noFill/>
          </a:ln>
        </p:spPr>
        <p:txBody>
          <a:bodyPr lIns="93162" tIns="93162" rIns="93162" bIns="93162"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4857002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701042" y="4387136"/>
            <a:ext cx="5608319" cy="4156234"/>
          </a:xfrm>
          <a:prstGeom prst="rect">
            <a:avLst/>
          </a:prstGeom>
          <a:noFill/>
          <a:ln>
            <a:noFill/>
          </a:ln>
        </p:spPr>
        <p:txBody>
          <a:bodyPr lIns="93162" tIns="93162" rIns="93162" bIns="93162" anchor="ctr" anchorCtr="0">
            <a:noAutofit/>
          </a:bodyPr>
          <a:lstStyle/>
          <a:p>
            <a:endParaRPr dirty="0"/>
          </a:p>
        </p:txBody>
      </p:sp>
      <p:sp>
        <p:nvSpPr>
          <p:cNvPr id="82" name="Shape 82"/>
          <p:cNvSpPr>
            <a:spLocks noGrp="1" noRot="1" noChangeAspect="1"/>
          </p:cNvSpPr>
          <p:nvPr>
            <p:ph type="sldImg" idx="2"/>
          </p:nvPr>
        </p:nvSpPr>
        <p:spPr>
          <a:xfrm>
            <a:off x="1339850" y="692150"/>
            <a:ext cx="4330700"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73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86100" y="10226042"/>
            <a:ext cx="34975799" cy="705612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6172200" y="18653759"/>
            <a:ext cx="28803600" cy="8412480"/>
          </a:xfrm>
          <a:prstGeom prst="rect">
            <a:avLst/>
          </a:prstGeom>
          <a:noFill/>
          <a:ln>
            <a:noFill/>
          </a:ln>
        </p:spPr>
        <p:txBody>
          <a:bodyPr lIns="91425" tIns="91425" rIns="91425" bIns="91425" anchor="t" anchorCtr="0"/>
          <a:lstStyle>
            <a:lvl1pPr marL="0" marR="0" lvl="0" indent="0" algn="ctr" rtl="0">
              <a:spcBef>
                <a:spcPts val="2960"/>
              </a:spcBef>
              <a:buClr>
                <a:srgbClr val="888888"/>
              </a:buClr>
              <a:buFont typeface="Arial"/>
              <a:buNone/>
              <a:defRPr sz="14800" b="0" i="0" u="none" strike="noStrike" cap="none">
                <a:solidFill>
                  <a:srgbClr val="888888"/>
                </a:solidFill>
                <a:latin typeface="Calibri"/>
                <a:ea typeface="Calibri"/>
                <a:cs typeface="Calibri"/>
                <a:sym typeface="Calibri"/>
              </a:defRPr>
            </a:lvl1pPr>
            <a:lvl2pPr marL="2116150" marR="0" lvl="1" indent="-7950" algn="ctr" rtl="0">
              <a:spcBef>
                <a:spcPts val="2600"/>
              </a:spcBef>
              <a:buClr>
                <a:srgbClr val="888888"/>
              </a:buClr>
              <a:buFont typeface="Arial"/>
              <a:buNone/>
              <a:defRPr sz="13000" b="0" i="0" u="none" strike="noStrike" cap="none">
                <a:solidFill>
                  <a:srgbClr val="888888"/>
                </a:solidFill>
                <a:latin typeface="Calibri"/>
                <a:ea typeface="Calibri"/>
                <a:cs typeface="Calibri"/>
                <a:sym typeface="Calibri"/>
              </a:defRPr>
            </a:lvl2pPr>
            <a:lvl3pPr marL="4232300" marR="0" lvl="2" indent="-3200" algn="ctr" rtl="0">
              <a:spcBef>
                <a:spcPts val="2220"/>
              </a:spcBef>
              <a:buClr>
                <a:srgbClr val="888888"/>
              </a:buClr>
              <a:buFont typeface="Arial"/>
              <a:buNone/>
              <a:defRPr sz="11100" b="0" i="0" u="none" strike="noStrike" cap="none">
                <a:solidFill>
                  <a:srgbClr val="888888"/>
                </a:solidFill>
                <a:latin typeface="Calibri"/>
                <a:ea typeface="Calibri"/>
                <a:cs typeface="Calibri"/>
                <a:sym typeface="Calibri"/>
              </a:defRPr>
            </a:lvl3pPr>
            <a:lvl4pPr marL="6348451" marR="0" lvl="3" indent="-11150" algn="ctr" rtl="0">
              <a:spcBef>
                <a:spcPts val="1860"/>
              </a:spcBef>
              <a:buClr>
                <a:srgbClr val="888888"/>
              </a:buClr>
              <a:buFont typeface="Arial"/>
              <a:buNone/>
              <a:defRPr sz="9300" b="0" i="0" u="none" strike="noStrike" cap="none">
                <a:solidFill>
                  <a:srgbClr val="888888"/>
                </a:solidFill>
                <a:latin typeface="Calibri"/>
                <a:ea typeface="Calibri"/>
                <a:cs typeface="Calibri"/>
                <a:sym typeface="Calibri"/>
              </a:defRPr>
            </a:lvl4pPr>
            <a:lvl5pPr marL="8464601" marR="0" lvl="4" indent="-6401" algn="ctr" rtl="0">
              <a:spcBef>
                <a:spcPts val="1860"/>
              </a:spcBef>
              <a:buClr>
                <a:srgbClr val="888888"/>
              </a:buClr>
              <a:buFont typeface="Arial"/>
              <a:buNone/>
              <a:defRPr sz="9300" b="0" i="0" u="none" strike="noStrike" cap="none">
                <a:solidFill>
                  <a:srgbClr val="888888"/>
                </a:solidFill>
                <a:latin typeface="Calibri"/>
                <a:ea typeface="Calibri"/>
                <a:cs typeface="Calibri"/>
                <a:sym typeface="Calibri"/>
              </a:defRPr>
            </a:lvl5pPr>
            <a:lvl6pPr marL="10580751" marR="0" lvl="5" indent="-1651" algn="ctr" rtl="0">
              <a:spcBef>
                <a:spcPts val="1860"/>
              </a:spcBef>
              <a:buClr>
                <a:srgbClr val="888888"/>
              </a:buClr>
              <a:buFont typeface="Arial"/>
              <a:buNone/>
              <a:defRPr sz="9300" b="0" i="0" u="none" strike="noStrike" cap="none">
                <a:solidFill>
                  <a:srgbClr val="888888"/>
                </a:solidFill>
                <a:latin typeface="Calibri"/>
                <a:ea typeface="Calibri"/>
                <a:cs typeface="Calibri"/>
                <a:sym typeface="Calibri"/>
              </a:defRPr>
            </a:lvl6pPr>
            <a:lvl7pPr marL="12696901" marR="0" lvl="6" indent="-9600" algn="ctr" rtl="0">
              <a:spcBef>
                <a:spcPts val="1860"/>
              </a:spcBef>
              <a:buClr>
                <a:srgbClr val="888888"/>
              </a:buClr>
              <a:buFont typeface="Arial"/>
              <a:buNone/>
              <a:defRPr sz="9300" b="0" i="0" u="none" strike="noStrike" cap="none">
                <a:solidFill>
                  <a:srgbClr val="888888"/>
                </a:solidFill>
                <a:latin typeface="Calibri"/>
                <a:ea typeface="Calibri"/>
                <a:cs typeface="Calibri"/>
                <a:sym typeface="Calibri"/>
              </a:defRPr>
            </a:lvl7pPr>
            <a:lvl8pPr marL="14813051" marR="0" lvl="7" indent="-4850" algn="ctr" rtl="0">
              <a:spcBef>
                <a:spcPts val="1860"/>
              </a:spcBef>
              <a:buClr>
                <a:srgbClr val="888888"/>
              </a:buClr>
              <a:buFont typeface="Arial"/>
              <a:buNone/>
              <a:defRPr sz="9300" b="0" i="0" u="none" strike="noStrike" cap="none">
                <a:solidFill>
                  <a:srgbClr val="888888"/>
                </a:solidFill>
                <a:latin typeface="Calibri"/>
                <a:ea typeface="Calibri"/>
                <a:cs typeface="Calibri"/>
                <a:sym typeface="Calibri"/>
              </a:defRPr>
            </a:lvl8pPr>
            <a:lvl9pPr marL="16929202" marR="0" lvl="8" indent="-102" algn="ctr" rtl="0">
              <a:spcBef>
                <a:spcPts val="1860"/>
              </a:spcBef>
              <a:buClr>
                <a:srgbClr val="888888"/>
              </a:buClr>
              <a:buFont typeface="Arial"/>
              <a:buNone/>
              <a:defRPr sz="93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b="0" i="0" u="none" strike="noStrike" cap="none">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15" name="Shape 15"/>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b="0" i="0" u="none" strike="noStrike" cap="none">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16" name="Shape 16"/>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b="0" i="0" u="none" strike="noStrike" cap="none">
                <a:solidFill>
                  <a:srgbClr val="888888"/>
                </a:solidFill>
                <a:latin typeface="Calibri"/>
                <a:ea typeface="Calibri"/>
                <a:cs typeface="Calibri"/>
                <a:sym typeface="Calibri"/>
              </a:rPr>
              <a:t>‹#›</a:t>
            </a:fld>
            <a:endParaRPr lang="en-US" sz="56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2057400" y="1318262"/>
            <a:ext cx="3703320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9258300" y="36865559"/>
            <a:ext cx="82981801" cy="104279697"/>
          </a:xfrm>
          <a:prstGeom prst="rect">
            <a:avLst/>
          </a:prstGeom>
          <a:noFill/>
          <a:ln>
            <a:noFill/>
          </a:ln>
        </p:spPr>
        <p:txBody>
          <a:bodyPr lIns="91425" tIns="91425" rIns="91425" bIns="91425" anchor="t" anchorCtr="0"/>
          <a:lstStyle>
            <a:lvl1pPr marL="1587113" marR="0" lvl="0" indent="-761613" algn="l" rtl="0">
              <a:spcBef>
                <a:spcPts val="2600"/>
              </a:spcBef>
              <a:buClr>
                <a:schemeClr val="dk1"/>
              </a:buClr>
              <a:buSzPct val="100000"/>
              <a:buFont typeface="Arial"/>
              <a:buChar char="•"/>
              <a:defRPr sz="13000" b="0" i="0" u="none" strike="noStrike" cap="none">
                <a:solidFill>
                  <a:schemeClr val="dk1"/>
                </a:solidFill>
                <a:latin typeface="Calibri"/>
                <a:ea typeface="Calibri"/>
                <a:cs typeface="Calibri"/>
                <a:sym typeface="Calibri"/>
              </a:defRPr>
            </a:lvl1pPr>
            <a:lvl2pPr marL="3438744" marR="0" lvl="1" indent="-625694"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2pPr>
            <a:lvl3pPr marL="5290376" marR="0" lvl="2" indent="-4707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3pPr>
            <a:lvl4pPr marL="7406526" marR="0" lvl="3" indent="-542176"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4pPr>
            <a:lvl5pPr marL="9522676" marR="0" lvl="4" indent="-537426"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5pPr>
            <a:lvl6pPr marL="11638826" marR="0" lvl="5" indent="-532676"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6pPr>
            <a:lvl7pPr marL="13754976" marR="0" lvl="6" indent="-540625"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7pPr>
            <a:lvl8pPr marL="15871127" marR="0" lvl="7" indent="-535877"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8pPr>
            <a:lvl9pPr marL="17987276" marR="0" lvl="8" indent="-531125"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92925900" y="36865559"/>
            <a:ext cx="82981801" cy="104279697"/>
          </a:xfrm>
          <a:prstGeom prst="rect">
            <a:avLst/>
          </a:prstGeom>
          <a:noFill/>
          <a:ln>
            <a:noFill/>
          </a:ln>
        </p:spPr>
        <p:txBody>
          <a:bodyPr lIns="91425" tIns="91425" rIns="91425" bIns="91425" anchor="t" anchorCtr="0"/>
          <a:lstStyle>
            <a:lvl1pPr marL="1587113" marR="0" lvl="0" indent="-761613" algn="l" rtl="0">
              <a:spcBef>
                <a:spcPts val="2600"/>
              </a:spcBef>
              <a:buClr>
                <a:schemeClr val="dk1"/>
              </a:buClr>
              <a:buSzPct val="100000"/>
              <a:buFont typeface="Arial"/>
              <a:buChar char="•"/>
              <a:defRPr sz="13000" b="0" i="0" u="none" strike="noStrike" cap="none">
                <a:solidFill>
                  <a:schemeClr val="dk1"/>
                </a:solidFill>
                <a:latin typeface="Calibri"/>
                <a:ea typeface="Calibri"/>
                <a:cs typeface="Calibri"/>
                <a:sym typeface="Calibri"/>
              </a:defRPr>
            </a:lvl1pPr>
            <a:lvl2pPr marL="3438744" marR="0" lvl="1" indent="-625694"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2pPr>
            <a:lvl3pPr marL="5290376" marR="0" lvl="2" indent="-4707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3pPr>
            <a:lvl4pPr marL="7406526" marR="0" lvl="3" indent="-542176"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4pPr>
            <a:lvl5pPr marL="9522676" marR="0" lvl="4" indent="-537426"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5pPr>
            <a:lvl6pPr marL="11638826" marR="0" lvl="5" indent="-532676"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6pPr>
            <a:lvl7pPr marL="13754976" marR="0" lvl="6" indent="-540625"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7pPr>
            <a:lvl8pPr marL="15871127" marR="0" lvl="7" indent="-535877"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8pPr>
            <a:lvl9pPr marL="17987276" marR="0" lvl="8" indent="-531125"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34" name="Shape 34"/>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35" name="Shape 35"/>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2057400" y="1318262"/>
            <a:ext cx="3703320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2057400" y="7368542"/>
            <a:ext cx="18180846" cy="3070857"/>
          </a:xfrm>
          <a:prstGeom prst="rect">
            <a:avLst/>
          </a:prstGeom>
          <a:noFill/>
          <a:ln>
            <a:noFill/>
          </a:ln>
        </p:spPr>
        <p:txBody>
          <a:bodyPr lIns="91425" tIns="91425" rIns="91425" bIns="91425" anchor="b" anchorCtr="0"/>
          <a:lstStyle>
            <a:lvl1pPr marL="0" marR="0" lvl="0" indent="0" algn="l" rtl="0">
              <a:spcBef>
                <a:spcPts val="2220"/>
              </a:spcBef>
              <a:buClr>
                <a:schemeClr val="dk1"/>
              </a:buClr>
              <a:buFont typeface="Arial"/>
              <a:buNone/>
              <a:defRPr sz="11100" b="1" i="0" u="none" strike="noStrike" cap="none">
                <a:solidFill>
                  <a:schemeClr val="dk1"/>
                </a:solidFill>
                <a:latin typeface="Calibri"/>
                <a:ea typeface="Calibri"/>
                <a:cs typeface="Calibri"/>
                <a:sym typeface="Calibri"/>
              </a:defRPr>
            </a:lvl1pPr>
            <a:lvl2pPr marL="2116150" marR="0" lvl="1" indent="-7950" algn="l" rtl="0">
              <a:spcBef>
                <a:spcPts val="1860"/>
              </a:spcBef>
              <a:buClr>
                <a:schemeClr val="dk1"/>
              </a:buClr>
              <a:buFont typeface="Arial"/>
              <a:buNone/>
              <a:defRPr sz="9300" b="1" i="0" u="none" strike="noStrike" cap="none">
                <a:solidFill>
                  <a:schemeClr val="dk1"/>
                </a:solidFill>
                <a:latin typeface="Calibri"/>
                <a:ea typeface="Calibri"/>
                <a:cs typeface="Calibri"/>
                <a:sym typeface="Calibri"/>
              </a:defRPr>
            </a:lvl2pPr>
            <a:lvl3pPr marL="4232300" marR="0" lvl="2" indent="-3200" algn="l" rtl="0">
              <a:spcBef>
                <a:spcPts val="1660"/>
              </a:spcBef>
              <a:buClr>
                <a:schemeClr val="dk1"/>
              </a:buClr>
              <a:buFont typeface="Arial"/>
              <a:buNone/>
              <a:defRPr sz="8300" b="1" i="0" u="none" strike="noStrike" cap="none">
                <a:solidFill>
                  <a:schemeClr val="dk1"/>
                </a:solidFill>
                <a:latin typeface="Calibri"/>
                <a:ea typeface="Calibri"/>
                <a:cs typeface="Calibri"/>
                <a:sym typeface="Calibri"/>
              </a:defRPr>
            </a:lvl3pPr>
            <a:lvl4pPr marL="6348451" marR="0" lvl="3" indent="-11150"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4pPr>
            <a:lvl5pPr marL="8464601" marR="0" lvl="4" indent="-6401"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5pPr>
            <a:lvl6pPr marL="10580751" marR="0" lvl="5" indent="-1651"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6pPr>
            <a:lvl7pPr marL="12696901" marR="0" lvl="6" indent="-9600"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7pPr>
            <a:lvl8pPr marL="14813051" marR="0" lvl="7" indent="-4850"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8pPr>
            <a:lvl9pPr marL="16929202" marR="0" lvl="8" indent="-102"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2057400" y="10439400"/>
            <a:ext cx="18180846" cy="18966181"/>
          </a:xfrm>
          <a:prstGeom prst="rect">
            <a:avLst/>
          </a:prstGeom>
          <a:noFill/>
          <a:ln>
            <a:noFill/>
          </a:ln>
        </p:spPr>
        <p:txBody>
          <a:bodyPr lIns="91425" tIns="91425" rIns="91425" bIns="91425" anchor="t" anchorCtr="0"/>
          <a:lstStyle>
            <a:lvl1pPr marL="1587113" marR="0" lvl="0" indent="-882263"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1pPr>
            <a:lvl2pPr marL="3438744" marR="0" lvl="1" indent="-739994"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2pPr>
            <a:lvl3pPr marL="5290376" marR="0" lvl="2" indent="-534225"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3pPr>
            <a:lvl4pPr marL="7406526" marR="0" lvl="3" indent="-599326"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4pPr>
            <a:lvl5pPr marL="9522676" marR="0" lvl="4" indent="-594576"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5pPr>
            <a:lvl6pPr marL="11638826" marR="0" lvl="5" indent="-589826"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6pPr>
            <a:lvl7pPr marL="13754976" marR="0" lvl="6" indent="-597775"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7pPr>
            <a:lvl8pPr marL="15871127" marR="0" lvl="7" indent="-593027"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8pPr>
            <a:lvl9pPr marL="17987276" marR="0" lvl="8" indent="-588275"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20902615" y="7368542"/>
            <a:ext cx="18187987" cy="3070857"/>
          </a:xfrm>
          <a:prstGeom prst="rect">
            <a:avLst/>
          </a:prstGeom>
          <a:noFill/>
          <a:ln>
            <a:noFill/>
          </a:ln>
        </p:spPr>
        <p:txBody>
          <a:bodyPr lIns="91425" tIns="91425" rIns="91425" bIns="91425" anchor="b" anchorCtr="0"/>
          <a:lstStyle>
            <a:lvl1pPr marL="0" marR="0" lvl="0" indent="0" algn="l" rtl="0">
              <a:spcBef>
                <a:spcPts val="2220"/>
              </a:spcBef>
              <a:buClr>
                <a:schemeClr val="dk1"/>
              </a:buClr>
              <a:buFont typeface="Arial"/>
              <a:buNone/>
              <a:defRPr sz="11100" b="1" i="0" u="none" strike="noStrike" cap="none">
                <a:solidFill>
                  <a:schemeClr val="dk1"/>
                </a:solidFill>
                <a:latin typeface="Calibri"/>
                <a:ea typeface="Calibri"/>
                <a:cs typeface="Calibri"/>
                <a:sym typeface="Calibri"/>
              </a:defRPr>
            </a:lvl1pPr>
            <a:lvl2pPr marL="2116150" marR="0" lvl="1" indent="-7950" algn="l" rtl="0">
              <a:spcBef>
                <a:spcPts val="1860"/>
              </a:spcBef>
              <a:buClr>
                <a:schemeClr val="dk1"/>
              </a:buClr>
              <a:buFont typeface="Arial"/>
              <a:buNone/>
              <a:defRPr sz="9300" b="1" i="0" u="none" strike="noStrike" cap="none">
                <a:solidFill>
                  <a:schemeClr val="dk1"/>
                </a:solidFill>
                <a:latin typeface="Calibri"/>
                <a:ea typeface="Calibri"/>
                <a:cs typeface="Calibri"/>
                <a:sym typeface="Calibri"/>
              </a:defRPr>
            </a:lvl2pPr>
            <a:lvl3pPr marL="4232300" marR="0" lvl="2" indent="-3200" algn="l" rtl="0">
              <a:spcBef>
                <a:spcPts val="1660"/>
              </a:spcBef>
              <a:buClr>
                <a:schemeClr val="dk1"/>
              </a:buClr>
              <a:buFont typeface="Arial"/>
              <a:buNone/>
              <a:defRPr sz="8300" b="1" i="0" u="none" strike="noStrike" cap="none">
                <a:solidFill>
                  <a:schemeClr val="dk1"/>
                </a:solidFill>
                <a:latin typeface="Calibri"/>
                <a:ea typeface="Calibri"/>
                <a:cs typeface="Calibri"/>
                <a:sym typeface="Calibri"/>
              </a:defRPr>
            </a:lvl3pPr>
            <a:lvl4pPr marL="6348451" marR="0" lvl="3" indent="-11150"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4pPr>
            <a:lvl5pPr marL="8464601" marR="0" lvl="4" indent="-6401"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5pPr>
            <a:lvl6pPr marL="10580751" marR="0" lvl="5" indent="-1651"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6pPr>
            <a:lvl7pPr marL="12696901" marR="0" lvl="6" indent="-9600"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7pPr>
            <a:lvl8pPr marL="14813051" marR="0" lvl="7" indent="-4850"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8pPr>
            <a:lvl9pPr marL="16929202" marR="0" lvl="8" indent="-102"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20902615" y="10439400"/>
            <a:ext cx="18187987" cy="18966181"/>
          </a:xfrm>
          <a:prstGeom prst="rect">
            <a:avLst/>
          </a:prstGeom>
          <a:noFill/>
          <a:ln>
            <a:noFill/>
          </a:ln>
        </p:spPr>
        <p:txBody>
          <a:bodyPr lIns="91425" tIns="91425" rIns="91425" bIns="91425" anchor="t" anchorCtr="0"/>
          <a:lstStyle>
            <a:lvl1pPr marL="1587113" marR="0" lvl="0" indent="-882263"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1pPr>
            <a:lvl2pPr marL="3438744" marR="0" lvl="1" indent="-739994"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2pPr>
            <a:lvl3pPr marL="5290376" marR="0" lvl="2" indent="-534225"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3pPr>
            <a:lvl4pPr marL="7406526" marR="0" lvl="3" indent="-599326"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4pPr>
            <a:lvl5pPr marL="9522676" marR="0" lvl="4" indent="-594576"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5pPr>
            <a:lvl6pPr marL="11638826" marR="0" lvl="5" indent="-589826"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6pPr>
            <a:lvl7pPr marL="13754976" marR="0" lvl="6" indent="-597775"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7pPr>
            <a:lvl8pPr marL="15871127" marR="0" lvl="7" indent="-593027"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8pPr>
            <a:lvl9pPr marL="17987276" marR="0" lvl="8" indent="-588275"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43" name="Shape 43"/>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44" name="Shape 44"/>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057400" y="1318262"/>
            <a:ext cx="3703320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48" name="Shape 48"/>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49" name="Shape 49"/>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52" name="Shape 52"/>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53" name="Shape 53"/>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2057401" y="1310640"/>
            <a:ext cx="13537409" cy="557783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3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16087725" y="1310642"/>
            <a:ext cx="23002874" cy="28094942"/>
          </a:xfrm>
          <a:prstGeom prst="rect">
            <a:avLst/>
          </a:prstGeom>
          <a:noFill/>
          <a:ln>
            <a:noFill/>
          </a:ln>
        </p:spPr>
        <p:txBody>
          <a:bodyPr lIns="91425" tIns="91425" rIns="91425" bIns="91425" anchor="t" anchorCtr="0"/>
          <a:lstStyle>
            <a:lvl1pPr marL="1587113" marR="0" lvl="0" indent="-647313" algn="l" rtl="0">
              <a:spcBef>
                <a:spcPts val="2960"/>
              </a:spcBef>
              <a:buClr>
                <a:schemeClr val="dk1"/>
              </a:buClr>
              <a:buSzPct val="100000"/>
              <a:buFont typeface="Arial"/>
              <a:buChar char="•"/>
              <a:defRPr sz="14800" b="0" i="0" u="none" strike="noStrike" cap="none">
                <a:solidFill>
                  <a:schemeClr val="dk1"/>
                </a:solidFill>
                <a:latin typeface="Calibri"/>
                <a:ea typeface="Calibri"/>
                <a:cs typeface="Calibri"/>
                <a:sym typeface="Calibri"/>
              </a:defRPr>
            </a:lvl1pPr>
            <a:lvl2pPr marL="3438744" marR="0" lvl="1" indent="-505043" algn="l" rtl="0">
              <a:spcBef>
                <a:spcPts val="2600"/>
              </a:spcBef>
              <a:buClr>
                <a:schemeClr val="dk1"/>
              </a:buClr>
              <a:buSzPct val="100000"/>
              <a:buFont typeface="Arial"/>
              <a:buChar char="–"/>
              <a:defRPr sz="13000" b="0" i="0" u="none" strike="noStrike" cap="none">
                <a:solidFill>
                  <a:schemeClr val="dk1"/>
                </a:solidFill>
                <a:latin typeface="Calibri"/>
                <a:ea typeface="Calibri"/>
                <a:cs typeface="Calibri"/>
                <a:sym typeface="Calibri"/>
              </a:defRPr>
            </a:lvl2pPr>
            <a:lvl3pPr marL="5290376" marR="0" lvl="2" indent="-356425"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3pPr>
            <a:lvl4pPr marL="7406526" marR="0" lvl="3" indent="-4786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4pPr>
            <a:lvl5pPr marL="9522676" marR="0" lvl="4" indent="-47392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5pPr>
            <a:lvl6pPr marL="11638826" marR="0" lvl="5" indent="-4691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6pPr>
            <a:lvl7pPr marL="13754976" marR="0" lvl="6" indent="-4771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7pPr>
            <a:lvl8pPr marL="15871127" marR="0" lvl="7" indent="-472377"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8pPr>
            <a:lvl9pPr marL="17987276" marR="0" lvl="8" indent="-4676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2057401" y="6888482"/>
            <a:ext cx="13537409" cy="22517101"/>
          </a:xfrm>
          <a:prstGeom prst="rect">
            <a:avLst/>
          </a:prstGeom>
          <a:noFill/>
          <a:ln>
            <a:noFill/>
          </a:ln>
        </p:spPr>
        <p:txBody>
          <a:bodyPr lIns="91425" tIns="91425" rIns="91425" bIns="91425" anchor="t" anchorCtr="0"/>
          <a:lstStyle>
            <a:lvl1pPr marL="0" marR="0" lvl="0" indent="0" algn="l" rtl="0">
              <a:spcBef>
                <a:spcPts val="1300"/>
              </a:spcBef>
              <a:buClr>
                <a:schemeClr val="dk1"/>
              </a:buClr>
              <a:buFont typeface="Arial"/>
              <a:buNone/>
              <a:defRPr sz="6500" b="0" i="0" u="none" strike="noStrike" cap="none">
                <a:solidFill>
                  <a:schemeClr val="dk1"/>
                </a:solidFill>
                <a:latin typeface="Calibri"/>
                <a:ea typeface="Calibri"/>
                <a:cs typeface="Calibri"/>
                <a:sym typeface="Calibri"/>
              </a:defRPr>
            </a:lvl1pPr>
            <a:lvl2pPr marL="2116150" marR="0" lvl="1" indent="-7950" algn="l" rtl="0">
              <a:spcBef>
                <a:spcPts val="1120"/>
              </a:spcBef>
              <a:buClr>
                <a:schemeClr val="dk1"/>
              </a:buClr>
              <a:buFont typeface="Arial"/>
              <a:buNone/>
              <a:defRPr sz="5600" b="0" i="0" u="none" strike="noStrike" cap="none">
                <a:solidFill>
                  <a:schemeClr val="dk1"/>
                </a:solidFill>
                <a:latin typeface="Calibri"/>
                <a:ea typeface="Calibri"/>
                <a:cs typeface="Calibri"/>
                <a:sym typeface="Calibri"/>
              </a:defRPr>
            </a:lvl2pPr>
            <a:lvl3pPr marL="4232300" marR="0" lvl="2" indent="-3200" algn="l" rtl="0">
              <a:spcBef>
                <a:spcPts val="920"/>
              </a:spcBef>
              <a:buClr>
                <a:schemeClr val="dk1"/>
              </a:buClr>
              <a:buFont typeface="Arial"/>
              <a:buNone/>
              <a:defRPr sz="4600" b="0" i="0" u="none" strike="noStrike" cap="none">
                <a:solidFill>
                  <a:schemeClr val="dk1"/>
                </a:solidFill>
                <a:latin typeface="Calibri"/>
                <a:ea typeface="Calibri"/>
                <a:cs typeface="Calibri"/>
                <a:sym typeface="Calibri"/>
              </a:defRPr>
            </a:lvl3pPr>
            <a:lvl4pPr marL="6348451" marR="0" lvl="3" indent="-11150"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4pPr>
            <a:lvl5pPr marL="8464601" marR="0" lvl="4" indent="-6401"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5pPr>
            <a:lvl6pPr marL="10580751" marR="0" lvl="5" indent="-1651"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6pPr>
            <a:lvl7pPr marL="12696901" marR="0" lvl="6" indent="-9600"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7pPr>
            <a:lvl8pPr marL="14813051" marR="0" lvl="7" indent="-4850"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8pPr>
            <a:lvl9pPr marL="16929202" marR="0" lvl="8" indent="-102"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59" name="Shape 59"/>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60" name="Shape 60"/>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065296" y="23042879"/>
            <a:ext cx="24688799" cy="2720341"/>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3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8065296" y="2941319"/>
            <a:ext cx="24688799" cy="19751040"/>
          </a:xfrm>
          <a:prstGeom prst="rect">
            <a:avLst/>
          </a:prstGeom>
          <a:noFill/>
          <a:ln>
            <a:noFill/>
          </a:ln>
        </p:spPr>
        <p:txBody>
          <a:bodyPr lIns="91425" tIns="91425" rIns="91425" bIns="91425" anchor="t" anchorCtr="0"/>
          <a:lstStyle>
            <a:lvl1pPr marL="0" marR="0" lvl="0" indent="0" algn="l" rtl="0">
              <a:spcBef>
                <a:spcPts val="2960"/>
              </a:spcBef>
              <a:buClr>
                <a:schemeClr val="dk1"/>
              </a:buClr>
              <a:buFont typeface="Arial"/>
              <a:buNone/>
              <a:defRPr sz="14800" b="0" i="0" u="none" strike="noStrike" cap="none">
                <a:solidFill>
                  <a:schemeClr val="dk1"/>
                </a:solidFill>
                <a:latin typeface="Calibri"/>
                <a:ea typeface="Calibri"/>
                <a:cs typeface="Calibri"/>
                <a:sym typeface="Calibri"/>
              </a:defRPr>
            </a:lvl1pPr>
            <a:lvl2pPr marL="2116150" marR="0" lvl="1" indent="-7950" algn="l" rtl="0">
              <a:spcBef>
                <a:spcPts val="2600"/>
              </a:spcBef>
              <a:buClr>
                <a:schemeClr val="dk1"/>
              </a:buClr>
              <a:buFont typeface="Arial"/>
              <a:buNone/>
              <a:defRPr sz="13000" b="0" i="0" u="none" strike="noStrike" cap="none">
                <a:solidFill>
                  <a:schemeClr val="dk1"/>
                </a:solidFill>
                <a:latin typeface="Calibri"/>
                <a:ea typeface="Calibri"/>
                <a:cs typeface="Calibri"/>
                <a:sym typeface="Calibri"/>
              </a:defRPr>
            </a:lvl2pPr>
            <a:lvl3pPr marL="4232300" marR="0" lvl="2" indent="-3200" algn="l" rtl="0">
              <a:spcBef>
                <a:spcPts val="2220"/>
              </a:spcBef>
              <a:buClr>
                <a:schemeClr val="dk1"/>
              </a:buClr>
              <a:buFont typeface="Arial"/>
              <a:buNone/>
              <a:defRPr sz="11100" b="0" i="0" u="none" strike="noStrike" cap="none">
                <a:solidFill>
                  <a:schemeClr val="dk1"/>
                </a:solidFill>
                <a:latin typeface="Calibri"/>
                <a:ea typeface="Calibri"/>
                <a:cs typeface="Calibri"/>
                <a:sym typeface="Calibri"/>
              </a:defRPr>
            </a:lvl3pPr>
            <a:lvl4pPr marL="6348451" marR="0" lvl="3" indent="-11150" algn="l" rtl="0">
              <a:spcBef>
                <a:spcPts val="1860"/>
              </a:spcBef>
              <a:buClr>
                <a:schemeClr val="dk1"/>
              </a:buClr>
              <a:buFont typeface="Arial"/>
              <a:buNone/>
              <a:defRPr sz="9300" b="0" i="0" u="none" strike="noStrike" cap="none">
                <a:solidFill>
                  <a:schemeClr val="dk1"/>
                </a:solidFill>
                <a:latin typeface="Calibri"/>
                <a:ea typeface="Calibri"/>
                <a:cs typeface="Calibri"/>
                <a:sym typeface="Calibri"/>
              </a:defRPr>
            </a:lvl4pPr>
            <a:lvl5pPr marL="8464601" marR="0" lvl="4" indent="-6401" algn="l" rtl="0">
              <a:spcBef>
                <a:spcPts val="1860"/>
              </a:spcBef>
              <a:buClr>
                <a:schemeClr val="dk1"/>
              </a:buClr>
              <a:buFont typeface="Arial"/>
              <a:buNone/>
              <a:defRPr sz="9300" b="0" i="0" u="none" strike="noStrike" cap="none">
                <a:solidFill>
                  <a:schemeClr val="dk1"/>
                </a:solidFill>
                <a:latin typeface="Calibri"/>
                <a:ea typeface="Calibri"/>
                <a:cs typeface="Calibri"/>
                <a:sym typeface="Calibri"/>
              </a:defRPr>
            </a:lvl5pPr>
            <a:lvl6pPr marL="10580751" marR="0" lvl="5" indent="-1651" algn="l" rtl="0">
              <a:spcBef>
                <a:spcPts val="1860"/>
              </a:spcBef>
              <a:buClr>
                <a:schemeClr val="dk1"/>
              </a:buClr>
              <a:buFont typeface="Arial"/>
              <a:buNone/>
              <a:defRPr sz="9300" b="0" i="0" u="none" strike="noStrike" cap="none">
                <a:solidFill>
                  <a:schemeClr val="dk1"/>
                </a:solidFill>
                <a:latin typeface="Calibri"/>
                <a:ea typeface="Calibri"/>
                <a:cs typeface="Calibri"/>
                <a:sym typeface="Calibri"/>
              </a:defRPr>
            </a:lvl6pPr>
            <a:lvl7pPr marL="12696901" marR="0" lvl="6" indent="-9600" algn="l" rtl="0">
              <a:spcBef>
                <a:spcPts val="1860"/>
              </a:spcBef>
              <a:buClr>
                <a:schemeClr val="dk1"/>
              </a:buClr>
              <a:buFont typeface="Arial"/>
              <a:buNone/>
              <a:defRPr sz="9300" b="0" i="0" u="none" strike="noStrike" cap="none">
                <a:solidFill>
                  <a:schemeClr val="dk1"/>
                </a:solidFill>
                <a:latin typeface="Calibri"/>
                <a:ea typeface="Calibri"/>
                <a:cs typeface="Calibri"/>
                <a:sym typeface="Calibri"/>
              </a:defRPr>
            </a:lvl7pPr>
            <a:lvl8pPr marL="14813051" marR="0" lvl="7" indent="-4850" algn="l" rtl="0">
              <a:spcBef>
                <a:spcPts val="1860"/>
              </a:spcBef>
              <a:buClr>
                <a:schemeClr val="dk1"/>
              </a:buClr>
              <a:buFont typeface="Arial"/>
              <a:buNone/>
              <a:defRPr sz="9300" b="0" i="0" u="none" strike="noStrike" cap="none">
                <a:solidFill>
                  <a:schemeClr val="dk1"/>
                </a:solidFill>
                <a:latin typeface="Calibri"/>
                <a:ea typeface="Calibri"/>
                <a:cs typeface="Calibri"/>
                <a:sym typeface="Calibri"/>
              </a:defRPr>
            </a:lvl8pPr>
            <a:lvl9pPr marL="16929202" marR="0" lvl="8" indent="-102" algn="l" rtl="0">
              <a:spcBef>
                <a:spcPts val="1860"/>
              </a:spcBef>
              <a:buClr>
                <a:schemeClr val="dk1"/>
              </a:buClr>
              <a:buFont typeface="Arial"/>
              <a:buNone/>
              <a:defRPr sz="9300" b="0" i="0" u="none" strike="noStrike" cap="none">
                <a:solidFill>
                  <a:schemeClr val="dk1"/>
                </a:solidFill>
                <a:latin typeface="Calibri"/>
                <a:ea typeface="Calibri"/>
                <a:cs typeface="Calibri"/>
                <a:sym typeface="Calibri"/>
              </a:defRPr>
            </a:lvl9pPr>
          </a:lstStyle>
          <a:p>
            <a:endParaRPr dirty="0"/>
          </a:p>
        </p:txBody>
      </p:sp>
      <p:sp>
        <p:nvSpPr>
          <p:cNvPr id="64" name="Shape 64"/>
          <p:cNvSpPr txBox="1">
            <a:spLocks noGrp="1"/>
          </p:cNvSpPr>
          <p:nvPr>
            <p:ph type="body" idx="1"/>
          </p:nvPr>
        </p:nvSpPr>
        <p:spPr>
          <a:xfrm>
            <a:off x="8065296" y="25763221"/>
            <a:ext cx="24688799" cy="3863337"/>
          </a:xfrm>
          <a:prstGeom prst="rect">
            <a:avLst/>
          </a:prstGeom>
          <a:noFill/>
          <a:ln>
            <a:noFill/>
          </a:ln>
        </p:spPr>
        <p:txBody>
          <a:bodyPr lIns="91425" tIns="91425" rIns="91425" bIns="91425" anchor="t" anchorCtr="0"/>
          <a:lstStyle>
            <a:lvl1pPr marL="0" marR="0" lvl="0" indent="0" algn="l" rtl="0">
              <a:spcBef>
                <a:spcPts val="1300"/>
              </a:spcBef>
              <a:buClr>
                <a:schemeClr val="dk1"/>
              </a:buClr>
              <a:buFont typeface="Arial"/>
              <a:buNone/>
              <a:defRPr sz="6500" b="0" i="0" u="none" strike="noStrike" cap="none">
                <a:solidFill>
                  <a:schemeClr val="dk1"/>
                </a:solidFill>
                <a:latin typeface="Calibri"/>
                <a:ea typeface="Calibri"/>
                <a:cs typeface="Calibri"/>
                <a:sym typeface="Calibri"/>
              </a:defRPr>
            </a:lvl1pPr>
            <a:lvl2pPr marL="2116150" marR="0" lvl="1" indent="-7950" algn="l" rtl="0">
              <a:spcBef>
                <a:spcPts val="1120"/>
              </a:spcBef>
              <a:buClr>
                <a:schemeClr val="dk1"/>
              </a:buClr>
              <a:buFont typeface="Arial"/>
              <a:buNone/>
              <a:defRPr sz="5600" b="0" i="0" u="none" strike="noStrike" cap="none">
                <a:solidFill>
                  <a:schemeClr val="dk1"/>
                </a:solidFill>
                <a:latin typeface="Calibri"/>
                <a:ea typeface="Calibri"/>
                <a:cs typeface="Calibri"/>
                <a:sym typeface="Calibri"/>
              </a:defRPr>
            </a:lvl2pPr>
            <a:lvl3pPr marL="4232300" marR="0" lvl="2" indent="-3200" algn="l" rtl="0">
              <a:spcBef>
                <a:spcPts val="920"/>
              </a:spcBef>
              <a:buClr>
                <a:schemeClr val="dk1"/>
              </a:buClr>
              <a:buFont typeface="Arial"/>
              <a:buNone/>
              <a:defRPr sz="4600" b="0" i="0" u="none" strike="noStrike" cap="none">
                <a:solidFill>
                  <a:schemeClr val="dk1"/>
                </a:solidFill>
                <a:latin typeface="Calibri"/>
                <a:ea typeface="Calibri"/>
                <a:cs typeface="Calibri"/>
                <a:sym typeface="Calibri"/>
              </a:defRPr>
            </a:lvl3pPr>
            <a:lvl4pPr marL="6348451" marR="0" lvl="3" indent="-11150"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4pPr>
            <a:lvl5pPr marL="8464601" marR="0" lvl="4" indent="-6401"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5pPr>
            <a:lvl6pPr marL="10580751" marR="0" lvl="5" indent="-1651"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6pPr>
            <a:lvl7pPr marL="12696901" marR="0" lvl="6" indent="-9600"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7pPr>
            <a:lvl8pPr marL="14813051" marR="0" lvl="7" indent="-4850"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8pPr>
            <a:lvl9pPr marL="16929202" marR="0" lvl="8" indent="-102"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66" name="Shape 66"/>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67" name="Shape 67"/>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057400" y="1318262"/>
            <a:ext cx="3703320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9711688" y="26673"/>
            <a:ext cx="21724621" cy="37033201"/>
          </a:xfrm>
          <a:prstGeom prst="rect">
            <a:avLst/>
          </a:prstGeom>
          <a:noFill/>
          <a:ln>
            <a:noFill/>
          </a:ln>
        </p:spPr>
        <p:txBody>
          <a:bodyPr lIns="91425" tIns="91425" rIns="91425" bIns="91425" anchor="t" anchorCtr="0"/>
          <a:lstStyle>
            <a:lvl1pPr marL="1587113" marR="0" lvl="0" indent="-647313" algn="l" rtl="0">
              <a:spcBef>
                <a:spcPts val="2960"/>
              </a:spcBef>
              <a:buClr>
                <a:schemeClr val="dk1"/>
              </a:buClr>
              <a:buSzPct val="100000"/>
              <a:buFont typeface="Arial"/>
              <a:buChar char="•"/>
              <a:defRPr sz="14800" b="0" i="0" u="none" strike="noStrike" cap="none">
                <a:solidFill>
                  <a:schemeClr val="dk1"/>
                </a:solidFill>
                <a:latin typeface="Calibri"/>
                <a:ea typeface="Calibri"/>
                <a:cs typeface="Calibri"/>
                <a:sym typeface="Calibri"/>
              </a:defRPr>
            </a:lvl1pPr>
            <a:lvl2pPr marL="3438744" marR="0" lvl="1" indent="-505043" algn="l" rtl="0">
              <a:spcBef>
                <a:spcPts val="2600"/>
              </a:spcBef>
              <a:buClr>
                <a:schemeClr val="dk1"/>
              </a:buClr>
              <a:buSzPct val="100000"/>
              <a:buFont typeface="Arial"/>
              <a:buChar char="–"/>
              <a:defRPr sz="13000" b="0" i="0" u="none" strike="noStrike" cap="none">
                <a:solidFill>
                  <a:schemeClr val="dk1"/>
                </a:solidFill>
                <a:latin typeface="Calibri"/>
                <a:ea typeface="Calibri"/>
                <a:cs typeface="Calibri"/>
                <a:sym typeface="Calibri"/>
              </a:defRPr>
            </a:lvl2pPr>
            <a:lvl3pPr marL="5290376" marR="0" lvl="2" indent="-356425"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3pPr>
            <a:lvl4pPr marL="7406526" marR="0" lvl="3" indent="-4786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4pPr>
            <a:lvl5pPr marL="9522676" marR="0" lvl="4" indent="-47392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5pPr>
            <a:lvl6pPr marL="11638826" marR="0" lvl="5" indent="-4691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6pPr>
            <a:lvl7pPr marL="13754976" marR="0" lvl="6" indent="-4771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7pPr>
            <a:lvl8pPr marL="15871127" marR="0" lvl="7" indent="-472377"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8pPr>
            <a:lvl9pPr marL="17987276" marR="0" lvl="8" indent="-4676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72" name="Shape 72"/>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73" name="Shape 73"/>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87666194" y="52903754"/>
            <a:ext cx="134820659" cy="416623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3998594" y="11584304"/>
            <a:ext cx="134820659" cy="124301250"/>
          </a:xfrm>
          <a:prstGeom prst="rect">
            <a:avLst/>
          </a:prstGeom>
          <a:noFill/>
          <a:ln>
            <a:noFill/>
          </a:ln>
        </p:spPr>
        <p:txBody>
          <a:bodyPr lIns="91425" tIns="91425" rIns="91425" bIns="91425" anchor="t" anchorCtr="0"/>
          <a:lstStyle>
            <a:lvl1pPr marL="1587113" marR="0" lvl="0" indent="-647313" algn="l" rtl="0">
              <a:spcBef>
                <a:spcPts val="2960"/>
              </a:spcBef>
              <a:buClr>
                <a:schemeClr val="dk1"/>
              </a:buClr>
              <a:buSzPct val="100000"/>
              <a:buFont typeface="Arial"/>
              <a:buChar char="•"/>
              <a:defRPr sz="14800" b="0" i="0" u="none" strike="noStrike" cap="none">
                <a:solidFill>
                  <a:schemeClr val="dk1"/>
                </a:solidFill>
                <a:latin typeface="Calibri"/>
                <a:ea typeface="Calibri"/>
                <a:cs typeface="Calibri"/>
                <a:sym typeface="Calibri"/>
              </a:defRPr>
            </a:lvl1pPr>
            <a:lvl2pPr marL="3438744" marR="0" lvl="1" indent="-505043" algn="l" rtl="0">
              <a:spcBef>
                <a:spcPts val="2600"/>
              </a:spcBef>
              <a:buClr>
                <a:schemeClr val="dk1"/>
              </a:buClr>
              <a:buSzPct val="100000"/>
              <a:buFont typeface="Arial"/>
              <a:buChar char="–"/>
              <a:defRPr sz="13000" b="0" i="0" u="none" strike="noStrike" cap="none">
                <a:solidFill>
                  <a:schemeClr val="dk1"/>
                </a:solidFill>
                <a:latin typeface="Calibri"/>
                <a:ea typeface="Calibri"/>
                <a:cs typeface="Calibri"/>
                <a:sym typeface="Calibri"/>
              </a:defRPr>
            </a:lvl2pPr>
            <a:lvl3pPr marL="5290376" marR="0" lvl="2" indent="-356425"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3pPr>
            <a:lvl4pPr marL="7406526" marR="0" lvl="3" indent="-4786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4pPr>
            <a:lvl5pPr marL="9522676" marR="0" lvl="4" indent="-47392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5pPr>
            <a:lvl6pPr marL="11638826" marR="0" lvl="5" indent="-4691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6pPr>
            <a:lvl7pPr marL="13754976" marR="0" lvl="6" indent="-4771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7pPr>
            <a:lvl8pPr marL="15871127" marR="0" lvl="7" indent="-472377"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8pPr>
            <a:lvl9pPr marL="17987276" marR="0" lvl="8" indent="-4676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78" name="Shape 78"/>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79" name="Shape 79"/>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057400" y="1318262"/>
            <a:ext cx="3703320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2057400" y="7680963"/>
            <a:ext cx="37033201" cy="21724621"/>
          </a:xfrm>
          <a:prstGeom prst="rect">
            <a:avLst/>
          </a:prstGeom>
          <a:noFill/>
          <a:ln>
            <a:noFill/>
          </a:ln>
        </p:spPr>
        <p:txBody>
          <a:bodyPr lIns="91425" tIns="91425" rIns="91425" bIns="91425" anchor="t" anchorCtr="0"/>
          <a:lstStyle>
            <a:lvl1pPr marL="1587113" marR="0" lvl="0" indent="-647313" algn="l" rtl="0">
              <a:spcBef>
                <a:spcPts val="2960"/>
              </a:spcBef>
              <a:buClr>
                <a:schemeClr val="dk1"/>
              </a:buClr>
              <a:buSzPct val="100000"/>
              <a:buFont typeface="Arial"/>
              <a:buChar char="•"/>
              <a:defRPr sz="14800" b="0" i="0" u="none" strike="noStrike" cap="none">
                <a:solidFill>
                  <a:schemeClr val="dk1"/>
                </a:solidFill>
                <a:latin typeface="Calibri"/>
                <a:ea typeface="Calibri"/>
                <a:cs typeface="Calibri"/>
                <a:sym typeface="Calibri"/>
              </a:defRPr>
            </a:lvl1pPr>
            <a:lvl2pPr marL="3438744" marR="0" lvl="1" indent="-505043" algn="l" rtl="0">
              <a:spcBef>
                <a:spcPts val="2600"/>
              </a:spcBef>
              <a:buClr>
                <a:schemeClr val="dk1"/>
              </a:buClr>
              <a:buSzPct val="100000"/>
              <a:buFont typeface="Arial"/>
              <a:buChar char="–"/>
              <a:defRPr sz="13000" b="0" i="0" u="none" strike="noStrike" cap="none">
                <a:solidFill>
                  <a:schemeClr val="dk1"/>
                </a:solidFill>
                <a:latin typeface="Calibri"/>
                <a:ea typeface="Calibri"/>
                <a:cs typeface="Calibri"/>
                <a:sym typeface="Calibri"/>
              </a:defRPr>
            </a:lvl2pPr>
            <a:lvl3pPr marL="5290376" marR="0" lvl="2" indent="-356425"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3pPr>
            <a:lvl4pPr marL="7406526" marR="0" lvl="3" indent="-4786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4pPr>
            <a:lvl5pPr marL="9522676" marR="0" lvl="4" indent="-47392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5pPr>
            <a:lvl6pPr marL="11638826" marR="0" lvl="5" indent="-4691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6pPr>
            <a:lvl7pPr marL="13754976" marR="0" lvl="6" indent="-4771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7pPr>
            <a:lvl8pPr marL="15871127" marR="0" lvl="7" indent="-472377"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8pPr>
            <a:lvl9pPr marL="17987276" marR="0" lvl="8" indent="-4676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b="0" i="0" u="none" strike="noStrike" cap="none">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b="0" i="0" u="none" strike="noStrike" cap="none">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b="0" i="0" u="none" strike="noStrike" cap="none">
                <a:solidFill>
                  <a:srgbClr val="888888"/>
                </a:solidFill>
                <a:latin typeface="Calibri"/>
                <a:ea typeface="Calibri"/>
                <a:cs typeface="Calibri"/>
                <a:sym typeface="Calibri"/>
              </a:rPr>
              <a:t>‹#›</a:t>
            </a:fld>
            <a:endParaRPr lang="en-US" sz="56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3.xml"/><Relationship Id="rId13" Type="http://schemas.openxmlformats.org/officeDocument/2006/relationships/diagramQuickStyle" Target="../diagrams/quickStyle1.xml"/><Relationship Id="rId18" Type="http://schemas.openxmlformats.org/officeDocument/2006/relationships/chart" Target="../charts/chart8.xml"/><Relationship Id="rId3" Type="http://schemas.openxmlformats.org/officeDocument/2006/relationships/image" Target="../media/image1.png"/><Relationship Id="rId7" Type="http://schemas.openxmlformats.org/officeDocument/2006/relationships/chart" Target="../charts/chart2.xml"/><Relationship Id="rId12" Type="http://schemas.openxmlformats.org/officeDocument/2006/relationships/diagramLayout" Target="../diagrams/layout1.xml"/><Relationship Id="rId17" Type="http://schemas.openxmlformats.org/officeDocument/2006/relationships/chart" Target="../charts/chart7.xml"/><Relationship Id="rId2" Type="http://schemas.openxmlformats.org/officeDocument/2006/relationships/notesSlide" Target="../notesSlides/notesSlide1.xml"/><Relationship Id="rId16" Type="http://schemas.openxmlformats.org/officeDocument/2006/relationships/chart" Target="../charts/chart6.xml"/><Relationship Id="rId1" Type="http://schemas.openxmlformats.org/officeDocument/2006/relationships/slideLayout" Target="../slideLayouts/slideLayout1.xml"/><Relationship Id="rId6" Type="http://schemas.openxmlformats.org/officeDocument/2006/relationships/chart" Target="../charts/chart1.xml"/><Relationship Id="rId11" Type="http://schemas.openxmlformats.org/officeDocument/2006/relationships/diagramData" Target="../diagrams/data1.xml"/><Relationship Id="rId5" Type="http://schemas.openxmlformats.org/officeDocument/2006/relationships/image" Target="../media/image2.png"/><Relationship Id="rId15" Type="http://schemas.microsoft.com/office/2007/relationships/diagramDrawing" Target="../diagrams/drawing1.xml"/><Relationship Id="rId10" Type="http://schemas.openxmlformats.org/officeDocument/2006/relationships/chart" Target="../charts/chart5.xml"/><Relationship Id="rId19" Type="http://schemas.openxmlformats.org/officeDocument/2006/relationships/chart" Target="../charts/chart9.xml"/><Relationship Id="rId4" Type="http://schemas.microsoft.com/office/2007/relationships/hdphoto" Target="../media/hdphoto1.wdp"/><Relationship Id="rId9" Type="http://schemas.openxmlformats.org/officeDocument/2006/relationships/chart" Target="../charts/chart4.xml"/><Relationship Id="rId14" Type="http://schemas.openxmlformats.org/officeDocument/2006/relationships/diagramColors" Target="../diagrams/colors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2000">
              <a:schemeClr val="bg1"/>
            </a:gs>
            <a:gs pos="0">
              <a:schemeClr val="bg1">
                <a:lumMod val="95000"/>
              </a:schemeClr>
            </a:gs>
            <a:gs pos="100000">
              <a:schemeClr val="bg1">
                <a:lumMod val="85000"/>
              </a:schemeClr>
            </a:gs>
          </a:gsLst>
          <a:lin ang="5400000" scaled="0"/>
        </a:gradFill>
        <a:effectLst/>
      </p:bgPr>
    </p:bg>
    <p:spTree>
      <p:nvGrpSpPr>
        <p:cNvPr id="1" name="Shape 83"/>
        <p:cNvGrpSpPr/>
        <p:nvPr/>
      </p:nvGrpSpPr>
      <p:grpSpPr>
        <a:xfrm>
          <a:off x="0" y="0"/>
          <a:ext cx="0" cy="0"/>
          <a:chOff x="0" y="0"/>
          <a:chExt cx="0" cy="0"/>
        </a:xfrm>
      </p:grpSpPr>
      <p:sp>
        <p:nvSpPr>
          <p:cNvPr id="3" name="TextBox 2">
            <a:extLst>
              <a:ext uri="{FF2B5EF4-FFF2-40B4-BE49-F238E27FC236}">
                <a16:creationId xmlns:a16="http://schemas.microsoft.com/office/drawing/2014/main" id="{AE9943FF-0259-46A8-AE8E-3C9EECB7238D}"/>
              </a:ext>
            </a:extLst>
          </p:cNvPr>
          <p:cNvSpPr txBox="1"/>
          <p:nvPr/>
        </p:nvSpPr>
        <p:spPr>
          <a:xfrm>
            <a:off x="5291161" y="1647556"/>
            <a:ext cx="1245563" cy="486577"/>
          </a:xfrm>
          <a:prstGeom prst="rect">
            <a:avLst/>
          </a:prstGeom>
          <a:solidFill>
            <a:schemeClr val="bg1">
              <a:lumMod val="95000"/>
            </a:schemeClr>
          </a:solidFill>
          <a:ln>
            <a:solidFill>
              <a:schemeClr val="accent4">
                <a:lumMod val="75000"/>
              </a:schemeClr>
            </a:solidFill>
          </a:ln>
        </p:spPr>
        <p:txBody>
          <a:bodyPr wrap="square" rtlCol="0">
            <a:spAutoFit/>
          </a:bodyPr>
          <a:lstStyle/>
          <a:p>
            <a:endParaRPr lang="en-US" dirty="0"/>
          </a:p>
        </p:txBody>
      </p:sp>
      <p:sp>
        <p:nvSpPr>
          <p:cNvPr id="2" name="TextBox 1">
            <a:extLst>
              <a:ext uri="{FF2B5EF4-FFF2-40B4-BE49-F238E27FC236}">
                <a16:creationId xmlns:a16="http://schemas.microsoft.com/office/drawing/2014/main" id="{BAE62644-7B53-4DAC-94BC-FE1652656244}"/>
              </a:ext>
            </a:extLst>
          </p:cNvPr>
          <p:cNvSpPr txBox="1"/>
          <p:nvPr/>
        </p:nvSpPr>
        <p:spPr>
          <a:xfrm>
            <a:off x="5962264" y="398364"/>
            <a:ext cx="1286491" cy="369332"/>
          </a:xfrm>
          <a:prstGeom prst="rect">
            <a:avLst/>
          </a:prstGeom>
          <a:solidFill>
            <a:srgbClr val="FCD3B2">
              <a:alpha val="17000"/>
            </a:srgbClr>
          </a:solidFill>
          <a:ln>
            <a:noFill/>
          </a:ln>
        </p:spPr>
        <p:txBody>
          <a:bodyPr wrap="square" rtlCol="0">
            <a:spAutoFit/>
          </a:bodyPr>
          <a:lstStyle/>
          <a:p>
            <a:endParaRPr lang="en-US" dirty="0"/>
          </a:p>
        </p:txBody>
      </p:sp>
      <p:sp>
        <p:nvSpPr>
          <p:cNvPr id="6" name="Rectangle 5"/>
          <p:cNvSpPr/>
          <p:nvPr/>
        </p:nvSpPr>
        <p:spPr>
          <a:xfrm>
            <a:off x="-24063" y="-24062"/>
            <a:ext cx="41148000" cy="4988957"/>
          </a:xfrm>
          <a:prstGeom prst="rect">
            <a:avLst/>
          </a:prstGeom>
          <a:gradFill flip="none" rotWithShape="1">
            <a:gsLst>
              <a:gs pos="0">
                <a:srgbClr val="007976"/>
              </a:gs>
              <a:gs pos="50000">
                <a:srgbClr val="009999">
                  <a:shade val="67500"/>
                  <a:satMod val="115000"/>
                </a:srgbClr>
              </a:gs>
              <a:gs pos="100000">
                <a:srgbClr val="009999">
                  <a:shade val="100000"/>
                  <a:satMod val="115000"/>
                </a:srgbClr>
              </a:gs>
            </a:gsLst>
            <a:lin ang="16200000" scaled="1"/>
            <a:tileRect/>
          </a:grad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Shape 84"/>
          <p:cNvSpPr/>
          <p:nvPr/>
        </p:nvSpPr>
        <p:spPr>
          <a:xfrm>
            <a:off x="114011" y="-1389191"/>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8300" dirty="0">
              <a:solidFill>
                <a:schemeClr val="dk1"/>
              </a:solidFill>
              <a:latin typeface="Calibri"/>
              <a:ea typeface="Calibri"/>
              <a:cs typeface="Calibri"/>
              <a:sym typeface="Calibri"/>
            </a:endParaRPr>
          </a:p>
        </p:txBody>
      </p:sp>
      <p:sp>
        <p:nvSpPr>
          <p:cNvPr id="85" name="Shape 85"/>
          <p:cNvSpPr/>
          <p:nvPr/>
        </p:nvSpPr>
        <p:spPr>
          <a:xfrm>
            <a:off x="266411" y="-1236791"/>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8300" dirty="0">
              <a:solidFill>
                <a:schemeClr val="dk1"/>
              </a:solidFill>
              <a:latin typeface="Calibri"/>
              <a:ea typeface="Calibri"/>
              <a:cs typeface="Calibri"/>
              <a:sym typeface="Calibri"/>
            </a:endParaRPr>
          </a:p>
        </p:txBody>
      </p:sp>
      <p:sp>
        <p:nvSpPr>
          <p:cNvPr id="90" name="Shape 90"/>
          <p:cNvSpPr/>
          <p:nvPr/>
        </p:nvSpPr>
        <p:spPr>
          <a:xfrm>
            <a:off x="6858000" y="344231"/>
            <a:ext cx="28498801" cy="5791200"/>
          </a:xfrm>
          <a:prstGeom prst="rect">
            <a:avLst/>
          </a:prstGeom>
          <a:noFill/>
          <a:ln>
            <a:noFill/>
          </a:ln>
        </p:spPr>
        <p:txBody>
          <a:bodyPr lIns="91425" tIns="45700" rIns="91425" bIns="45700" anchor="ctr" anchorCtr="0">
            <a:noAutofit/>
          </a:bodyPr>
          <a:lstStyle/>
          <a:p>
            <a:pPr marL="0" marR="0" lvl="0" indent="0" algn="ctr" rtl="0">
              <a:spcBef>
                <a:spcPts val="0"/>
              </a:spcBef>
              <a:buNone/>
            </a:pPr>
            <a:endParaRPr sz="8300" dirty="0">
              <a:solidFill>
                <a:schemeClr val="lt1"/>
              </a:solidFill>
              <a:latin typeface="Calibri"/>
              <a:ea typeface="Calibri"/>
              <a:cs typeface="Calibri"/>
              <a:sym typeface="Calibri"/>
            </a:endParaRPr>
          </a:p>
        </p:txBody>
      </p:sp>
      <p:sp>
        <p:nvSpPr>
          <p:cNvPr id="92" name="Shape 92"/>
          <p:cNvSpPr txBox="1"/>
          <p:nvPr/>
        </p:nvSpPr>
        <p:spPr>
          <a:xfrm>
            <a:off x="2681569" y="984211"/>
            <a:ext cx="36135123" cy="3317554"/>
          </a:xfrm>
          <a:prstGeom prst="rect">
            <a:avLst/>
          </a:prstGeom>
          <a:noFill/>
          <a:ln>
            <a:noFill/>
          </a:ln>
        </p:spPr>
        <p:txBody>
          <a:bodyPr lIns="91425" tIns="45700" rIns="91425" bIns="45700" anchor="t" anchorCtr="0">
            <a:noAutofit/>
          </a:bodyPr>
          <a:lstStyle/>
          <a:p>
            <a:pPr lvl="0" algn="ctr">
              <a:buSzPct val="25000"/>
            </a:pPr>
            <a:r>
              <a:rPr lang="en-US" sz="8000" b="1" dirty="0">
                <a:solidFill>
                  <a:schemeClr val="bg1"/>
                </a:solidFill>
                <a:latin typeface="+mj-lt"/>
              </a:rPr>
              <a:t>Ambulatory Care Sensitive Conditions and a Transition of Care Program</a:t>
            </a:r>
            <a:endParaRPr lang="en-US" sz="8000" b="1" u="none" dirty="0">
              <a:solidFill>
                <a:schemeClr val="bg1"/>
              </a:solidFill>
              <a:latin typeface="+mj-lt"/>
              <a:sym typeface="Arial"/>
            </a:endParaRPr>
          </a:p>
        </p:txBody>
      </p:sp>
      <p:sp>
        <p:nvSpPr>
          <p:cNvPr id="93" name="Shape 93"/>
          <p:cNvSpPr/>
          <p:nvPr/>
        </p:nvSpPr>
        <p:spPr>
          <a:xfrm>
            <a:off x="9426446" y="2526490"/>
            <a:ext cx="19584668" cy="1929882"/>
          </a:xfrm>
          <a:prstGeom prst="rect">
            <a:avLst/>
          </a:prstGeom>
          <a:noFill/>
          <a:ln>
            <a:noFill/>
          </a:ln>
        </p:spPr>
        <p:txBody>
          <a:bodyPr lIns="91425" tIns="45700" rIns="91425" bIns="45700" anchor="t" anchorCtr="0">
            <a:noAutofit/>
          </a:bodyPr>
          <a:lstStyle/>
          <a:p>
            <a:pPr lvl="0" algn="ctr"/>
            <a:r>
              <a:rPr lang="en-US" sz="3600" b="1" i="1" dirty="0">
                <a:solidFill>
                  <a:schemeClr val="bg1"/>
                </a:solidFill>
                <a:latin typeface="Arial Narrow" panose="020B0606020202030204" pitchFamily="34" charset="0"/>
                <a:ea typeface="Arial Narrow"/>
                <a:cs typeface="Arial Narrow"/>
                <a:sym typeface="Arial Narrow"/>
              </a:rPr>
              <a:t>    Brittany Ball ,PharmD; Mara Z. Carrasquillo, PharmD; </a:t>
            </a:r>
            <a:r>
              <a:rPr lang="en-US" sz="3600" b="1" i="1" dirty="0">
                <a:solidFill>
                  <a:schemeClr val="bg1"/>
                </a:solidFill>
                <a:latin typeface="Arial Narrow" panose="020B0606020202030204" pitchFamily="34" charset="0"/>
              </a:rPr>
              <a:t>Patricia Fernandez-Quevedo, PharmD, BCPS; </a:t>
            </a:r>
          </a:p>
          <a:p>
            <a:pPr lvl="0" algn="ctr"/>
            <a:r>
              <a:rPr lang="en-US" sz="3600" b="1" i="1" dirty="0">
                <a:solidFill>
                  <a:schemeClr val="bg1"/>
                </a:solidFill>
                <a:latin typeface="Arial Narrow" panose="020B0606020202030204" pitchFamily="34" charset="0"/>
              </a:rPr>
              <a:t>Janette Molina, PharmD, BCPS; Minhduc Tran, PharmD; Manuel Del Rio, PharmD</a:t>
            </a:r>
          </a:p>
          <a:p>
            <a:pPr lvl="0" algn="ctr"/>
            <a:r>
              <a:rPr lang="en-US" sz="3600" b="1" i="1" dirty="0">
                <a:solidFill>
                  <a:schemeClr val="bg1"/>
                </a:solidFill>
                <a:latin typeface="Arial Narrow" panose="020B0606020202030204" pitchFamily="34" charset="0"/>
                <a:ea typeface="Arial Narrow"/>
                <a:cs typeface="Arial Narrow"/>
                <a:sym typeface="Arial Narrow"/>
              </a:rPr>
              <a:t>Miami VA Healthcare System (MVAHS)</a:t>
            </a:r>
          </a:p>
        </p:txBody>
      </p:sp>
      <p:sp>
        <p:nvSpPr>
          <p:cNvPr id="99" name="Shape 99"/>
          <p:cNvSpPr/>
          <p:nvPr/>
        </p:nvSpPr>
        <p:spPr>
          <a:xfrm>
            <a:off x="30713540" y="5090745"/>
            <a:ext cx="10271726" cy="930039"/>
          </a:xfrm>
          <a:prstGeom prst="rect">
            <a:avLst/>
          </a:prstGeom>
          <a:gradFill flip="none" rotWithShape="1">
            <a:gsLst>
              <a:gs pos="0">
                <a:srgbClr val="009999"/>
              </a:gs>
              <a:gs pos="50000">
                <a:srgbClr val="009999">
                  <a:shade val="67500"/>
                  <a:satMod val="115000"/>
                </a:srgbClr>
              </a:gs>
              <a:gs pos="100000">
                <a:srgbClr val="009999">
                  <a:shade val="100000"/>
                  <a:satMod val="115000"/>
                </a:srgbClr>
              </a:gs>
            </a:gsLst>
            <a:lin ang="16200000" scaled="1"/>
            <a:tileRect/>
          </a:gradFill>
          <a:ln w="76200" cap="flat" cmpd="sng">
            <a:solidFill>
              <a:schemeClr val="bg1">
                <a:lumMod val="65000"/>
              </a:schemeClr>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4000" b="1" dirty="0">
                <a:solidFill>
                  <a:schemeClr val="lt1"/>
                </a:solidFill>
                <a:latin typeface="Arial Narrow"/>
                <a:ea typeface="Arial Narrow"/>
                <a:cs typeface="Arial Narrow"/>
                <a:sym typeface="Arial Narrow"/>
              </a:rPr>
              <a:t>DISCUSSION</a:t>
            </a:r>
          </a:p>
        </p:txBody>
      </p:sp>
      <p:sp>
        <p:nvSpPr>
          <p:cNvPr id="101" name="Shape 101"/>
          <p:cNvSpPr/>
          <p:nvPr/>
        </p:nvSpPr>
        <p:spPr>
          <a:xfrm>
            <a:off x="11631524" y="5091928"/>
            <a:ext cx="18732302" cy="923380"/>
          </a:xfrm>
          <a:prstGeom prst="rect">
            <a:avLst/>
          </a:prstGeom>
          <a:gradFill flip="none" rotWithShape="1">
            <a:gsLst>
              <a:gs pos="0">
                <a:srgbClr val="009999"/>
              </a:gs>
              <a:gs pos="50000">
                <a:srgbClr val="009999">
                  <a:shade val="67500"/>
                  <a:satMod val="115000"/>
                </a:srgbClr>
              </a:gs>
              <a:gs pos="100000">
                <a:srgbClr val="009999">
                  <a:shade val="100000"/>
                  <a:satMod val="115000"/>
                </a:srgbClr>
              </a:gs>
            </a:gsLst>
            <a:lin ang="16200000" scaled="1"/>
            <a:tileRect/>
          </a:gradFill>
          <a:ln w="76200" cap="flat" cmpd="sng">
            <a:solidFill>
              <a:schemeClr val="bg1">
                <a:lumMod val="65000"/>
              </a:schemeClr>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4000" b="1" dirty="0">
                <a:solidFill>
                  <a:schemeClr val="lt1"/>
                </a:solidFill>
                <a:latin typeface="Arial Narrow"/>
                <a:ea typeface="Arial Narrow"/>
                <a:cs typeface="Arial Narrow"/>
                <a:sym typeface="Arial Narrow"/>
              </a:rPr>
              <a:t>RESULTS</a:t>
            </a:r>
          </a:p>
        </p:txBody>
      </p:sp>
      <p:sp>
        <p:nvSpPr>
          <p:cNvPr id="57" name="Shape 95"/>
          <p:cNvSpPr txBox="1"/>
          <p:nvPr/>
        </p:nvSpPr>
        <p:spPr>
          <a:xfrm>
            <a:off x="156462" y="6112123"/>
            <a:ext cx="11113924" cy="9585451"/>
          </a:xfrm>
          <a:prstGeom prst="rect">
            <a:avLst/>
          </a:prstGeom>
          <a:noFill/>
          <a:ln>
            <a:noFill/>
          </a:ln>
        </p:spPr>
        <p:txBody>
          <a:bodyPr lIns="91425" tIns="45700" rIns="91425" bIns="45700" anchor="t" anchorCtr="0">
            <a:noAutofit/>
          </a:bodyPr>
          <a:lstStyle/>
          <a:p>
            <a:pPr marL="342900" indent="-342900">
              <a:buFont typeface="Arial" panose="020B0604020202020204" pitchFamily="34" charset="0"/>
              <a:buChar char="•"/>
            </a:pPr>
            <a:r>
              <a:rPr lang="en-US" sz="2400" dirty="0">
                <a:latin typeface="Arial Narrow" panose="020B0606020202030204" pitchFamily="34" charset="0"/>
                <a:cs typeface="Arial" panose="020B0604020202020204" pitchFamily="34" charset="0"/>
              </a:rPr>
              <a:t>Hospitalizations secondary to ambulatory care sensitive conditions (ACSC) are considered to be largely preventable with effective and timely care. In the Veterans Affairs Health Care System, Patient Aligned Care Team Clinical Pharmacy Specialists manage four of these conditions: congestive heart failure (CHF), hypertension, diabetes, and chronic obstructive pulmonary disease.</a:t>
            </a:r>
          </a:p>
          <a:p>
            <a:endParaRPr lang="en-US" sz="700" dirty="0">
              <a:latin typeface="Arial Narrow" panose="020B060602020203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tx1"/>
                </a:solidFill>
                <a:latin typeface="Arial Narrow" panose="020B0606020202030204" pitchFamily="34" charset="0"/>
                <a:cs typeface="Arial" panose="020B0604020202020204" pitchFamily="34" charset="0"/>
              </a:rPr>
              <a:t>PACT CPS are mid-level providers operating under a scope of practice (SOP) who have prescriptive authority and have extensive training in developing patient-centered therapeutic plans, interpreting and monitor laboratory results, and managing acute and chronic disease states.</a:t>
            </a:r>
            <a:r>
              <a:rPr lang="en-US" sz="2400" strike="sngStrike" dirty="0">
                <a:solidFill>
                  <a:schemeClr val="tx1"/>
                </a:solidFill>
                <a:highlight>
                  <a:srgbClr val="FFFF00"/>
                </a:highlight>
                <a:latin typeface="Arial Narrow" panose="020B0606020202030204" pitchFamily="34" charset="0"/>
                <a:cs typeface="Arial" panose="020B0604020202020204" pitchFamily="34" charset="0"/>
              </a:rPr>
              <a:t> </a:t>
            </a:r>
          </a:p>
          <a:p>
            <a:pPr marL="342900" indent="-342900">
              <a:buFont typeface="Arial" panose="020B0604020202020204" pitchFamily="34" charset="0"/>
              <a:buChar char="•"/>
            </a:pPr>
            <a:endParaRPr lang="en-US" sz="700" dirty="0">
              <a:solidFill>
                <a:schemeClr val="tx1"/>
              </a:solidFill>
              <a:highlight>
                <a:srgbClr val="FFFF00"/>
              </a:highlight>
              <a:latin typeface="Arial Narrow" panose="020B060602020203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tx1"/>
                </a:solidFill>
                <a:latin typeface="Arial Narrow" panose="020B0606020202030204" pitchFamily="34" charset="0"/>
                <a:cs typeface="Arial" panose="020B0604020202020204" pitchFamily="34" charset="0"/>
              </a:rPr>
              <a:t>Acute care pharmacists are trained to identify ACSC patients and facilitate transitions of care during the inpatient care process and upon discharge. The Miami VA Hospital Pharmacy Service has established procedures to facilitate the coordination of follow-up appointments for  ACSC patients. These procedures emphasize an interdisciplinary </a:t>
            </a:r>
            <a:r>
              <a:rPr lang="en-US" sz="2400" dirty="0">
                <a:latin typeface="Arial Narrow" panose="020B0606020202030204" pitchFamily="34" charset="0"/>
                <a:cs typeface="Arial" panose="020B0604020202020204" pitchFamily="34" charset="0"/>
              </a:rPr>
              <a:t>team-based approach to optimize quality of care and improve transitions of care. </a:t>
            </a:r>
          </a:p>
          <a:p>
            <a:pPr marL="342900" indent="-342900">
              <a:buFont typeface="Arial" panose="020B0604020202020204" pitchFamily="34" charset="0"/>
              <a:buChar char="•"/>
            </a:pPr>
            <a:endParaRPr lang="en-US" sz="700" dirty="0">
              <a:latin typeface="Arial Narrow" panose="020B060602020203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Narrow" panose="020B0606020202030204" pitchFamily="34" charset="0"/>
                <a:cs typeface="Arial" panose="020B0604020202020204" pitchFamily="34" charset="0"/>
              </a:rPr>
              <a:t>A research-in-progress analysis was conducted by the Miami VA in 2017, focusing on CHF readmission rates relative to post-discharge follow-up appointments with a pharmacist (9.6% vs. 34.6%). Based on the results, a new analysis was completed expanding the scope of conditions to comprise of the most costly chronic conditions hoisting a large amount of hospital readmissions accepting the Strategic Analytics For Improvement and Learning (SAIL)</a:t>
            </a:r>
            <a:r>
              <a:rPr lang="en-US" sz="2400" dirty="0">
                <a:latin typeface="Arial Narrow" panose="020B0606020202030204" pitchFamily="34" charset="0"/>
              </a:rPr>
              <a:t> model that the Department of Veterans Affairs (VA) developed to measure, evaluate and benchmark quality and efficiency as the primary indicator for success measurement. </a:t>
            </a:r>
          </a:p>
          <a:p>
            <a:pPr marL="342900" indent="-342900">
              <a:buFont typeface="Arial" panose="020B0604020202020204" pitchFamily="34" charset="0"/>
              <a:buChar char="•"/>
            </a:pPr>
            <a:endParaRPr lang="en-US" sz="700" dirty="0">
              <a:latin typeface="Arial Narrow" panose="020B0606020202030204" pitchFamily="34" charset="0"/>
            </a:endParaRPr>
          </a:p>
          <a:p>
            <a:pPr marL="342900" indent="-342900">
              <a:buFont typeface="Arial" panose="020B0604020202020204" pitchFamily="34" charset="0"/>
              <a:buChar char="•"/>
            </a:pPr>
            <a:r>
              <a:rPr lang="en-US" sz="2400" dirty="0">
                <a:latin typeface="Arial Narrow" panose="020B0606020202030204" pitchFamily="34" charset="0"/>
                <a:cs typeface="Arial" panose="020B0604020202020204" pitchFamily="34" charset="0"/>
              </a:rPr>
              <a:t>An established process to ensure post-discharge follow-up scheduling of patients with critical ACSCs with PACT CPS requires that inpatient pharmacists hand-off high-risk patients via telephone, instant messaging, the cosigning of PACT CPS to discharge notes, and/or email.</a:t>
            </a:r>
          </a:p>
        </p:txBody>
      </p:sp>
      <p:sp>
        <p:nvSpPr>
          <p:cNvPr id="62" name="Shape 94"/>
          <p:cNvSpPr/>
          <p:nvPr/>
        </p:nvSpPr>
        <p:spPr>
          <a:xfrm>
            <a:off x="178180" y="5091928"/>
            <a:ext cx="11092206" cy="923380"/>
          </a:xfrm>
          <a:prstGeom prst="rect">
            <a:avLst/>
          </a:prstGeom>
          <a:gradFill flip="none" rotWithShape="1">
            <a:gsLst>
              <a:gs pos="0">
                <a:srgbClr val="009999"/>
              </a:gs>
              <a:gs pos="50000">
                <a:srgbClr val="009999">
                  <a:shade val="67500"/>
                  <a:satMod val="115000"/>
                </a:srgbClr>
              </a:gs>
              <a:gs pos="100000">
                <a:srgbClr val="009999">
                  <a:shade val="100000"/>
                  <a:satMod val="115000"/>
                </a:srgbClr>
              </a:gs>
            </a:gsLst>
            <a:lin ang="16200000" scaled="1"/>
            <a:tileRect/>
          </a:gradFill>
          <a:ln w="76200" cap="flat" cmpd="sng">
            <a:solidFill>
              <a:schemeClr val="bg1">
                <a:lumMod val="65000"/>
              </a:schemeClr>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4000" b="1" dirty="0">
                <a:solidFill>
                  <a:schemeClr val="bg1"/>
                </a:solidFill>
                <a:latin typeface="Arial Narrow" panose="020B0606020202030204" pitchFamily="34" charset="0"/>
                <a:ea typeface="Calibri"/>
                <a:cs typeface="Calibri"/>
                <a:sym typeface="Calibri"/>
              </a:rPr>
              <a:t>BACKGROUND</a:t>
            </a:r>
          </a:p>
        </p:txBody>
      </p:sp>
      <p:sp>
        <p:nvSpPr>
          <p:cNvPr id="70" name="Shape 100"/>
          <p:cNvSpPr/>
          <p:nvPr/>
        </p:nvSpPr>
        <p:spPr>
          <a:xfrm>
            <a:off x="30770022" y="30236199"/>
            <a:ext cx="10189269" cy="933791"/>
          </a:xfrm>
          <a:prstGeom prst="rect">
            <a:avLst/>
          </a:prstGeom>
          <a:gradFill flip="none" rotWithShape="1">
            <a:gsLst>
              <a:gs pos="0">
                <a:srgbClr val="009999"/>
              </a:gs>
              <a:gs pos="50000">
                <a:srgbClr val="009999">
                  <a:shade val="67500"/>
                  <a:satMod val="115000"/>
                </a:srgbClr>
              </a:gs>
              <a:gs pos="100000">
                <a:srgbClr val="009999">
                  <a:shade val="100000"/>
                  <a:satMod val="115000"/>
                </a:srgbClr>
              </a:gs>
            </a:gsLst>
            <a:lin ang="16200000" scaled="1"/>
            <a:tileRect/>
          </a:gradFill>
          <a:ln w="76200" cap="flat" cmpd="sng">
            <a:solidFill>
              <a:schemeClr val="bg1">
                <a:lumMod val="65000"/>
              </a:schemeClr>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4000" b="1" dirty="0">
                <a:solidFill>
                  <a:schemeClr val="lt1"/>
                </a:solidFill>
                <a:latin typeface="Arial Narrow"/>
                <a:ea typeface="Arial Narrow"/>
                <a:cs typeface="Arial Narrow"/>
                <a:sym typeface="Arial Narrow"/>
              </a:rPr>
              <a:t>DISCLOSURES</a:t>
            </a:r>
          </a:p>
        </p:txBody>
      </p:sp>
      <p:sp>
        <p:nvSpPr>
          <p:cNvPr id="71" name="Shape 104"/>
          <p:cNvSpPr txBox="1"/>
          <p:nvPr/>
        </p:nvSpPr>
        <p:spPr>
          <a:xfrm>
            <a:off x="30673339" y="31270829"/>
            <a:ext cx="10189266" cy="2414726"/>
          </a:xfrm>
          <a:prstGeom prst="rect">
            <a:avLst/>
          </a:prstGeom>
          <a:noFill/>
          <a:ln>
            <a:noFill/>
          </a:ln>
        </p:spPr>
        <p:txBody>
          <a:bodyPr lIns="91425" tIns="45700" rIns="91425" bIns="45700" anchor="t" anchorCtr="0">
            <a:noAutofit/>
          </a:bodyPr>
          <a:lstStyle/>
          <a:p>
            <a:pPr lvl="1" algn="just">
              <a:spcAft>
                <a:spcPts val="400"/>
              </a:spcAft>
            </a:pPr>
            <a:r>
              <a:rPr lang="en-US" sz="2400" dirty="0">
                <a:latin typeface="Arial Narrow"/>
                <a:ea typeface="Arial Narrow"/>
                <a:cs typeface="Arial Narrow"/>
                <a:sym typeface="Arial Narrow"/>
              </a:rPr>
              <a:t>Authors of this presentation have the following to disclose concerning possible financial or personal relationships with commercial entities that may have a direct or indirect interest in the subject matter of this presentation. </a:t>
            </a:r>
          </a:p>
          <a:p>
            <a:pPr lvl="1" algn="just"/>
            <a:r>
              <a:rPr lang="en-US" sz="2400" dirty="0">
                <a:latin typeface="Arial Narrow"/>
                <a:ea typeface="Arial Narrow"/>
                <a:cs typeface="Arial Narrow"/>
                <a:sym typeface="Arial Narrow"/>
              </a:rPr>
              <a:t>All authors have nothing to disclose</a:t>
            </a:r>
          </a:p>
          <a:p>
            <a:pPr lvl="1" algn="just"/>
            <a:r>
              <a:rPr lang="en-US" sz="1900" dirty="0">
                <a:latin typeface="Arial Narrow"/>
                <a:ea typeface="Arial Narrow"/>
                <a:cs typeface="Arial Narrow"/>
                <a:sym typeface="Arial Narrow"/>
              </a:rPr>
              <a:t>					</a:t>
            </a:r>
          </a:p>
          <a:p>
            <a:pPr lvl="1" algn="just"/>
            <a:r>
              <a:rPr lang="en-US" sz="1900" dirty="0">
                <a:latin typeface="Arial Narrow"/>
                <a:ea typeface="Arial Narrow"/>
                <a:cs typeface="Arial Narrow"/>
                <a:sym typeface="Arial Narrow"/>
              </a:rPr>
              <a:t>	</a:t>
            </a:r>
          </a:p>
        </p:txBody>
      </p:sp>
      <p:sp>
        <p:nvSpPr>
          <p:cNvPr id="37" name="Shape 103"/>
          <p:cNvSpPr txBox="1"/>
          <p:nvPr/>
        </p:nvSpPr>
        <p:spPr>
          <a:xfrm>
            <a:off x="419889" y="16787977"/>
            <a:ext cx="10785610" cy="1611618"/>
          </a:xfrm>
          <a:prstGeom prst="rect">
            <a:avLst/>
          </a:prstGeom>
          <a:noFill/>
          <a:ln>
            <a:noFill/>
          </a:ln>
        </p:spPr>
        <p:txBody>
          <a:bodyPr lIns="91425" tIns="45700" rIns="91425" bIns="45700" anchor="t" anchorCtr="0">
            <a:noAutofit/>
          </a:bodyPr>
          <a:lstStyle/>
          <a:p>
            <a:pPr lvl="0" algn="just">
              <a:buClr>
                <a:schemeClr val="dk1"/>
              </a:buClr>
              <a:buSzPct val="100000"/>
            </a:pPr>
            <a:r>
              <a:rPr lang="en-US" sz="2400" dirty="0">
                <a:latin typeface="Arial Narrow" panose="020B0606020202030204" pitchFamily="34" charset="0"/>
              </a:rPr>
              <a:t>To evaluate if post-discharge follow-up with a PACT clinical pharmacy specialist will reduce readmission rates for congestive heart failure, chronic obstructive pulmonary disease, diabetes, and hypertension prior to establishing hand-off criteria for patient’s transitioning care in addition to, once criteria is established. </a:t>
            </a:r>
            <a:endParaRPr lang="en-US" sz="2400" dirty="0">
              <a:solidFill>
                <a:schemeClr val="dk1"/>
              </a:solidFill>
              <a:latin typeface="Arial Narrow" panose="020B0606020202030204" pitchFamily="34" charset="0"/>
              <a:ea typeface="Arial Narrow"/>
              <a:cs typeface="Arial Narrow"/>
              <a:sym typeface="Arial Narrow"/>
            </a:endParaRPr>
          </a:p>
        </p:txBody>
      </p:sp>
      <p:sp>
        <p:nvSpPr>
          <p:cNvPr id="39" name="Shape 94"/>
          <p:cNvSpPr/>
          <p:nvPr/>
        </p:nvSpPr>
        <p:spPr>
          <a:xfrm>
            <a:off x="378861" y="15694480"/>
            <a:ext cx="11186542" cy="1042275"/>
          </a:xfrm>
          <a:prstGeom prst="rect">
            <a:avLst/>
          </a:prstGeom>
          <a:gradFill flip="none" rotWithShape="1">
            <a:gsLst>
              <a:gs pos="0">
                <a:srgbClr val="009999"/>
              </a:gs>
              <a:gs pos="50000">
                <a:srgbClr val="009999">
                  <a:shade val="67500"/>
                  <a:satMod val="115000"/>
                </a:srgbClr>
              </a:gs>
              <a:gs pos="100000">
                <a:srgbClr val="009999">
                  <a:shade val="100000"/>
                  <a:satMod val="115000"/>
                </a:srgbClr>
              </a:gs>
            </a:gsLst>
            <a:lin ang="16200000" scaled="1"/>
            <a:tileRect/>
          </a:gradFill>
          <a:ln w="76200" cap="flat" cmpd="sng">
            <a:solidFill>
              <a:schemeClr val="bg1">
                <a:lumMod val="65000"/>
              </a:schemeClr>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4000" b="1" dirty="0">
                <a:solidFill>
                  <a:schemeClr val="lt1"/>
                </a:solidFill>
                <a:latin typeface="Arial Narrow" panose="020B0606020202030204" pitchFamily="34" charset="0"/>
                <a:ea typeface="Calibri"/>
                <a:cs typeface="Calibri"/>
                <a:sym typeface="Calibri"/>
              </a:rPr>
              <a:t>OBJECTIVE</a:t>
            </a:r>
          </a:p>
        </p:txBody>
      </p:sp>
      <p:sp>
        <p:nvSpPr>
          <p:cNvPr id="9" name="TextBox 8"/>
          <p:cNvSpPr txBox="1"/>
          <p:nvPr/>
        </p:nvSpPr>
        <p:spPr>
          <a:xfrm>
            <a:off x="21213318" y="10443702"/>
            <a:ext cx="8475638" cy="707886"/>
          </a:xfrm>
          <a:prstGeom prst="rect">
            <a:avLst/>
          </a:prstGeom>
          <a:noFill/>
        </p:spPr>
        <p:txBody>
          <a:bodyPr wrap="square" rtlCol="0">
            <a:spAutoFit/>
          </a:bodyPr>
          <a:lstStyle/>
          <a:p>
            <a:pPr algn="just"/>
            <a:r>
              <a:rPr lang="en-US" sz="2000" b="1" dirty="0">
                <a:latin typeface="Arial Narrow" panose="020B0606020202030204" pitchFamily="34" charset="0"/>
              </a:rPr>
              <a:t>Figure 7: SAIL Metric Readmission Rate (%) Comparison of Pre-Intervention Phase Versus FY18Q3 And Post-Intervention Phase Versus FY18Q4</a:t>
            </a:r>
            <a:endParaRPr lang="en-US" sz="2000" b="1" dirty="0">
              <a:highlight>
                <a:srgbClr val="FFFF00"/>
              </a:highlight>
              <a:latin typeface="Arial Narrow" panose="020B0606020202030204" pitchFamily="34" charset="0"/>
            </a:endParaRPr>
          </a:p>
        </p:txBody>
      </p:sp>
      <p:sp>
        <p:nvSpPr>
          <p:cNvPr id="24" name="TextBox 23"/>
          <p:cNvSpPr txBox="1"/>
          <p:nvPr/>
        </p:nvSpPr>
        <p:spPr>
          <a:xfrm>
            <a:off x="12202101" y="6083627"/>
            <a:ext cx="7163586" cy="707886"/>
          </a:xfrm>
          <a:prstGeom prst="rect">
            <a:avLst/>
          </a:prstGeom>
          <a:noFill/>
        </p:spPr>
        <p:txBody>
          <a:bodyPr wrap="square" rtlCol="0">
            <a:spAutoFit/>
          </a:bodyPr>
          <a:lstStyle/>
          <a:p>
            <a:r>
              <a:rPr lang="en-US" sz="2000" b="1" dirty="0">
                <a:latin typeface="Arial Narrow" panose="020B0606020202030204" pitchFamily="34" charset="0"/>
              </a:rPr>
              <a:t>Figure 1: Follow-up Appointments Scheduled to Total Discharges Pre and Post-Intervention</a:t>
            </a:r>
          </a:p>
        </p:txBody>
      </p:sp>
      <p:pic>
        <p:nvPicPr>
          <p:cNvPr id="27" name="Picture 7"/>
          <p:cNvPicPr>
            <a:picLocks noChangeAspect="1"/>
          </p:cNvPicPr>
          <p:nvPr/>
        </p:nvPicPr>
        <p:blipFill>
          <a:blip r:embed="rId3" cstate="print">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4">
                    <a14:imgEffect>
                      <a14:saturation sat="0"/>
                    </a14:imgEffect>
                  </a14:imgLayer>
                </a14:imgProps>
              </a:ext>
            </a:extLst>
          </a:blip>
          <a:srcRect r="56755"/>
          <a:stretch>
            <a:fillRect/>
          </a:stretch>
        </p:blipFill>
        <p:spPr bwMode="auto">
          <a:xfrm>
            <a:off x="307126" y="2284828"/>
            <a:ext cx="5533467" cy="2410998"/>
          </a:xfrm>
          <a:prstGeom prst="rect">
            <a:avLst/>
          </a:prstGeom>
          <a:noFill/>
          <a:ln w="9525">
            <a:noFill/>
            <a:miter lim="800000"/>
            <a:headEnd/>
            <a:tailEnd/>
          </a:ln>
          <a:effectLst/>
        </p:spPr>
      </p:pic>
      <p:pic>
        <p:nvPicPr>
          <p:cNvPr id="28" name="Picture 2" descr="http://test3-www.ashp.org/images/accreditation/Accredited-RGB-v.jpg"/>
          <p:cNvPicPr>
            <a:picLocks noChangeAspect="1" noChangeArrowheads="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36581098" y="2207322"/>
            <a:ext cx="4318788" cy="331628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814274" y="27733633"/>
            <a:ext cx="8649363" cy="707886"/>
          </a:xfrm>
          <a:prstGeom prst="rect">
            <a:avLst/>
          </a:prstGeom>
          <a:noFill/>
        </p:spPr>
        <p:txBody>
          <a:bodyPr wrap="square" rtlCol="0">
            <a:spAutoFit/>
          </a:bodyPr>
          <a:lstStyle/>
          <a:p>
            <a:r>
              <a:rPr lang="en-US" sz="2000" b="1" dirty="0">
                <a:latin typeface="Arial Narrow" panose="020B0606020202030204" pitchFamily="34" charset="0"/>
              </a:rPr>
              <a:t>Figure 5: Contributing Factors As To Why ACSC Follow-up Appointments Were Rescheduled (%)</a:t>
            </a:r>
            <a:endParaRPr lang="en-US" sz="2000" b="1" dirty="0">
              <a:highlight>
                <a:srgbClr val="FFFF00"/>
              </a:highlight>
              <a:latin typeface="Arial Narrow" panose="020B0606020202030204" pitchFamily="34" charset="0"/>
            </a:endParaRPr>
          </a:p>
        </p:txBody>
      </p:sp>
      <p:sp>
        <p:nvSpPr>
          <p:cNvPr id="32" name="Shape 100"/>
          <p:cNvSpPr/>
          <p:nvPr/>
        </p:nvSpPr>
        <p:spPr>
          <a:xfrm>
            <a:off x="30702747" y="26497590"/>
            <a:ext cx="10309582" cy="933791"/>
          </a:xfrm>
          <a:prstGeom prst="rect">
            <a:avLst/>
          </a:prstGeom>
          <a:gradFill flip="none" rotWithShape="1">
            <a:gsLst>
              <a:gs pos="0">
                <a:srgbClr val="009999"/>
              </a:gs>
              <a:gs pos="50000">
                <a:srgbClr val="009999">
                  <a:shade val="67500"/>
                  <a:satMod val="115000"/>
                </a:srgbClr>
              </a:gs>
              <a:gs pos="100000">
                <a:srgbClr val="009999">
                  <a:shade val="100000"/>
                  <a:satMod val="115000"/>
                </a:srgbClr>
              </a:gs>
            </a:gsLst>
            <a:lin ang="16200000" scaled="1"/>
            <a:tileRect/>
          </a:gradFill>
          <a:ln w="76200" cap="flat" cmpd="sng">
            <a:solidFill>
              <a:schemeClr val="bg1">
                <a:lumMod val="65000"/>
              </a:schemeClr>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4000" b="1" dirty="0">
                <a:solidFill>
                  <a:schemeClr val="lt1"/>
                </a:solidFill>
                <a:latin typeface="Arial Narrow"/>
                <a:ea typeface="Arial Narrow"/>
                <a:cs typeface="Arial Narrow"/>
                <a:sym typeface="Arial Narrow"/>
              </a:rPr>
              <a:t>REFERENCES</a:t>
            </a:r>
          </a:p>
        </p:txBody>
      </p:sp>
      <p:sp>
        <p:nvSpPr>
          <p:cNvPr id="33" name="Shape 104"/>
          <p:cNvSpPr txBox="1"/>
          <p:nvPr/>
        </p:nvSpPr>
        <p:spPr>
          <a:xfrm>
            <a:off x="30528959" y="27495252"/>
            <a:ext cx="10719342" cy="1952939"/>
          </a:xfrm>
          <a:prstGeom prst="rect">
            <a:avLst/>
          </a:prstGeom>
          <a:noFill/>
          <a:ln>
            <a:noFill/>
          </a:ln>
        </p:spPr>
        <p:txBody>
          <a:bodyPr lIns="91425" tIns="45700" rIns="91425" bIns="45700" anchor="t" anchorCtr="0">
            <a:noAutofit/>
          </a:bodyPr>
          <a:lstStyle/>
          <a:p>
            <a:pPr marL="342900" lvl="0" indent="-342900">
              <a:buFont typeface="Arial" panose="020B0604020202020204" pitchFamily="34" charset="0"/>
              <a:buChar char="•"/>
            </a:pPr>
            <a:r>
              <a:rPr lang="en-US" sz="2400" dirty="0">
                <a:latin typeface="Arial Narrow" panose="020B0606020202030204" pitchFamily="34" charset="0"/>
              </a:rPr>
              <a:t>Madison COPD Clinical Pharmacy Practice Office Strong Practices Implementation Guide</a:t>
            </a:r>
          </a:p>
          <a:p>
            <a:pPr marL="342900" lvl="0" indent="-342900">
              <a:buFont typeface="Arial" panose="020B0604020202020204" pitchFamily="34" charset="0"/>
              <a:buChar char="•"/>
            </a:pPr>
            <a:r>
              <a:rPr lang="en-US" sz="2400" dirty="0">
                <a:latin typeface="Arial Narrow" panose="020B0606020202030204" pitchFamily="34" charset="0"/>
              </a:rPr>
              <a:t>TVHCS Improving Access with PACT CPS </a:t>
            </a:r>
          </a:p>
          <a:p>
            <a:pPr marL="342900" lvl="0" indent="-342900">
              <a:buFont typeface="Arial" panose="020B0604020202020204" pitchFamily="34" charset="0"/>
              <a:buChar char="•"/>
            </a:pPr>
            <a:r>
              <a:rPr lang="en-US" sz="2400" dirty="0">
                <a:latin typeface="Arial Narrow" panose="020B0606020202030204" pitchFamily="34" charset="0"/>
              </a:rPr>
              <a:t>South Texas PACT Strong Practice CHF </a:t>
            </a:r>
          </a:p>
          <a:p>
            <a:pPr marL="342900" lvl="0" indent="-342900">
              <a:buFont typeface="Arial" panose="020B0604020202020204" pitchFamily="34" charset="0"/>
              <a:buChar char="•"/>
            </a:pPr>
            <a:r>
              <a:rPr lang="en-US" sz="2400" dirty="0">
                <a:latin typeface="Arial Narrow" panose="020B0606020202030204" pitchFamily="34" charset="0"/>
              </a:rPr>
              <a:t>Fact Sheet Clinical Pharmacy Specialist Role  in Management of Ambulatory Care Sensitive Conditions</a:t>
            </a:r>
          </a:p>
          <a:p>
            <a:pPr marL="342900" lvl="0" indent="-342900">
              <a:buFont typeface="Arial" panose="020B0604020202020204" pitchFamily="34" charset="0"/>
              <a:buChar char="•"/>
            </a:pPr>
            <a:r>
              <a:rPr lang="en-US" sz="2400" dirty="0">
                <a:latin typeface="Arial Narrow" panose="020B0606020202030204" pitchFamily="34" charset="0"/>
              </a:rPr>
              <a:t>Transitions of Care from Hospital to Home: An Overview of Systematic Reviews and Recommendations for Improving Transitional Care in the Veterans Health Administration</a:t>
            </a:r>
          </a:p>
        </p:txBody>
      </p:sp>
      <p:sp>
        <p:nvSpPr>
          <p:cNvPr id="38" name="TextBox 37"/>
          <p:cNvSpPr txBox="1"/>
          <p:nvPr/>
        </p:nvSpPr>
        <p:spPr>
          <a:xfrm>
            <a:off x="12156674" y="10403313"/>
            <a:ext cx="7014112" cy="707886"/>
          </a:xfrm>
          <a:prstGeom prst="rect">
            <a:avLst/>
          </a:prstGeom>
          <a:noFill/>
        </p:spPr>
        <p:txBody>
          <a:bodyPr wrap="square" rtlCol="0">
            <a:spAutoFit/>
          </a:bodyPr>
          <a:lstStyle/>
          <a:p>
            <a:pPr algn="just"/>
            <a:r>
              <a:rPr lang="en-US" sz="2000" b="1" dirty="0">
                <a:latin typeface="Arial Narrow" panose="020B0606020202030204" pitchFamily="34" charset="0"/>
              </a:rPr>
              <a:t>Figure 2: Follow-Up Appointments Scheduled With or Without PACT CPS Cosigned to Pharmacy Patient Education Discharge Note</a:t>
            </a:r>
          </a:p>
        </p:txBody>
      </p:sp>
      <p:sp>
        <p:nvSpPr>
          <p:cNvPr id="47" name="TextBox 46"/>
          <p:cNvSpPr txBox="1"/>
          <p:nvPr/>
        </p:nvSpPr>
        <p:spPr>
          <a:xfrm>
            <a:off x="12189159" y="17014750"/>
            <a:ext cx="6936218" cy="707886"/>
          </a:xfrm>
          <a:prstGeom prst="rect">
            <a:avLst/>
          </a:prstGeom>
          <a:noFill/>
        </p:spPr>
        <p:txBody>
          <a:bodyPr wrap="square" rtlCol="0">
            <a:spAutoFit/>
          </a:bodyPr>
          <a:lstStyle/>
          <a:p>
            <a:r>
              <a:rPr lang="en-US" sz="2000" b="1" dirty="0">
                <a:latin typeface="Arial Narrow" panose="020B0606020202030204" pitchFamily="34" charset="0"/>
              </a:rPr>
              <a:t>Figure 3: Time to Follow-up (TTF) Appoint From Date of Discharge Pre and Post-Intervention</a:t>
            </a:r>
          </a:p>
        </p:txBody>
      </p:sp>
      <p:sp>
        <p:nvSpPr>
          <p:cNvPr id="42" name="Shape 94"/>
          <p:cNvSpPr/>
          <p:nvPr/>
        </p:nvSpPr>
        <p:spPr>
          <a:xfrm>
            <a:off x="384398" y="18504072"/>
            <a:ext cx="11273528" cy="1112965"/>
          </a:xfrm>
          <a:prstGeom prst="rect">
            <a:avLst/>
          </a:prstGeom>
          <a:gradFill flip="none" rotWithShape="1">
            <a:gsLst>
              <a:gs pos="0">
                <a:srgbClr val="009999"/>
              </a:gs>
              <a:gs pos="50000">
                <a:srgbClr val="009999">
                  <a:shade val="67500"/>
                  <a:satMod val="115000"/>
                </a:srgbClr>
              </a:gs>
              <a:gs pos="100000">
                <a:srgbClr val="009999">
                  <a:shade val="100000"/>
                  <a:satMod val="115000"/>
                </a:srgbClr>
              </a:gs>
            </a:gsLst>
            <a:lin ang="16200000" scaled="1"/>
            <a:tileRect/>
          </a:gradFill>
          <a:ln w="76200" cap="flat" cmpd="sng">
            <a:solidFill>
              <a:schemeClr val="bg1">
                <a:lumMod val="65000"/>
              </a:schemeClr>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4000" b="1" dirty="0">
                <a:solidFill>
                  <a:schemeClr val="lt1"/>
                </a:solidFill>
                <a:latin typeface="Arial Narrow" panose="020B0606020202030204" pitchFamily="34" charset="0"/>
                <a:ea typeface="Calibri"/>
                <a:cs typeface="Calibri"/>
                <a:sym typeface="Calibri"/>
              </a:rPr>
              <a:t>METHODS</a:t>
            </a:r>
          </a:p>
        </p:txBody>
      </p:sp>
      <p:sp>
        <p:nvSpPr>
          <p:cNvPr id="142" name="Shape 104">
            <a:extLst>
              <a:ext uri="{FF2B5EF4-FFF2-40B4-BE49-F238E27FC236}">
                <a16:creationId xmlns:a16="http://schemas.microsoft.com/office/drawing/2014/main" id="{6D84DE71-18FB-4A7F-8C43-3E14E14BFFED}"/>
              </a:ext>
            </a:extLst>
          </p:cNvPr>
          <p:cNvSpPr txBox="1"/>
          <p:nvPr/>
        </p:nvSpPr>
        <p:spPr>
          <a:xfrm>
            <a:off x="30611940" y="6108688"/>
            <a:ext cx="10271216" cy="12626673"/>
          </a:xfrm>
          <a:prstGeom prst="rect">
            <a:avLst/>
          </a:prstGeom>
          <a:noFill/>
          <a:ln>
            <a:noFill/>
          </a:ln>
        </p:spPr>
        <p:txBody>
          <a:bodyPr lIns="91425" tIns="45700" rIns="91425" bIns="45700" anchor="t" anchorCtr="0">
            <a:noAutofit/>
          </a:bodyPr>
          <a:lstStyle/>
          <a:p>
            <a:pPr marL="342900" indent="-342900">
              <a:buFont typeface="Arial" panose="020B0604020202020204" pitchFamily="34" charset="0"/>
              <a:buChar char="•"/>
            </a:pPr>
            <a:r>
              <a:rPr lang="en-US" sz="2400" dirty="0">
                <a:latin typeface="Arial Narrow" panose="020B0606020202030204" pitchFamily="34" charset="0"/>
              </a:rPr>
              <a:t>There was an overall increase in post-discharge follow-up scheduling once the hand-off criteria process went live as of August 22, 2018 (Figure 1). Communication amongst staff served as a catalyst for success in the overall transition of care program process. Staff education played a major role in the success of post-discharge coordination as well. Re- education was essential to reminding the staff of the transition of care initiative goal.</a:t>
            </a:r>
          </a:p>
          <a:p>
            <a:pPr marL="342900" indent="-342900">
              <a:buFont typeface="Arial" panose="020B0604020202020204" pitchFamily="34" charset="0"/>
              <a:buChar char="•"/>
            </a:pPr>
            <a:endParaRPr lang="en-US" sz="700" dirty="0">
              <a:latin typeface="Arial Narrow" panose="020B0606020202030204" pitchFamily="34" charset="0"/>
            </a:endParaRPr>
          </a:p>
          <a:p>
            <a:pPr marL="342900" indent="-342900">
              <a:buFont typeface="Arial" panose="020B0604020202020204" pitchFamily="34" charset="0"/>
              <a:buChar char="•"/>
            </a:pPr>
            <a:endParaRPr lang="en-US" sz="500" dirty="0">
              <a:latin typeface="Arial Narrow" panose="020B0606020202030204" pitchFamily="34" charset="0"/>
            </a:endParaRPr>
          </a:p>
          <a:p>
            <a:pPr marL="342900" lvl="0" indent="-342900">
              <a:buFont typeface="Arial" panose="020B0604020202020204" pitchFamily="34" charset="0"/>
              <a:buChar char="•"/>
            </a:pPr>
            <a:r>
              <a:rPr lang="en-US" sz="2400" dirty="0">
                <a:latin typeface="Arial Narrow" panose="020B0606020202030204" pitchFamily="34" charset="0"/>
              </a:rPr>
              <a:t>As PACT CPS notification increased post-discharge scheduling increased (Figure 2). The pre-intervention phase date reflects intervention of a transition of care pharmacist overseeing follow-up coordination conduction as well.</a:t>
            </a:r>
          </a:p>
          <a:p>
            <a:pPr marL="342900" lvl="0" indent="-342900">
              <a:buFont typeface="Arial" panose="020B0604020202020204" pitchFamily="34" charset="0"/>
              <a:buChar char="•"/>
            </a:pPr>
            <a:endParaRPr lang="en-US" sz="700" dirty="0">
              <a:latin typeface="Arial Narrow" panose="020B0606020202030204" pitchFamily="34" charset="0"/>
            </a:endParaRPr>
          </a:p>
          <a:p>
            <a:pPr marL="342900" lvl="0" indent="-342900">
              <a:buFont typeface="Arial" panose="020B0604020202020204" pitchFamily="34" charset="0"/>
              <a:buChar char="•"/>
            </a:pPr>
            <a:endParaRPr lang="en-US" sz="500" dirty="0">
              <a:latin typeface="Arial Narrow" panose="020B0606020202030204" pitchFamily="34" charset="0"/>
            </a:endParaRPr>
          </a:p>
          <a:p>
            <a:pPr marL="342900" lvl="0" indent="-342900">
              <a:buFont typeface="Arial" panose="020B0604020202020204" pitchFamily="34" charset="0"/>
              <a:buChar char="•"/>
            </a:pPr>
            <a:r>
              <a:rPr lang="en-US" sz="2400" dirty="0">
                <a:latin typeface="Arial Narrow" panose="020B0606020202030204" pitchFamily="34" charset="0"/>
              </a:rPr>
              <a:t>Majority of patients were seen by their corresponding PACT CPS sooner in the post-intervention phase versus pre-intervention phase (Figure 3).</a:t>
            </a:r>
          </a:p>
          <a:p>
            <a:pPr marL="342900" lvl="0" indent="-342900">
              <a:buFont typeface="Arial" panose="020B0604020202020204" pitchFamily="34" charset="0"/>
              <a:buChar char="•"/>
            </a:pPr>
            <a:endParaRPr lang="en-US" sz="700" dirty="0">
              <a:latin typeface="Arial Narrow" panose="020B0606020202030204" pitchFamily="34" charset="0"/>
            </a:endParaRPr>
          </a:p>
          <a:p>
            <a:pPr marL="342900" indent="-342900">
              <a:buFont typeface="Arial" panose="020B0604020202020204" pitchFamily="34" charset="0"/>
              <a:buChar char="•"/>
            </a:pPr>
            <a:r>
              <a:rPr lang="en-US" sz="2400" dirty="0">
                <a:latin typeface="Arial Narrow" panose="020B0606020202030204" pitchFamily="34" charset="0"/>
              </a:rPr>
              <a:t>Rate-limiting steps on whether the post- discharge follow-up was scheduled prior to the patient being discharged and the follow-up being completed within the desired timeframe established were after hour discharging and clinic availability respectively (Figure 4). </a:t>
            </a:r>
          </a:p>
          <a:p>
            <a:pPr marL="342900" indent="-342900">
              <a:buFont typeface="Arial" panose="020B0604020202020204" pitchFamily="34" charset="0"/>
              <a:buChar char="•"/>
            </a:pPr>
            <a:endParaRPr lang="en-US" sz="700" dirty="0">
              <a:latin typeface="Arial Narrow" panose="020B0606020202030204" pitchFamily="34" charset="0"/>
            </a:endParaRPr>
          </a:p>
          <a:p>
            <a:pPr marL="342900" indent="-342900">
              <a:buFont typeface="Arial" panose="020B0604020202020204" pitchFamily="34" charset="0"/>
              <a:buChar char="•"/>
            </a:pPr>
            <a:r>
              <a:rPr lang="en-US" sz="2400" dirty="0">
                <a:latin typeface="Arial Narrow" panose="020B0606020202030204" pitchFamily="34" charset="0"/>
              </a:rPr>
              <a:t>Post-Discharge scheduling were impacted by inevitable rescheduling factors, primarily patients not showing up to scheduled appointments. 52 out of 70 patients scheduled for a post-discharge follow-up did not show (Figure 5).</a:t>
            </a:r>
          </a:p>
          <a:p>
            <a:pPr marL="342900" indent="-342900">
              <a:buFont typeface="Arial" panose="020B0604020202020204" pitchFamily="34" charset="0"/>
              <a:buChar char="•"/>
            </a:pPr>
            <a:endParaRPr lang="en-US" sz="700" dirty="0">
              <a:latin typeface="Arial Narrow" panose="020B0606020202030204" pitchFamily="34" charset="0"/>
            </a:endParaRPr>
          </a:p>
          <a:p>
            <a:pPr marL="342900" indent="-342900">
              <a:buFont typeface="Arial" panose="020B0604020202020204" pitchFamily="34" charset="0"/>
              <a:buChar char="•"/>
            </a:pPr>
            <a:r>
              <a:rPr lang="en-US" sz="2400" dirty="0">
                <a:latin typeface="Arial Narrow" panose="020B0606020202030204" pitchFamily="34" charset="0"/>
              </a:rPr>
              <a:t>A total of 50 interventions were required including emailing to coordinate appointments, adding appropriate PACT CPS to discharge note, and reminding PACT CPS to schedule an appointment. This data does not capture continuous staffing education throughout the entire analysis, primarily in the post-intervention phase (Figure 6). </a:t>
            </a:r>
          </a:p>
          <a:p>
            <a:pPr marL="342900" lvl="0" indent="-342900">
              <a:buFont typeface="Arial" panose="020B0604020202020204" pitchFamily="34" charset="0"/>
              <a:buChar char="•"/>
            </a:pPr>
            <a:endParaRPr lang="en-US" sz="700" dirty="0">
              <a:latin typeface="Arial Narrow" panose="020B0606020202030204" pitchFamily="34" charset="0"/>
            </a:endParaRPr>
          </a:p>
          <a:p>
            <a:pPr marL="342900" lvl="0" indent="-342900">
              <a:buFont typeface="Arial" panose="020B0604020202020204" pitchFamily="34" charset="0"/>
              <a:buChar char="•"/>
            </a:pPr>
            <a:endParaRPr lang="en-US" sz="700" dirty="0">
              <a:latin typeface="Arial Narrow" panose="020B0606020202030204" pitchFamily="34" charset="0"/>
            </a:endParaRPr>
          </a:p>
          <a:p>
            <a:pPr marL="342900" indent="-342900">
              <a:buFont typeface="Arial" panose="020B0604020202020204" pitchFamily="34" charset="0"/>
              <a:buChar char="•"/>
            </a:pPr>
            <a:r>
              <a:rPr lang="en-US" sz="2400" dirty="0">
                <a:latin typeface="Arial Narrow" panose="020B0606020202030204" pitchFamily="34" charset="0"/>
              </a:rPr>
              <a:t>In comparison to pre-intervention phase, the post- intervention phase readmissions rates improved amongst COPD, DM, and HTN (Figure 7). Post-intervention readmission rates have also improved in comparison to FY18Q4 in DM and HTN. </a:t>
            </a:r>
          </a:p>
          <a:p>
            <a:pPr marL="342900" indent="-342900">
              <a:buFont typeface="Arial" panose="020B0604020202020204" pitchFamily="34" charset="0"/>
              <a:buChar char="•"/>
            </a:pPr>
            <a:endParaRPr lang="en-US" sz="700" dirty="0">
              <a:latin typeface="Arial Narrow" panose="020B0606020202030204" pitchFamily="34" charset="0"/>
            </a:endParaRPr>
          </a:p>
          <a:p>
            <a:pPr marL="342900" lvl="0" indent="-342900">
              <a:buFont typeface="Arial" panose="020B0604020202020204" pitchFamily="34" charset="0"/>
              <a:buChar char="•"/>
            </a:pPr>
            <a:r>
              <a:rPr lang="en-US" sz="2400" dirty="0">
                <a:latin typeface="Arial Narrow" panose="020B0606020202030204" pitchFamily="34" charset="0"/>
              </a:rPr>
              <a:t>Roughly 87% of patients with an ACSC were readmitted if not seen by a PACT CPS post-discharge for management (Figure 8).</a:t>
            </a:r>
          </a:p>
          <a:p>
            <a:pPr lvl="0"/>
            <a:endParaRPr lang="en-US" sz="700" dirty="0">
              <a:latin typeface="Arial Narrow" panose="020B0606020202030204" pitchFamily="34" charset="0"/>
            </a:endParaRPr>
          </a:p>
          <a:p>
            <a:pPr marL="342900" lvl="0" indent="-342900">
              <a:buFont typeface="Arial" panose="020B0604020202020204" pitchFamily="34" charset="0"/>
              <a:buChar char="•"/>
            </a:pPr>
            <a:r>
              <a:rPr lang="en-US" sz="2400" dirty="0">
                <a:latin typeface="Arial Narrow" panose="020B0606020202030204" pitchFamily="34" charset="0"/>
              </a:rPr>
              <a:t>There are existing limitations to this analysis with the pre-intervention stage being limited to less than one month while the post-intervention stage lasted for over two months.</a:t>
            </a:r>
          </a:p>
          <a:p>
            <a:pPr marL="342900" lvl="0" indent="-342900">
              <a:buFont typeface="Arial" panose="020B0604020202020204" pitchFamily="34" charset="0"/>
              <a:buChar char="•"/>
            </a:pPr>
            <a:endParaRPr lang="en-US" sz="700" b="1" dirty="0">
              <a:highlight>
                <a:srgbClr val="FFFF00"/>
              </a:highlight>
              <a:latin typeface="Arial Narrow" panose="020B0606020202030204" pitchFamily="34" charset="0"/>
            </a:endParaRPr>
          </a:p>
          <a:p>
            <a:pPr marL="342900" lvl="0" indent="-342900">
              <a:buFont typeface="Arial" panose="020B0604020202020204" pitchFamily="34" charset="0"/>
              <a:buChar char="•"/>
            </a:pPr>
            <a:endParaRPr lang="en-US" sz="700" b="1" dirty="0">
              <a:highlight>
                <a:srgbClr val="FFFF00"/>
              </a:highlight>
              <a:latin typeface="Arial Narrow" panose="020B0606020202030204" pitchFamily="34" charset="0"/>
            </a:endParaRPr>
          </a:p>
        </p:txBody>
      </p:sp>
      <p:graphicFrame>
        <p:nvGraphicFramePr>
          <p:cNvPr id="35" name="Chart 34">
            <a:extLst>
              <a:ext uri="{FF2B5EF4-FFF2-40B4-BE49-F238E27FC236}">
                <a16:creationId xmlns:a16="http://schemas.microsoft.com/office/drawing/2014/main" id="{6E8919AB-6A0B-438B-B6AC-6CAA981A3999}"/>
              </a:ext>
            </a:extLst>
          </p:cNvPr>
          <p:cNvGraphicFramePr/>
          <p:nvPr>
            <p:extLst>
              <p:ext uri="{D42A27DB-BD31-4B8C-83A1-F6EECF244321}">
                <p14:modId xmlns:p14="http://schemas.microsoft.com/office/powerpoint/2010/main" val="1258289863"/>
              </p:ext>
            </p:extLst>
          </p:nvPr>
        </p:nvGraphicFramePr>
        <p:xfrm>
          <a:off x="12023526" y="11199725"/>
          <a:ext cx="7279178" cy="58279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Chart 6">
            <a:extLst>
              <a:ext uri="{FF2B5EF4-FFF2-40B4-BE49-F238E27FC236}">
                <a16:creationId xmlns:a16="http://schemas.microsoft.com/office/drawing/2014/main" id="{BFE003BE-C13E-434F-87D1-3DF102FB2177}"/>
              </a:ext>
            </a:extLst>
          </p:cNvPr>
          <p:cNvGraphicFramePr/>
          <p:nvPr>
            <p:extLst>
              <p:ext uri="{D42A27DB-BD31-4B8C-83A1-F6EECF244321}">
                <p14:modId xmlns:p14="http://schemas.microsoft.com/office/powerpoint/2010/main" val="2548895379"/>
              </p:ext>
            </p:extLst>
          </p:nvPr>
        </p:nvGraphicFramePr>
        <p:xfrm>
          <a:off x="11763704" y="6349942"/>
          <a:ext cx="8779413" cy="402108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a:extLst>
              <a:ext uri="{FF2B5EF4-FFF2-40B4-BE49-F238E27FC236}">
                <a16:creationId xmlns:a16="http://schemas.microsoft.com/office/drawing/2014/main" id="{582CBE82-65F3-4C54-BC84-C7FF93569371}"/>
              </a:ext>
            </a:extLst>
          </p:cNvPr>
          <p:cNvGraphicFramePr/>
          <p:nvPr>
            <p:extLst>
              <p:ext uri="{D42A27DB-BD31-4B8C-83A1-F6EECF244321}">
                <p14:modId xmlns:p14="http://schemas.microsoft.com/office/powerpoint/2010/main" val="1378638000"/>
              </p:ext>
            </p:extLst>
          </p:nvPr>
        </p:nvGraphicFramePr>
        <p:xfrm>
          <a:off x="12023526" y="27398999"/>
          <a:ext cx="8083091" cy="5198827"/>
        </p:xfrm>
        <a:graphic>
          <a:graphicData uri="http://schemas.openxmlformats.org/drawingml/2006/chart">
            <c:chart xmlns:c="http://schemas.openxmlformats.org/drawingml/2006/chart" xmlns:r="http://schemas.openxmlformats.org/officeDocument/2006/relationships" r:id="rId8"/>
          </a:graphicData>
        </a:graphic>
      </p:graphicFrame>
      <p:sp>
        <p:nvSpPr>
          <p:cNvPr id="41" name="TextBox 40">
            <a:extLst>
              <a:ext uri="{FF2B5EF4-FFF2-40B4-BE49-F238E27FC236}">
                <a16:creationId xmlns:a16="http://schemas.microsoft.com/office/drawing/2014/main" id="{BD1E8714-AC19-42E0-BD2E-6688785F65DB}"/>
              </a:ext>
            </a:extLst>
          </p:cNvPr>
          <p:cNvSpPr txBox="1"/>
          <p:nvPr/>
        </p:nvSpPr>
        <p:spPr>
          <a:xfrm>
            <a:off x="16756932" y="6925218"/>
            <a:ext cx="2407227" cy="338554"/>
          </a:xfrm>
          <a:prstGeom prst="rect">
            <a:avLst/>
          </a:prstGeom>
          <a:noFill/>
        </p:spPr>
        <p:txBody>
          <a:bodyPr wrap="square" rtlCol="0">
            <a:spAutoFit/>
          </a:bodyPr>
          <a:lstStyle/>
          <a:p>
            <a:r>
              <a:rPr lang="en-US" sz="1600" b="1" dirty="0">
                <a:solidFill>
                  <a:schemeClr val="tx1"/>
                </a:solidFill>
                <a:latin typeface="Arial Narrow "/>
              </a:rPr>
              <a:t>166</a:t>
            </a:r>
          </a:p>
        </p:txBody>
      </p:sp>
      <p:sp>
        <p:nvSpPr>
          <p:cNvPr id="66" name="TextBox 65">
            <a:extLst>
              <a:ext uri="{FF2B5EF4-FFF2-40B4-BE49-F238E27FC236}">
                <a16:creationId xmlns:a16="http://schemas.microsoft.com/office/drawing/2014/main" id="{0F2B4988-21FF-4D01-ABFA-2D3B2665CDD0}"/>
              </a:ext>
            </a:extLst>
          </p:cNvPr>
          <p:cNvSpPr txBox="1"/>
          <p:nvPr/>
        </p:nvSpPr>
        <p:spPr>
          <a:xfrm>
            <a:off x="18434577" y="11760398"/>
            <a:ext cx="1143000" cy="338554"/>
          </a:xfrm>
          <a:prstGeom prst="rect">
            <a:avLst/>
          </a:prstGeom>
          <a:noFill/>
        </p:spPr>
        <p:txBody>
          <a:bodyPr wrap="square" rtlCol="0">
            <a:spAutoFit/>
          </a:bodyPr>
          <a:lstStyle/>
          <a:p>
            <a:r>
              <a:rPr lang="en-US" sz="1600" b="1" dirty="0">
                <a:solidFill>
                  <a:schemeClr val="tx1"/>
                </a:solidFill>
                <a:latin typeface="Arial Narrow "/>
              </a:rPr>
              <a:t>97%</a:t>
            </a:r>
          </a:p>
        </p:txBody>
      </p:sp>
      <p:sp>
        <p:nvSpPr>
          <p:cNvPr id="67" name="TextBox 66">
            <a:extLst>
              <a:ext uri="{FF2B5EF4-FFF2-40B4-BE49-F238E27FC236}">
                <a16:creationId xmlns:a16="http://schemas.microsoft.com/office/drawing/2014/main" id="{51E27B7E-B4DC-4BC6-825C-C498D3FA8CD0}"/>
              </a:ext>
            </a:extLst>
          </p:cNvPr>
          <p:cNvSpPr txBox="1"/>
          <p:nvPr/>
        </p:nvSpPr>
        <p:spPr>
          <a:xfrm>
            <a:off x="12690414" y="13711088"/>
            <a:ext cx="576517" cy="338554"/>
          </a:xfrm>
          <a:prstGeom prst="rect">
            <a:avLst/>
          </a:prstGeom>
          <a:noFill/>
        </p:spPr>
        <p:txBody>
          <a:bodyPr wrap="square" rtlCol="0">
            <a:spAutoFit/>
          </a:bodyPr>
          <a:lstStyle/>
          <a:p>
            <a:r>
              <a:rPr lang="en-US" sz="1600" b="1" dirty="0">
                <a:solidFill>
                  <a:schemeClr val="tx1"/>
                </a:solidFill>
                <a:latin typeface="Arial Narrow "/>
              </a:rPr>
              <a:t>58%</a:t>
            </a:r>
          </a:p>
        </p:txBody>
      </p:sp>
      <p:sp>
        <p:nvSpPr>
          <p:cNvPr id="68" name="TextBox 67">
            <a:extLst>
              <a:ext uri="{FF2B5EF4-FFF2-40B4-BE49-F238E27FC236}">
                <a16:creationId xmlns:a16="http://schemas.microsoft.com/office/drawing/2014/main" id="{EDA7CC25-38EC-4CFB-8CF4-121C78F83008}"/>
              </a:ext>
            </a:extLst>
          </p:cNvPr>
          <p:cNvSpPr txBox="1"/>
          <p:nvPr/>
        </p:nvSpPr>
        <p:spPr>
          <a:xfrm>
            <a:off x="15085768" y="13539482"/>
            <a:ext cx="1143000" cy="338554"/>
          </a:xfrm>
          <a:prstGeom prst="rect">
            <a:avLst/>
          </a:prstGeom>
          <a:noFill/>
        </p:spPr>
        <p:txBody>
          <a:bodyPr wrap="square" rtlCol="0">
            <a:spAutoFit/>
          </a:bodyPr>
          <a:lstStyle/>
          <a:p>
            <a:r>
              <a:rPr lang="en-US" sz="1600" b="1" dirty="0">
                <a:solidFill>
                  <a:schemeClr val="tx1"/>
                </a:solidFill>
                <a:latin typeface="Arial Narrow "/>
              </a:rPr>
              <a:t>93%</a:t>
            </a:r>
          </a:p>
        </p:txBody>
      </p:sp>
      <p:sp>
        <p:nvSpPr>
          <p:cNvPr id="72" name="TextBox 71">
            <a:extLst>
              <a:ext uri="{FF2B5EF4-FFF2-40B4-BE49-F238E27FC236}">
                <a16:creationId xmlns:a16="http://schemas.microsoft.com/office/drawing/2014/main" id="{AF2D492F-F670-47FD-B592-A58F9CD9CF38}"/>
              </a:ext>
            </a:extLst>
          </p:cNvPr>
          <p:cNvSpPr txBox="1"/>
          <p:nvPr/>
        </p:nvSpPr>
        <p:spPr>
          <a:xfrm>
            <a:off x="16747942" y="12219965"/>
            <a:ext cx="1143000" cy="338554"/>
          </a:xfrm>
          <a:prstGeom prst="rect">
            <a:avLst/>
          </a:prstGeom>
          <a:noFill/>
        </p:spPr>
        <p:txBody>
          <a:bodyPr wrap="square" rtlCol="0">
            <a:spAutoFit/>
          </a:bodyPr>
          <a:lstStyle/>
          <a:p>
            <a:r>
              <a:rPr lang="en-US" sz="1600" b="1" dirty="0">
                <a:solidFill>
                  <a:schemeClr val="tx1"/>
                </a:solidFill>
                <a:latin typeface="Arial Narrow "/>
              </a:rPr>
              <a:t>96%</a:t>
            </a:r>
          </a:p>
        </p:txBody>
      </p:sp>
      <p:sp>
        <p:nvSpPr>
          <p:cNvPr id="73" name="TextBox 72">
            <a:extLst>
              <a:ext uri="{FF2B5EF4-FFF2-40B4-BE49-F238E27FC236}">
                <a16:creationId xmlns:a16="http://schemas.microsoft.com/office/drawing/2014/main" id="{6B8BBBE1-2960-43BB-BA39-0A9530E609EC}"/>
              </a:ext>
            </a:extLst>
          </p:cNvPr>
          <p:cNvSpPr txBox="1"/>
          <p:nvPr/>
        </p:nvSpPr>
        <p:spPr>
          <a:xfrm>
            <a:off x="17754664" y="14107683"/>
            <a:ext cx="1143000" cy="338554"/>
          </a:xfrm>
          <a:prstGeom prst="rect">
            <a:avLst/>
          </a:prstGeom>
          <a:noFill/>
        </p:spPr>
        <p:txBody>
          <a:bodyPr wrap="square" rtlCol="0">
            <a:spAutoFit/>
          </a:bodyPr>
          <a:lstStyle/>
          <a:p>
            <a:r>
              <a:rPr lang="en-US" sz="1600" b="1" dirty="0">
                <a:solidFill>
                  <a:schemeClr val="tx1"/>
                </a:solidFill>
                <a:latin typeface="Arial Narrow "/>
              </a:rPr>
              <a:t>67%</a:t>
            </a:r>
          </a:p>
        </p:txBody>
      </p:sp>
      <p:graphicFrame>
        <p:nvGraphicFramePr>
          <p:cNvPr id="8" name="Chart 7">
            <a:extLst>
              <a:ext uri="{FF2B5EF4-FFF2-40B4-BE49-F238E27FC236}">
                <a16:creationId xmlns:a16="http://schemas.microsoft.com/office/drawing/2014/main" id="{8B754F93-DE9A-4CC7-A4C6-E734BDD89394}"/>
              </a:ext>
            </a:extLst>
          </p:cNvPr>
          <p:cNvGraphicFramePr/>
          <p:nvPr>
            <p:extLst>
              <p:ext uri="{D42A27DB-BD31-4B8C-83A1-F6EECF244321}">
                <p14:modId xmlns:p14="http://schemas.microsoft.com/office/powerpoint/2010/main" val="3703081168"/>
              </p:ext>
            </p:extLst>
          </p:nvPr>
        </p:nvGraphicFramePr>
        <p:xfrm>
          <a:off x="21547135" y="17613224"/>
          <a:ext cx="9169236" cy="4935483"/>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61" name="Table 60">
            <a:extLst>
              <a:ext uri="{FF2B5EF4-FFF2-40B4-BE49-F238E27FC236}">
                <a16:creationId xmlns:a16="http://schemas.microsoft.com/office/drawing/2014/main" id="{BF9D0133-25E5-4F07-AFAF-CC0DF23DAB01}"/>
              </a:ext>
            </a:extLst>
          </p:cNvPr>
          <p:cNvGraphicFramePr>
            <a:graphicFrameLocks noGrp="1"/>
          </p:cNvGraphicFramePr>
          <p:nvPr>
            <p:extLst>
              <p:ext uri="{D42A27DB-BD31-4B8C-83A1-F6EECF244321}">
                <p14:modId xmlns:p14="http://schemas.microsoft.com/office/powerpoint/2010/main" val="3654950320"/>
              </p:ext>
            </p:extLst>
          </p:nvPr>
        </p:nvGraphicFramePr>
        <p:xfrm>
          <a:off x="12244481" y="17768829"/>
          <a:ext cx="7121205" cy="3340524"/>
        </p:xfrm>
        <a:graphic>
          <a:graphicData uri="http://schemas.openxmlformats.org/drawingml/2006/table">
            <a:tbl>
              <a:tblPr>
                <a:tableStyleId>{5C22544A-7EE6-4342-B048-85BDC9FD1C3A}</a:tableStyleId>
              </a:tblPr>
              <a:tblGrid>
                <a:gridCol w="1170110">
                  <a:extLst>
                    <a:ext uri="{9D8B030D-6E8A-4147-A177-3AD203B41FA5}">
                      <a16:colId xmlns:a16="http://schemas.microsoft.com/office/drawing/2014/main" val="946169495"/>
                    </a:ext>
                  </a:extLst>
                </a:gridCol>
                <a:gridCol w="1478724">
                  <a:extLst>
                    <a:ext uri="{9D8B030D-6E8A-4147-A177-3AD203B41FA5}">
                      <a16:colId xmlns:a16="http://schemas.microsoft.com/office/drawing/2014/main" val="306636712"/>
                    </a:ext>
                  </a:extLst>
                </a:gridCol>
                <a:gridCol w="2263726">
                  <a:extLst>
                    <a:ext uri="{9D8B030D-6E8A-4147-A177-3AD203B41FA5}">
                      <a16:colId xmlns:a16="http://schemas.microsoft.com/office/drawing/2014/main" val="2927628858"/>
                    </a:ext>
                  </a:extLst>
                </a:gridCol>
                <a:gridCol w="2208645">
                  <a:extLst>
                    <a:ext uri="{9D8B030D-6E8A-4147-A177-3AD203B41FA5}">
                      <a16:colId xmlns:a16="http://schemas.microsoft.com/office/drawing/2014/main" val="253775951"/>
                    </a:ext>
                  </a:extLst>
                </a:gridCol>
              </a:tblGrid>
              <a:tr h="1047152">
                <a:tc>
                  <a:txBody>
                    <a:bodyPr/>
                    <a:lstStyle/>
                    <a:p>
                      <a:pPr algn="l" fontAlgn="b"/>
                      <a:endParaRPr lang="en-US" sz="2400" b="1" i="0" u="none" strike="noStrike" dirty="0">
                        <a:solidFill>
                          <a:schemeClr val="bg1"/>
                        </a:solidFill>
                        <a:effectLst/>
                        <a:latin typeface="Arial Narrow" panose="020B0606020202030204" pitchFamily="34" charset="0"/>
                      </a:endParaRPr>
                    </a:p>
                  </a:txBody>
                  <a:tcPr marL="9523" marR="9523" marT="952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6666"/>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Arial Narrow" panose="020B0606020202030204" pitchFamily="34" charset="0"/>
                          <a:ea typeface="+mn-ea"/>
                          <a:cs typeface="+mn-cs"/>
                          <a:sym typeface="Arial"/>
                        </a:rPr>
                        <a:t>Required TTF</a:t>
                      </a:r>
                      <a:endParaRPr lang="en-US" dirty="0"/>
                    </a:p>
                  </a:txBody>
                  <a:tcPr anchor="b">
                    <a:lnL w="12700" cap="flat" cmpd="sng" algn="ctr">
                      <a:solidFill>
                        <a:schemeClr val="bg1"/>
                      </a:solidFill>
                      <a:prstDash val="solid"/>
                      <a:round/>
                      <a:headEnd type="none" w="med" len="med"/>
                      <a:tailEnd type="none" w="med" len="med"/>
                    </a:lnL>
                    <a:solidFill>
                      <a:schemeClr val="accent6">
                        <a:lumMod val="50000"/>
                      </a:schemeClr>
                    </a:solidFill>
                  </a:tcPr>
                </a:tc>
                <a:tc>
                  <a:txBody>
                    <a:bodyPr/>
                    <a:lstStyle/>
                    <a:p>
                      <a:pPr algn="ctr" fontAlgn="b"/>
                      <a:r>
                        <a:rPr lang="en-US" sz="2400" b="1" i="0" u="none" strike="noStrike" dirty="0">
                          <a:solidFill>
                            <a:schemeClr val="bg1"/>
                          </a:solidFill>
                          <a:effectLst/>
                          <a:latin typeface="Arial Narrow" panose="020B0606020202030204" pitchFamily="34" charset="0"/>
                        </a:rPr>
                        <a:t>Pre-Intervention Mean TTF</a:t>
                      </a:r>
                    </a:p>
                  </a:txBody>
                  <a:tcPr marL="9523" marR="9523" marT="9522" marB="0" anchor="b">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75000"/>
                      </a:schemeClr>
                    </a:solidFill>
                  </a:tcPr>
                </a:tc>
                <a:tc>
                  <a:txBody>
                    <a:bodyPr/>
                    <a:lstStyle/>
                    <a:p>
                      <a:pPr algn="ctr" fontAlgn="b"/>
                      <a:r>
                        <a:rPr lang="en-US" sz="2400" b="1" i="0" u="none" strike="noStrike" dirty="0">
                          <a:solidFill>
                            <a:schemeClr val="bg1"/>
                          </a:solidFill>
                          <a:effectLst/>
                          <a:latin typeface="Arial Narrow" panose="020B0606020202030204" pitchFamily="34" charset="0"/>
                        </a:rPr>
                        <a:t>Post-Intervention Mean TTF</a:t>
                      </a:r>
                    </a:p>
                  </a:txBody>
                  <a:tcPr marL="9523" marR="9523" marT="952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9999"/>
                    </a:solidFill>
                  </a:tcPr>
                </a:tc>
                <a:extLst>
                  <a:ext uri="{0D108BD9-81ED-4DB2-BD59-A6C34878D82A}">
                    <a16:rowId xmlns:a16="http://schemas.microsoft.com/office/drawing/2014/main" val="1344780546"/>
                  </a:ext>
                </a:extLst>
              </a:tr>
              <a:tr h="573343">
                <a:tc>
                  <a:txBody>
                    <a:bodyPr/>
                    <a:lstStyle/>
                    <a:p>
                      <a:pPr algn="ctr" fontAlgn="b"/>
                      <a:r>
                        <a:rPr lang="en-US" sz="2400" b="1" u="none" strike="noStrike" dirty="0">
                          <a:solidFill>
                            <a:schemeClr val="bg1"/>
                          </a:solidFill>
                          <a:effectLst/>
                          <a:latin typeface="Arial Narrow" panose="020B0606020202030204" pitchFamily="34" charset="0"/>
                        </a:rPr>
                        <a:t> CHF</a:t>
                      </a:r>
                      <a:endParaRPr lang="en-US" sz="2400" b="1" i="0" u="none" strike="noStrike" dirty="0">
                        <a:solidFill>
                          <a:schemeClr val="bg1"/>
                        </a:solidFill>
                        <a:effectLst/>
                        <a:latin typeface="Arial Narrow" panose="020B0606020202030204" pitchFamily="34" charset="0"/>
                      </a:endParaRPr>
                    </a:p>
                  </a:txBody>
                  <a:tcPr marL="9523"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6666"/>
                    </a:solidFill>
                  </a:tcPr>
                </a:tc>
                <a:tc>
                  <a:txBody>
                    <a:bodyPr/>
                    <a:lstStyle/>
                    <a:p>
                      <a:pPr algn="ctr" fontAlgn="b"/>
                      <a:r>
                        <a:rPr lang="en-US" sz="2400" b="1" i="0" u="none" strike="noStrike" dirty="0">
                          <a:solidFill>
                            <a:schemeClr val="bg1"/>
                          </a:solidFill>
                          <a:effectLst/>
                          <a:latin typeface="Arial Narrow" panose="020B0606020202030204" pitchFamily="34" charset="0"/>
                        </a:rPr>
                        <a:t>1-4 Days</a:t>
                      </a:r>
                    </a:p>
                  </a:txBody>
                  <a:tcPr marL="9523"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6">
                        <a:lumMod val="50000"/>
                      </a:schemeClr>
                    </a:solidFill>
                  </a:tcPr>
                </a:tc>
                <a:tc>
                  <a:txBody>
                    <a:bodyPr/>
                    <a:lstStyle/>
                    <a:p>
                      <a:pPr algn="ctr" fontAlgn="b"/>
                      <a:r>
                        <a:rPr lang="en-US" sz="2400" b="1" i="0" u="none" strike="noStrike" dirty="0">
                          <a:solidFill>
                            <a:schemeClr val="bg1"/>
                          </a:solidFill>
                          <a:effectLst/>
                          <a:latin typeface="Arial Narrow" panose="020B0606020202030204" pitchFamily="34" charset="0"/>
                        </a:rPr>
                        <a:t>8.5 Days</a:t>
                      </a:r>
                    </a:p>
                  </a:txBody>
                  <a:tcPr marL="9523"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75000"/>
                      </a:schemeClr>
                    </a:solidFill>
                  </a:tcPr>
                </a:tc>
                <a:tc>
                  <a:txBody>
                    <a:bodyPr/>
                    <a:lstStyle/>
                    <a:p>
                      <a:pPr algn="ctr"/>
                      <a:r>
                        <a:rPr lang="en-US" sz="2400" b="1" i="0" u="none" strike="noStrike" dirty="0">
                          <a:solidFill>
                            <a:schemeClr val="bg1"/>
                          </a:solidFill>
                          <a:effectLst/>
                          <a:latin typeface="Arial Narrow" panose="020B0606020202030204" pitchFamily="34" charset="0"/>
                        </a:rPr>
                        <a:t> 9 Days</a:t>
                      </a:r>
                      <a:endParaRPr lang="en-US" dirty="0"/>
                    </a:p>
                  </a:txBody>
                  <a:tcPr marL="9523"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9999"/>
                    </a:solidFill>
                  </a:tcPr>
                </a:tc>
                <a:extLst>
                  <a:ext uri="{0D108BD9-81ED-4DB2-BD59-A6C34878D82A}">
                    <a16:rowId xmlns:a16="http://schemas.microsoft.com/office/drawing/2014/main" val="3748598437"/>
                  </a:ext>
                </a:extLst>
              </a:tr>
              <a:tr h="573343">
                <a:tc>
                  <a:txBody>
                    <a:bodyPr/>
                    <a:lstStyle/>
                    <a:p>
                      <a:pPr algn="ctr" fontAlgn="b"/>
                      <a:r>
                        <a:rPr lang="en-US" sz="2400" b="1" u="none" strike="noStrike" dirty="0">
                          <a:solidFill>
                            <a:schemeClr val="bg1"/>
                          </a:solidFill>
                          <a:effectLst/>
                          <a:latin typeface="Arial Narrow" panose="020B0606020202030204" pitchFamily="34" charset="0"/>
                        </a:rPr>
                        <a:t>COPD</a:t>
                      </a:r>
                      <a:endParaRPr lang="en-US" sz="2400" b="1" i="0" u="none" strike="noStrike" dirty="0">
                        <a:solidFill>
                          <a:schemeClr val="bg1"/>
                        </a:solidFill>
                        <a:effectLst/>
                        <a:latin typeface="Arial Narrow" panose="020B0606020202030204" pitchFamily="34" charset="0"/>
                      </a:endParaRPr>
                    </a:p>
                  </a:txBody>
                  <a:tcPr marL="85706"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6666"/>
                    </a:solidFill>
                  </a:tcPr>
                </a:tc>
                <a:tc>
                  <a:txBody>
                    <a:bodyPr/>
                    <a:lstStyle/>
                    <a:p>
                      <a:pPr algn="ctr" fontAlgn="b"/>
                      <a:r>
                        <a:rPr lang="en-US" sz="2400" b="1" i="0" u="none" strike="noStrike" dirty="0">
                          <a:solidFill>
                            <a:schemeClr val="bg1"/>
                          </a:solidFill>
                          <a:effectLst/>
                          <a:latin typeface="Arial Narrow" panose="020B0606020202030204" pitchFamily="34" charset="0"/>
                        </a:rPr>
                        <a:t>7-21 Days</a:t>
                      </a:r>
                    </a:p>
                  </a:txBody>
                  <a:tcPr marL="85706"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tc>
                  <a:txBody>
                    <a:bodyPr/>
                    <a:lstStyle/>
                    <a:p>
                      <a:pPr algn="ctr" fontAlgn="b"/>
                      <a:r>
                        <a:rPr lang="en-US" sz="2400" b="1" i="0" u="none" strike="noStrike" dirty="0">
                          <a:solidFill>
                            <a:schemeClr val="bg1"/>
                          </a:solidFill>
                          <a:effectLst/>
                          <a:latin typeface="Arial Narrow" panose="020B0606020202030204" pitchFamily="34" charset="0"/>
                        </a:rPr>
                        <a:t>22.8 Days</a:t>
                      </a:r>
                    </a:p>
                  </a:txBody>
                  <a:tcPr marL="85706"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75000"/>
                      </a:schemeClr>
                    </a:solidFill>
                  </a:tcPr>
                </a:tc>
                <a:tc>
                  <a:txBody>
                    <a:bodyPr/>
                    <a:lstStyle/>
                    <a:p>
                      <a:pPr algn="ctr"/>
                      <a:r>
                        <a:rPr lang="en-US" sz="2400" b="1" i="0" u="none" strike="noStrike" dirty="0">
                          <a:solidFill>
                            <a:schemeClr val="bg1"/>
                          </a:solidFill>
                          <a:effectLst/>
                          <a:latin typeface="Arial Narrow" panose="020B0606020202030204" pitchFamily="34" charset="0"/>
                        </a:rPr>
                        <a:t>15 Days</a:t>
                      </a:r>
                      <a:endParaRPr lang="en-US" dirty="0"/>
                    </a:p>
                  </a:txBody>
                  <a:tcPr marL="85706"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9999"/>
                    </a:solidFill>
                  </a:tcPr>
                </a:tc>
                <a:extLst>
                  <a:ext uri="{0D108BD9-81ED-4DB2-BD59-A6C34878D82A}">
                    <a16:rowId xmlns:a16="http://schemas.microsoft.com/office/drawing/2014/main" val="200242014"/>
                  </a:ext>
                </a:extLst>
              </a:tr>
              <a:tr h="573343">
                <a:tc>
                  <a:txBody>
                    <a:bodyPr/>
                    <a:lstStyle/>
                    <a:p>
                      <a:pPr algn="ctr" fontAlgn="b"/>
                      <a:r>
                        <a:rPr lang="en-US" sz="2400" b="1" u="none" strike="noStrike" dirty="0">
                          <a:solidFill>
                            <a:schemeClr val="bg1"/>
                          </a:solidFill>
                          <a:effectLst/>
                          <a:latin typeface="Arial Narrow" panose="020B0606020202030204" pitchFamily="34" charset="0"/>
                        </a:rPr>
                        <a:t>DM</a:t>
                      </a:r>
                      <a:endParaRPr lang="en-US" sz="2400" b="1" i="0" u="none" strike="noStrike" dirty="0">
                        <a:solidFill>
                          <a:schemeClr val="bg1"/>
                        </a:solidFill>
                        <a:effectLst/>
                        <a:latin typeface="Arial Narrow" panose="020B0606020202030204" pitchFamily="34" charset="0"/>
                      </a:endParaRPr>
                    </a:p>
                  </a:txBody>
                  <a:tcPr marL="85706"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6666"/>
                    </a:solidFill>
                  </a:tcPr>
                </a:tc>
                <a:tc>
                  <a:txBody>
                    <a:bodyPr/>
                    <a:lstStyle/>
                    <a:p>
                      <a:pPr algn="ctr" fontAlgn="b"/>
                      <a:r>
                        <a:rPr lang="en-US" sz="2400" b="1" i="0" u="none" strike="noStrike" dirty="0">
                          <a:solidFill>
                            <a:schemeClr val="bg1"/>
                          </a:solidFill>
                          <a:effectLst/>
                          <a:latin typeface="Arial Narrow" panose="020B0606020202030204" pitchFamily="34" charset="0"/>
                        </a:rPr>
                        <a:t>7-14 Days</a:t>
                      </a:r>
                    </a:p>
                  </a:txBody>
                  <a:tcPr marL="85706"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tc>
                  <a:txBody>
                    <a:bodyPr/>
                    <a:lstStyle/>
                    <a:p>
                      <a:pPr algn="ctr" fontAlgn="b"/>
                      <a:r>
                        <a:rPr lang="en-US" sz="2400" b="1" i="0" u="none" strike="noStrike" dirty="0">
                          <a:solidFill>
                            <a:schemeClr val="bg1"/>
                          </a:solidFill>
                          <a:effectLst/>
                          <a:latin typeface="Arial Narrow" panose="020B0606020202030204" pitchFamily="34" charset="0"/>
                        </a:rPr>
                        <a:t>24.2 Days</a:t>
                      </a:r>
                    </a:p>
                  </a:txBody>
                  <a:tcPr marL="85706"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75000"/>
                      </a:schemeClr>
                    </a:solidFill>
                  </a:tcPr>
                </a:tc>
                <a:tc>
                  <a:txBody>
                    <a:bodyPr/>
                    <a:lstStyle/>
                    <a:p>
                      <a:pPr algn="ctr"/>
                      <a:r>
                        <a:rPr lang="en-US" sz="2400" b="1" i="0" u="none" strike="noStrike" dirty="0">
                          <a:solidFill>
                            <a:schemeClr val="bg1"/>
                          </a:solidFill>
                          <a:effectLst/>
                          <a:latin typeface="Arial Narrow" panose="020B0606020202030204" pitchFamily="34" charset="0"/>
                        </a:rPr>
                        <a:t>14.7 Days</a:t>
                      </a:r>
                      <a:endParaRPr lang="en-US" dirty="0"/>
                    </a:p>
                  </a:txBody>
                  <a:tcPr marL="85706"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9999"/>
                    </a:solidFill>
                  </a:tcPr>
                </a:tc>
                <a:extLst>
                  <a:ext uri="{0D108BD9-81ED-4DB2-BD59-A6C34878D82A}">
                    <a16:rowId xmlns:a16="http://schemas.microsoft.com/office/drawing/2014/main" val="1043064940"/>
                  </a:ext>
                </a:extLst>
              </a:tr>
              <a:tr h="573343">
                <a:tc>
                  <a:txBody>
                    <a:bodyPr/>
                    <a:lstStyle/>
                    <a:p>
                      <a:pPr algn="ctr" fontAlgn="b"/>
                      <a:r>
                        <a:rPr lang="en-US" sz="2400" b="1" u="none" strike="noStrike" dirty="0">
                          <a:solidFill>
                            <a:schemeClr val="bg1"/>
                          </a:solidFill>
                          <a:effectLst/>
                          <a:latin typeface="Arial Narrow" panose="020B0606020202030204" pitchFamily="34" charset="0"/>
                        </a:rPr>
                        <a:t> HTN</a:t>
                      </a:r>
                      <a:endParaRPr lang="en-US" sz="2400" b="1" i="0" u="none" strike="noStrike" dirty="0">
                        <a:solidFill>
                          <a:schemeClr val="bg1"/>
                        </a:solidFill>
                        <a:effectLst/>
                        <a:latin typeface="Arial Narrow" panose="020B0606020202030204" pitchFamily="34" charset="0"/>
                      </a:endParaRPr>
                    </a:p>
                  </a:txBody>
                  <a:tcPr marL="9523"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6666"/>
                    </a:solidFill>
                  </a:tcPr>
                </a:tc>
                <a:tc>
                  <a:txBody>
                    <a:bodyPr/>
                    <a:lstStyle/>
                    <a:p>
                      <a:pPr algn="ctr" fontAlgn="b"/>
                      <a:r>
                        <a:rPr lang="en-US" sz="2400" b="1" i="0" u="none" strike="noStrike" dirty="0">
                          <a:solidFill>
                            <a:schemeClr val="bg1"/>
                          </a:solidFill>
                          <a:effectLst/>
                          <a:latin typeface="Arial Narrow" panose="020B0606020202030204" pitchFamily="34" charset="0"/>
                        </a:rPr>
                        <a:t>7-14 Days</a:t>
                      </a:r>
                    </a:p>
                  </a:txBody>
                  <a:tcPr marL="9523"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tc>
                  <a:txBody>
                    <a:bodyPr/>
                    <a:lstStyle/>
                    <a:p>
                      <a:pPr algn="ctr" fontAlgn="b"/>
                      <a:r>
                        <a:rPr lang="en-US" sz="2400" b="1" i="0" u="none" strike="noStrike" dirty="0">
                          <a:solidFill>
                            <a:schemeClr val="bg1"/>
                          </a:solidFill>
                          <a:effectLst/>
                          <a:latin typeface="Arial Narrow" panose="020B0606020202030204" pitchFamily="34" charset="0"/>
                        </a:rPr>
                        <a:t>21.5 Days</a:t>
                      </a:r>
                    </a:p>
                  </a:txBody>
                  <a:tcPr marL="9523"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75000"/>
                      </a:schemeClr>
                    </a:solidFill>
                  </a:tcPr>
                </a:tc>
                <a:tc>
                  <a:txBody>
                    <a:bodyPr/>
                    <a:lstStyle/>
                    <a:p>
                      <a:pPr algn="ctr"/>
                      <a:r>
                        <a:rPr lang="en-US" sz="2400" b="1" i="0" u="none" strike="noStrike" dirty="0">
                          <a:solidFill>
                            <a:schemeClr val="bg1"/>
                          </a:solidFill>
                          <a:effectLst/>
                          <a:latin typeface="Arial Narrow" panose="020B0606020202030204" pitchFamily="34" charset="0"/>
                        </a:rPr>
                        <a:t>13.3 Days</a:t>
                      </a:r>
                      <a:endParaRPr lang="en-US" dirty="0"/>
                    </a:p>
                  </a:txBody>
                  <a:tcPr marL="9523" marR="9523" marT="952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9999"/>
                    </a:solidFill>
                  </a:tcPr>
                </a:tc>
                <a:extLst>
                  <a:ext uri="{0D108BD9-81ED-4DB2-BD59-A6C34878D82A}">
                    <a16:rowId xmlns:a16="http://schemas.microsoft.com/office/drawing/2014/main" val="578290707"/>
                  </a:ext>
                </a:extLst>
              </a:tr>
            </a:tbl>
          </a:graphicData>
        </a:graphic>
      </p:graphicFrame>
      <p:sp>
        <p:nvSpPr>
          <p:cNvPr id="13" name="TextBox 12">
            <a:extLst>
              <a:ext uri="{FF2B5EF4-FFF2-40B4-BE49-F238E27FC236}">
                <a16:creationId xmlns:a16="http://schemas.microsoft.com/office/drawing/2014/main" id="{EF200984-57FB-434A-A0BE-EB75D1F46287}"/>
              </a:ext>
            </a:extLst>
          </p:cNvPr>
          <p:cNvSpPr txBox="1"/>
          <p:nvPr/>
        </p:nvSpPr>
        <p:spPr>
          <a:xfrm>
            <a:off x="16373451" y="28220658"/>
            <a:ext cx="2208147" cy="400110"/>
          </a:xfrm>
          <a:prstGeom prst="rect">
            <a:avLst/>
          </a:prstGeom>
          <a:noFill/>
        </p:spPr>
        <p:txBody>
          <a:bodyPr wrap="square" rtlCol="0">
            <a:spAutoFit/>
          </a:bodyPr>
          <a:lstStyle/>
          <a:p>
            <a:r>
              <a:rPr lang="en-US" sz="2000" b="1" dirty="0"/>
              <a:t>Total N= 70</a:t>
            </a:r>
          </a:p>
        </p:txBody>
      </p:sp>
      <p:sp>
        <p:nvSpPr>
          <p:cNvPr id="63" name="TextBox 62">
            <a:extLst>
              <a:ext uri="{FF2B5EF4-FFF2-40B4-BE49-F238E27FC236}">
                <a16:creationId xmlns:a16="http://schemas.microsoft.com/office/drawing/2014/main" id="{A92FBC3F-890A-4AD1-958F-935BBB60CAE5}"/>
              </a:ext>
            </a:extLst>
          </p:cNvPr>
          <p:cNvSpPr txBox="1"/>
          <p:nvPr/>
        </p:nvSpPr>
        <p:spPr>
          <a:xfrm>
            <a:off x="21427107" y="17039509"/>
            <a:ext cx="8711288" cy="707886"/>
          </a:xfrm>
          <a:prstGeom prst="rect">
            <a:avLst/>
          </a:prstGeom>
          <a:noFill/>
        </p:spPr>
        <p:txBody>
          <a:bodyPr wrap="square" rtlCol="0">
            <a:spAutoFit/>
          </a:bodyPr>
          <a:lstStyle/>
          <a:p>
            <a:r>
              <a:rPr lang="en-US" sz="2000" b="1" dirty="0">
                <a:latin typeface="Arial Narrow" panose="020B0606020202030204" pitchFamily="34" charset="0"/>
              </a:rPr>
              <a:t>Figure 8: Comparison of Readmission Rates Relative to Patient Following Up With a PACT CPS Post- Discharge or Not Between Pre- and Post- Intervention Phases</a:t>
            </a:r>
          </a:p>
        </p:txBody>
      </p:sp>
      <p:sp>
        <p:nvSpPr>
          <p:cNvPr id="64" name="TextBox 63">
            <a:extLst>
              <a:ext uri="{FF2B5EF4-FFF2-40B4-BE49-F238E27FC236}">
                <a16:creationId xmlns:a16="http://schemas.microsoft.com/office/drawing/2014/main" id="{D39C252B-0D4A-4B2E-A14A-87274DF6E805}"/>
              </a:ext>
            </a:extLst>
          </p:cNvPr>
          <p:cNvSpPr txBox="1"/>
          <p:nvPr/>
        </p:nvSpPr>
        <p:spPr>
          <a:xfrm>
            <a:off x="24966060" y="18105102"/>
            <a:ext cx="1143000" cy="369332"/>
          </a:xfrm>
          <a:prstGeom prst="rect">
            <a:avLst/>
          </a:prstGeom>
          <a:noFill/>
        </p:spPr>
        <p:txBody>
          <a:bodyPr wrap="square" rtlCol="0">
            <a:spAutoFit/>
          </a:bodyPr>
          <a:lstStyle/>
          <a:p>
            <a:r>
              <a:rPr lang="en-US" sz="1800" b="1" dirty="0">
                <a:solidFill>
                  <a:schemeClr val="tx1"/>
                </a:solidFill>
              </a:rPr>
              <a:t>86%</a:t>
            </a:r>
          </a:p>
        </p:txBody>
      </p:sp>
      <p:sp>
        <p:nvSpPr>
          <p:cNvPr id="65" name="TextBox 64">
            <a:extLst>
              <a:ext uri="{FF2B5EF4-FFF2-40B4-BE49-F238E27FC236}">
                <a16:creationId xmlns:a16="http://schemas.microsoft.com/office/drawing/2014/main" id="{A3F81BBE-8115-4135-860C-AD356950400E}"/>
              </a:ext>
            </a:extLst>
          </p:cNvPr>
          <p:cNvSpPr txBox="1"/>
          <p:nvPr/>
        </p:nvSpPr>
        <p:spPr>
          <a:xfrm>
            <a:off x="23916143" y="20395098"/>
            <a:ext cx="1143000" cy="400110"/>
          </a:xfrm>
          <a:prstGeom prst="rect">
            <a:avLst/>
          </a:prstGeom>
          <a:noFill/>
        </p:spPr>
        <p:txBody>
          <a:bodyPr wrap="square" rtlCol="0">
            <a:spAutoFit/>
          </a:bodyPr>
          <a:lstStyle/>
          <a:p>
            <a:r>
              <a:rPr lang="en-US" sz="1800" b="1" dirty="0">
                <a:solidFill>
                  <a:schemeClr val="tx1"/>
                </a:solidFill>
              </a:rPr>
              <a:t>14</a:t>
            </a:r>
            <a:r>
              <a:rPr lang="en-US" sz="2000" b="1" dirty="0">
                <a:solidFill>
                  <a:schemeClr val="tx1"/>
                </a:solidFill>
              </a:rPr>
              <a:t>%</a:t>
            </a:r>
          </a:p>
        </p:txBody>
      </p:sp>
      <p:graphicFrame>
        <p:nvGraphicFramePr>
          <p:cNvPr id="69" name="Chart 68">
            <a:extLst>
              <a:ext uri="{FF2B5EF4-FFF2-40B4-BE49-F238E27FC236}">
                <a16:creationId xmlns:a16="http://schemas.microsoft.com/office/drawing/2014/main" id="{E70B501D-5C12-4BDB-9DC2-3338C1637418}"/>
              </a:ext>
            </a:extLst>
          </p:cNvPr>
          <p:cNvGraphicFramePr/>
          <p:nvPr>
            <p:extLst>
              <p:ext uri="{D42A27DB-BD31-4B8C-83A1-F6EECF244321}">
                <p14:modId xmlns:p14="http://schemas.microsoft.com/office/powerpoint/2010/main" val="1700590588"/>
              </p:ext>
            </p:extLst>
          </p:nvPr>
        </p:nvGraphicFramePr>
        <p:xfrm>
          <a:off x="21843906" y="6810254"/>
          <a:ext cx="7664825" cy="4208873"/>
        </p:xfrm>
        <a:graphic>
          <a:graphicData uri="http://schemas.openxmlformats.org/drawingml/2006/chart">
            <c:chart xmlns:c="http://schemas.openxmlformats.org/drawingml/2006/chart" xmlns:r="http://schemas.openxmlformats.org/officeDocument/2006/relationships" r:id="rId10"/>
          </a:graphicData>
        </a:graphic>
      </p:graphicFrame>
      <p:sp>
        <p:nvSpPr>
          <p:cNvPr id="74" name="TextBox 73">
            <a:extLst>
              <a:ext uri="{FF2B5EF4-FFF2-40B4-BE49-F238E27FC236}">
                <a16:creationId xmlns:a16="http://schemas.microsoft.com/office/drawing/2014/main" id="{D7F5A8EA-0523-4F0A-8A6B-89BBFC04C3EB}"/>
              </a:ext>
            </a:extLst>
          </p:cNvPr>
          <p:cNvSpPr txBox="1"/>
          <p:nvPr/>
        </p:nvSpPr>
        <p:spPr>
          <a:xfrm>
            <a:off x="21209612" y="6081011"/>
            <a:ext cx="9122695" cy="1015663"/>
          </a:xfrm>
          <a:prstGeom prst="rect">
            <a:avLst/>
          </a:prstGeom>
          <a:noFill/>
        </p:spPr>
        <p:txBody>
          <a:bodyPr wrap="square" rtlCol="0">
            <a:spAutoFit/>
          </a:bodyPr>
          <a:lstStyle/>
          <a:p>
            <a:r>
              <a:rPr lang="en-US" sz="2000" b="1" dirty="0">
                <a:latin typeface="Arial Narrow" panose="020B0606020202030204" pitchFamily="34" charset="0"/>
              </a:rPr>
              <a:t>Figure 6: Total Amount of ACSC Discharges Requiring Intervention by Transition of Care Pharmacist Versus Actual Follow-Up Appointments Scheduled Secondary to Transition of Care Pharmacist Intervention</a:t>
            </a:r>
            <a:endParaRPr lang="en-US" sz="2000" b="1" dirty="0">
              <a:highlight>
                <a:srgbClr val="FFFF00"/>
              </a:highlight>
              <a:latin typeface="Arial Narrow" panose="020B0606020202030204" pitchFamily="34" charset="0"/>
            </a:endParaRPr>
          </a:p>
        </p:txBody>
      </p:sp>
      <p:sp>
        <p:nvSpPr>
          <p:cNvPr id="75" name="TextBox 74">
            <a:extLst>
              <a:ext uri="{FF2B5EF4-FFF2-40B4-BE49-F238E27FC236}">
                <a16:creationId xmlns:a16="http://schemas.microsoft.com/office/drawing/2014/main" id="{440AAB38-4C88-4BF3-8EB5-ADC81EF40B5A}"/>
              </a:ext>
            </a:extLst>
          </p:cNvPr>
          <p:cNvSpPr txBox="1"/>
          <p:nvPr/>
        </p:nvSpPr>
        <p:spPr>
          <a:xfrm>
            <a:off x="14406502" y="13622165"/>
            <a:ext cx="539449" cy="338554"/>
          </a:xfrm>
          <a:prstGeom prst="rect">
            <a:avLst/>
          </a:prstGeom>
          <a:noFill/>
        </p:spPr>
        <p:txBody>
          <a:bodyPr wrap="square" rtlCol="0">
            <a:spAutoFit/>
          </a:bodyPr>
          <a:lstStyle/>
          <a:p>
            <a:r>
              <a:rPr lang="en-US" sz="1600" b="1" dirty="0">
                <a:solidFill>
                  <a:schemeClr val="tx1"/>
                </a:solidFill>
                <a:latin typeface="Arial Narrow "/>
              </a:rPr>
              <a:t>62%</a:t>
            </a:r>
          </a:p>
        </p:txBody>
      </p:sp>
      <p:sp>
        <p:nvSpPr>
          <p:cNvPr id="79" name="TextBox 78">
            <a:extLst>
              <a:ext uri="{FF2B5EF4-FFF2-40B4-BE49-F238E27FC236}">
                <a16:creationId xmlns:a16="http://schemas.microsoft.com/office/drawing/2014/main" id="{287A9A62-D161-47CE-83EE-845D80D072A8}"/>
              </a:ext>
            </a:extLst>
          </p:cNvPr>
          <p:cNvSpPr txBox="1"/>
          <p:nvPr/>
        </p:nvSpPr>
        <p:spPr>
          <a:xfrm>
            <a:off x="12198841" y="21457532"/>
            <a:ext cx="8342913" cy="707886"/>
          </a:xfrm>
          <a:prstGeom prst="rect">
            <a:avLst/>
          </a:prstGeom>
          <a:noFill/>
        </p:spPr>
        <p:txBody>
          <a:bodyPr wrap="square" rtlCol="0">
            <a:spAutoFit/>
          </a:bodyPr>
          <a:lstStyle/>
          <a:p>
            <a:r>
              <a:rPr lang="en-US" sz="2000" b="1" dirty="0">
                <a:latin typeface="Arial Narrow" panose="020B0606020202030204" pitchFamily="34" charset="0"/>
              </a:rPr>
              <a:t>Figure 4: Rate of Completed ACSC Follow-up Visits Relative to Time Appointment was Scheduled: Pre- Versus Post Discharge</a:t>
            </a:r>
          </a:p>
        </p:txBody>
      </p:sp>
      <p:graphicFrame>
        <p:nvGraphicFramePr>
          <p:cNvPr id="17" name="Diagram 16">
            <a:extLst>
              <a:ext uri="{FF2B5EF4-FFF2-40B4-BE49-F238E27FC236}">
                <a16:creationId xmlns:a16="http://schemas.microsoft.com/office/drawing/2014/main" id="{A2EE849E-8E39-4511-914F-4A2AB988CE52}"/>
              </a:ext>
            </a:extLst>
          </p:cNvPr>
          <p:cNvGraphicFramePr/>
          <p:nvPr>
            <p:extLst>
              <p:ext uri="{D42A27DB-BD31-4B8C-83A1-F6EECF244321}">
                <p14:modId xmlns:p14="http://schemas.microsoft.com/office/powerpoint/2010/main" val="2467609151"/>
              </p:ext>
            </p:extLst>
          </p:nvPr>
        </p:nvGraphicFramePr>
        <p:xfrm>
          <a:off x="29577336" y="18309921"/>
          <a:ext cx="12125394" cy="7808349"/>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1" name="Chart 80">
            <a:extLst>
              <a:ext uri="{FF2B5EF4-FFF2-40B4-BE49-F238E27FC236}">
                <a16:creationId xmlns:a16="http://schemas.microsoft.com/office/drawing/2014/main" id="{E59FF9F3-17CA-4B75-ADD5-F886A10E3F6C}"/>
              </a:ext>
            </a:extLst>
          </p:cNvPr>
          <p:cNvGraphicFramePr/>
          <p:nvPr>
            <p:extLst>
              <p:ext uri="{D42A27DB-BD31-4B8C-83A1-F6EECF244321}">
                <p14:modId xmlns:p14="http://schemas.microsoft.com/office/powerpoint/2010/main" val="677660805"/>
              </p:ext>
            </p:extLst>
          </p:nvPr>
        </p:nvGraphicFramePr>
        <p:xfrm>
          <a:off x="12138855" y="21907114"/>
          <a:ext cx="7952075" cy="5132445"/>
        </p:xfrm>
        <a:graphic>
          <a:graphicData uri="http://schemas.openxmlformats.org/drawingml/2006/chart">
            <c:chart xmlns:c="http://schemas.openxmlformats.org/drawingml/2006/chart" xmlns:r="http://schemas.openxmlformats.org/officeDocument/2006/relationships" r:id="rId16"/>
          </a:graphicData>
        </a:graphic>
      </p:graphicFrame>
      <p:sp>
        <p:nvSpPr>
          <p:cNvPr id="82" name="TextBox 65">
            <a:extLst>
              <a:ext uri="{FF2B5EF4-FFF2-40B4-BE49-F238E27FC236}">
                <a16:creationId xmlns:a16="http://schemas.microsoft.com/office/drawing/2014/main" id="{400E1258-83DD-402A-86F7-2A4986C8C527}"/>
              </a:ext>
            </a:extLst>
          </p:cNvPr>
          <p:cNvSpPr txBox="1"/>
          <p:nvPr/>
        </p:nvSpPr>
        <p:spPr>
          <a:xfrm>
            <a:off x="15247682" y="24837196"/>
            <a:ext cx="1245563"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b="1" dirty="0">
                <a:solidFill>
                  <a:schemeClr val="tx1"/>
                </a:solidFill>
              </a:rPr>
              <a:t>8%</a:t>
            </a:r>
          </a:p>
        </p:txBody>
      </p:sp>
      <p:sp>
        <p:nvSpPr>
          <p:cNvPr id="83" name="TextBox 65">
            <a:extLst>
              <a:ext uri="{FF2B5EF4-FFF2-40B4-BE49-F238E27FC236}">
                <a16:creationId xmlns:a16="http://schemas.microsoft.com/office/drawing/2014/main" id="{400E1258-83DD-402A-86F7-2A4986C8C527}"/>
              </a:ext>
            </a:extLst>
          </p:cNvPr>
          <p:cNvSpPr txBox="1"/>
          <p:nvPr/>
        </p:nvSpPr>
        <p:spPr>
          <a:xfrm>
            <a:off x="16713669" y="23591395"/>
            <a:ext cx="1245563"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b="1" dirty="0">
                <a:solidFill>
                  <a:schemeClr val="tx1"/>
                </a:solidFill>
              </a:rPr>
              <a:t>50%</a:t>
            </a:r>
          </a:p>
        </p:txBody>
      </p:sp>
      <p:sp>
        <p:nvSpPr>
          <p:cNvPr id="86" name="TextBox 65">
            <a:extLst>
              <a:ext uri="{FF2B5EF4-FFF2-40B4-BE49-F238E27FC236}">
                <a16:creationId xmlns:a16="http://schemas.microsoft.com/office/drawing/2014/main" id="{400E1258-83DD-402A-86F7-2A4986C8C527}"/>
              </a:ext>
            </a:extLst>
          </p:cNvPr>
          <p:cNvSpPr txBox="1"/>
          <p:nvPr/>
        </p:nvSpPr>
        <p:spPr>
          <a:xfrm>
            <a:off x="18296602" y="24776756"/>
            <a:ext cx="1245563"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b="1" dirty="0">
                <a:solidFill>
                  <a:schemeClr val="tx1"/>
                </a:solidFill>
              </a:rPr>
              <a:t>10%</a:t>
            </a:r>
          </a:p>
        </p:txBody>
      </p:sp>
      <p:sp>
        <p:nvSpPr>
          <p:cNvPr id="87" name="TextBox 65">
            <a:extLst>
              <a:ext uri="{FF2B5EF4-FFF2-40B4-BE49-F238E27FC236}">
                <a16:creationId xmlns:a16="http://schemas.microsoft.com/office/drawing/2014/main" id="{400E1258-83DD-402A-86F7-2A4986C8C527}"/>
              </a:ext>
            </a:extLst>
          </p:cNvPr>
          <p:cNvSpPr txBox="1"/>
          <p:nvPr/>
        </p:nvSpPr>
        <p:spPr>
          <a:xfrm>
            <a:off x="18920264" y="22757333"/>
            <a:ext cx="1245563"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b="1" dirty="0">
                <a:solidFill>
                  <a:schemeClr val="tx1"/>
                </a:solidFill>
              </a:rPr>
              <a:t>76%</a:t>
            </a:r>
          </a:p>
        </p:txBody>
      </p:sp>
      <p:sp>
        <p:nvSpPr>
          <p:cNvPr id="94" name="TextBox 93">
            <a:extLst>
              <a:ext uri="{FF2B5EF4-FFF2-40B4-BE49-F238E27FC236}">
                <a16:creationId xmlns:a16="http://schemas.microsoft.com/office/drawing/2014/main" id="{67B380C0-152D-4024-A864-E3C042AF5A66}"/>
              </a:ext>
            </a:extLst>
          </p:cNvPr>
          <p:cNvSpPr txBox="1"/>
          <p:nvPr/>
        </p:nvSpPr>
        <p:spPr>
          <a:xfrm>
            <a:off x="18103166" y="28842396"/>
            <a:ext cx="2208147" cy="369332"/>
          </a:xfrm>
          <a:prstGeom prst="rect">
            <a:avLst/>
          </a:prstGeom>
          <a:noFill/>
        </p:spPr>
        <p:txBody>
          <a:bodyPr wrap="square" rtlCol="0">
            <a:spAutoFit/>
          </a:bodyPr>
          <a:lstStyle/>
          <a:p>
            <a:r>
              <a:rPr lang="en-US" sz="1800" b="1" dirty="0"/>
              <a:t> N= 52</a:t>
            </a:r>
          </a:p>
        </p:txBody>
      </p:sp>
      <p:sp>
        <p:nvSpPr>
          <p:cNvPr id="95" name="TextBox 94">
            <a:extLst>
              <a:ext uri="{FF2B5EF4-FFF2-40B4-BE49-F238E27FC236}">
                <a16:creationId xmlns:a16="http://schemas.microsoft.com/office/drawing/2014/main" id="{A32FBD7B-032B-4406-B487-685233940C42}"/>
              </a:ext>
            </a:extLst>
          </p:cNvPr>
          <p:cNvSpPr txBox="1"/>
          <p:nvPr/>
        </p:nvSpPr>
        <p:spPr>
          <a:xfrm>
            <a:off x="18103165" y="29633426"/>
            <a:ext cx="2208147" cy="369332"/>
          </a:xfrm>
          <a:prstGeom prst="rect">
            <a:avLst/>
          </a:prstGeom>
          <a:noFill/>
        </p:spPr>
        <p:txBody>
          <a:bodyPr wrap="square" rtlCol="0">
            <a:spAutoFit/>
          </a:bodyPr>
          <a:lstStyle/>
          <a:p>
            <a:r>
              <a:rPr lang="en-US" sz="1800" b="1" dirty="0"/>
              <a:t> N= 6</a:t>
            </a:r>
          </a:p>
        </p:txBody>
      </p:sp>
      <p:sp>
        <p:nvSpPr>
          <p:cNvPr id="96" name="TextBox 95">
            <a:extLst>
              <a:ext uri="{FF2B5EF4-FFF2-40B4-BE49-F238E27FC236}">
                <a16:creationId xmlns:a16="http://schemas.microsoft.com/office/drawing/2014/main" id="{EE2601BB-2094-4626-8726-5BB3A1DFFD8E}"/>
              </a:ext>
            </a:extLst>
          </p:cNvPr>
          <p:cNvSpPr txBox="1"/>
          <p:nvPr/>
        </p:nvSpPr>
        <p:spPr>
          <a:xfrm>
            <a:off x="18111187" y="30419489"/>
            <a:ext cx="2208147" cy="369332"/>
          </a:xfrm>
          <a:prstGeom prst="rect">
            <a:avLst/>
          </a:prstGeom>
          <a:noFill/>
        </p:spPr>
        <p:txBody>
          <a:bodyPr wrap="square" rtlCol="0">
            <a:spAutoFit/>
          </a:bodyPr>
          <a:lstStyle/>
          <a:p>
            <a:r>
              <a:rPr lang="en-US" sz="1800" b="1" dirty="0"/>
              <a:t> N= 6</a:t>
            </a:r>
          </a:p>
        </p:txBody>
      </p:sp>
      <p:sp>
        <p:nvSpPr>
          <p:cNvPr id="97" name="TextBox 96">
            <a:extLst>
              <a:ext uri="{FF2B5EF4-FFF2-40B4-BE49-F238E27FC236}">
                <a16:creationId xmlns:a16="http://schemas.microsoft.com/office/drawing/2014/main" id="{DB40E9CE-C709-47D8-8E1A-8659322122CF}"/>
              </a:ext>
            </a:extLst>
          </p:cNvPr>
          <p:cNvSpPr txBox="1"/>
          <p:nvPr/>
        </p:nvSpPr>
        <p:spPr>
          <a:xfrm>
            <a:off x="18103166" y="31183857"/>
            <a:ext cx="2208147" cy="369332"/>
          </a:xfrm>
          <a:prstGeom prst="rect">
            <a:avLst/>
          </a:prstGeom>
          <a:noFill/>
        </p:spPr>
        <p:txBody>
          <a:bodyPr wrap="square" rtlCol="0">
            <a:spAutoFit/>
          </a:bodyPr>
          <a:lstStyle/>
          <a:p>
            <a:r>
              <a:rPr lang="en-US" sz="1800" b="1" dirty="0"/>
              <a:t> N= 4</a:t>
            </a:r>
          </a:p>
        </p:txBody>
      </p:sp>
      <p:sp>
        <p:nvSpPr>
          <p:cNvPr id="98" name="TextBox 97">
            <a:extLst>
              <a:ext uri="{FF2B5EF4-FFF2-40B4-BE49-F238E27FC236}">
                <a16:creationId xmlns:a16="http://schemas.microsoft.com/office/drawing/2014/main" id="{FC720764-4468-4320-B931-C1D8EB2E2D90}"/>
              </a:ext>
            </a:extLst>
          </p:cNvPr>
          <p:cNvSpPr txBox="1"/>
          <p:nvPr/>
        </p:nvSpPr>
        <p:spPr>
          <a:xfrm>
            <a:off x="18090984" y="31970469"/>
            <a:ext cx="2208147" cy="369332"/>
          </a:xfrm>
          <a:prstGeom prst="rect">
            <a:avLst/>
          </a:prstGeom>
          <a:noFill/>
        </p:spPr>
        <p:txBody>
          <a:bodyPr wrap="square" rtlCol="0">
            <a:spAutoFit/>
          </a:bodyPr>
          <a:lstStyle/>
          <a:p>
            <a:r>
              <a:rPr lang="en-US" sz="1800" b="1" dirty="0"/>
              <a:t> N= 2</a:t>
            </a:r>
          </a:p>
        </p:txBody>
      </p:sp>
      <p:sp>
        <p:nvSpPr>
          <p:cNvPr id="76" name="TextBox 75">
            <a:extLst>
              <a:ext uri="{FF2B5EF4-FFF2-40B4-BE49-F238E27FC236}">
                <a16:creationId xmlns:a16="http://schemas.microsoft.com/office/drawing/2014/main" id="{AA1EAC9E-87FA-4CA0-B8CD-3BA322ADB5B2}"/>
              </a:ext>
            </a:extLst>
          </p:cNvPr>
          <p:cNvSpPr txBox="1"/>
          <p:nvPr/>
        </p:nvSpPr>
        <p:spPr>
          <a:xfrm>
            <a:off x="24385990" y="7946795"/>
            <a:ext cx="1065147" cy="338554"/>
          </a:xfrm>
          <a:prstGeom prst="rect">
            <a:avLst/>
          </a:prstGeom>
          <a:noFill/>
        </p:spPr>
        <p:txBody>
          <a:bodyPr wrap="square" rtlCol="0">
            <a:spAutoFit/>
          </a:bodyPr>
          <a:lstStyle/>
          <a:p>
            <a:r>
              <a:rPr lang="en-US" sz="1600" b="1" dirty="0">
                <a:latin typeface="Arial Narrow "/>
              </a:rPr>
              <a:t>N= 41</a:t>
            </a:r>
          </a:p>
        </p:txBody>
      </p:sp>
      <p:sp>
        <p:nvSpPr>
          <p:cNvPr id="77" name="TextBox 76">
            <a:extLst>
              <a:ext uri="{FF2B5EF4-FFF2-40B4-BE49-F238E27FC236}">
                <a16:creationId xmlns:a16="http://schemas.microsoft.com/office/drawing/2014/main" id="{76F4ADB1-28C5-4253-86DD-3C95F1D47A10}"/>
              </a:ext>
            </a:extLst>
          </p:cNvPr>
          <p:cNvSpPr txBox="1"/>
          <p:nvPr/>
        </p:nvSpPr>
        <p:spPr>
          <a:xfrm>
            <a:off x="25947456" y="7537160"/>
            <a:ext cx="1065147" cy="338554"/>
          </a:xfrm>
          <a:prstGeom prst="rect">
            <a:avLst/>
          </a:prstGeom>
          <a:noFill/>
        </p:spPr>
        <p:txBody>
          <a:bodyPr wrap="square" rtlCol="0">
            <a:spAutoFit/>
          </a:bodyPr>
          <a:lstStyle/>
          <a:p>
            <a:r>
              <a:rPr lang="en-US" sz="1600" b="1" dirty="0">
                <a:latin typeface="Arial Narrow "/>
              </a:rPr>
              <a:t>N= 50</a:t>
            </a:r>
          </a:p>
        </p:txBody>
      </p:sp>
      <p:sp>
        <p:nvSpPr>
          <p:cNvPr id="78" name="TextBox 77">
            <a:extLst>
              <a:ext uri="{FF2B5EF4-FFF2-40B4-BE49-F238E27FC236}">
                <a16:creationId xmlns:a16="http://schemas.microsoft.com/office/drawing/2014/main" id="{84EC6982-9D97-43CA-BA4A-ABDED95EFF32}"/>
              </a:ext>
            </a:extLst>
          </p:cNvPr>
          <p:cNvSpPr txBox="1"/>
          <p:nvPr/>
        </p:nvSpPr>
        <p:spPr>
          <a:xfrm>
            <a:off x="13908168" y="8837729"/>
            <a:ext cx="2407227" cy="338554"/>
          </a:xfrm>
          <a:prstGeom prst="rect">
            <a:avLst/>
          </a:prstGeom>
          <a:noFill/>
        </p:spPr>
        <p:txBody>
          <a:bodyPr wrap="square" rtlCol="0">
            <a:spAutoFit/>
          </a:bodyPr>
          <a:lstStyle/>
          <a:p>
            <a:r>
              <a:rPr lang="en-US" sz="1600" b="1" dirty="0">
                <a:solidFill>
                  <a:schemeClr val="tx1"/>
                </a:solidFill>
                <a:latin typeface="Arial Narrow" panose="020B0606020202030204" pitchFamily="34" charset="0"/>
              </a:rPr>
              <a:t>28</a:t>
            </a:r>
            <a:endParaRPr lang="en-US" sz="1800" b="1" dirty="0">
              <a:solidFill>
                <a:schemeClr val="tx1"/>
              </a:solidFill>
              <a:latin typeface="Arial Narrow" panose="020B0606020202030204" pitchFamily="34" charset="0"/>
            </a:endParaRPr>
          </a:p>
        </p:txBody>
      </p:sp>
      <p:sp>
        <p:nvSpPr>
          <p:cNvPr id="88" name="TextBox 87">
            <a:extLst>
              <a:ext uri="{FF2B5EF4-FFF2-40B4-BE49-F238E27FC236}">
                <a16:creationId xmlns:a16="http://schemas.microsoft.com/office/drawing/2014/main" id="{6862165F-A768-492B-8612-BB82E7B3C59E}"/>
              </a:ext>
            </a:extLst>
          </p:cNvPr>
          <p:cNvSpPr txBox="1"/>
          <p:nvPr/>
        </p:nvSpPr>
        <p:spPr>
          <a:xfrm>
            <a:off x="21599703" y="22708701"/>
            <a:ext cx="9048940" cy="400110"/>
          </a:xfrm>
          <a:prstGeom prst="rect">
            <a:avLst/>
          </a:prstGeom>
          <a:noFill/>
        </p:spPr>
        <p:txBody>
          <a:bodyPr wrap="square" rtlCol="0">
            <a:spAutoFit/>
          </a:bodyPr>
          <a:lstStyle/>
          <a:p>
            <a:r>
              <a:rPr lang="en-US" sz="2000" b="1" dirty="0">
                <a:latin typeface="Arial Narrow" panose="020B0606020202030204" pitchFamily="34" charset="0"/>
              </a:rPr>
              <a:t>Figure 9: Percentage of Readmissions Relative to ACSC Versus Non-ACSC</a:t>
            </a:r>
          </a:p>
        </p:txBody>
      </p:sp>
      <p:sp>
        <p:nvSpPr>
          <p:cNvPr id="102" name="TextBox 101">
            <a:extLst>
              <a:ext uri="{FF2B5EF4-FFF2-40B4-BE49-F238E27FC236}">
                <a16:creationId xmlns:a16="http://schemas.microsoft.com/office/drawing/2014/main" id="{397A605D-43EE-4755-964D-4657F0C81E9D}"/>
              </a:ext>
            </a:extLst>
          </p:cNvPr>
          <p:cNvSpPr txBox="1"/>
          <p:nvPr/>
        </p:nvSpPr>
        <p:spPr>
          <a:xfrm>
            <a:off x="28660944" y="13082500"/>
            <a:ext cx="2407227" cy="338554"/>
          </a:xfrm>
          <a:prstGeom prst="rect">
            <a:avLst/>
          </a:prstGeom>
          <a:noFill/>
        </p:spPr>
        <p:txBody>
          <a:bodyPr wrap="square" rtlCol="0">
            <a:spAutoFit/>
          </a:bodyPr>
          <a:lstStyle/>
          <a:p>
            <a:r>
              <a:rPr lang="en-US" sz="1600" b="1" dirty="0">
                <a:solidFill>
                  <a:schemeClr val="bg1"/>
                </a:solidFill>
                <a:latin typeface="Arial Narrow" panose="020B0606020202030204" pitchFamily="34" charset="0"/>
              </a:rPr>
              <a:t>15</a:t>
            </a:r>
            <a:endParaRPr lang="en-US" sz="1800" b="1" dirty="0">
              <a:solidFill>
                <a:schemeClr val="bg1"/>
              </a:solidFill>
              <a:latin typeface="Arial Narrow" panose="020B0606020202030204" pitchFamily="34" charset="0"/>
            </a:endParaRPr>
          </a:p>
        </p:txBody>
      </p:sp>
      <p:sp>
        <p:nvSpPr>
          <p:cNvPr id="104" name="TextBox 103">
            <a:extLst>
              <a:ext uri="{FF2B5EF4-FFF2-40B4-BE49-F238E27FC236}">
                <a16:creationId xmlns:a16="http://schemas.microsoft.com/office/drawing/2014/main" id="{E1C793CC-30B3-49ED-B743-149EB06A3B22}"/>
              </a:ext>
            </a:extLst>
          </p:cNvPr>
          <p:cNvSpPr txBox="1"/>
          <p:nvPr/>
        </p:nvSpPr>
        <p:spPr>
          <a:xfrm>
            <a:off x="25164769" y="13077302"/>
            <a:ext cx="2407227" cy="338554"/>
          </a:xfrm>
          <a:prstGeom prst="rect">
            <a:avLst/>
          </a:prstGeom>
          <a:noFill/>
        </p:spPr>
        <p:txBody>
          <a:bodyPr wrap="square" rtlCol="0">
            <a:spAutoFit/>
          </a:bodyPr>
          <a:lstStyle/>
          <a:p>
            <a:r>
              <a:rPr lang="en-US" sz="1600" b="1" dirty="0">
                <a:solidFill>
                  <a:schemeClr val="bg1"/>
                </a:solidFill>
                <a:latin typeface="Arial Narrow" panose="020B0606020202030204" pitchFamily="34" charset="0"/>
              </a:rPr>
              <a:t>7</a:t>
            </a:r>
            <a:endParaRPr lang="en-US" sz="1800" b="1" dirty="0">
              <a:solidFill>
                <a:schemeClr val="bg1"/>
              </a:solidFill>
              <a:latin typeface="Arial Narrow" panose="020B0606020202030204" pitchFamily="34" charset="0"/>
            </a:endParaRPr>
          </a:p>
        </p:txBody>
      </p:sp>
      <p:sp>
        <p:nvSpPr>
          <p:cNvPr id="105" name="TextBox 104">
            <a:extLst>
              <a:ext uri="{FF2B5EF4-FFF2-40B4-BE49-F238E27FC236}">
                <a16:creationId xmlns:a16="http://schemas.microsoft.com/office/drawing/2014/main" id="{93656D96-0E1E-4C46-8CBD-CDD97678AA2D}"/>
              </a:ext>
            </a:extLst>
          </p:cNvPr>
          <p:cNvSpPr txBox="1"/>
          <p:nvPr/>
        </p:nvSpPr>
        <p:spPr>
          <a:xfrm>
            <a:off x="24141835" y="14342658"/>
            <a:ext cx="2407227" cy="338554"/>
          </a:xfrm>
          <a:prstGeom prst="rect">
            <a:avLst/>
          </a:prstGeom>
          <a:noFill/>
        </p:spPr>
        <p:txBody>
          <a:bodyPr wrap="square" rtlCol="0">
            <a:spAutoFit/>
          </a:bodyPr>
          <a:lstStyle/>
          <a:p>
            <a:r>
              <a:rPr lang="en-US" sz="1600" b="1" dirty="0">
                <a:solidFill>
                  <a:schemeClr val="bg1"/>
                </a:solidFill>
                <a:latin typeface="Arial Narrow" panose="020B0606020202030204" pitchFamily="34" charset="0"/>
              </a:rPr>
              <a:t>1</a:t>
            </a:r>
            <a:endParaRPr lang="en-US" sz="1800" b="1" dirty="0">
              <a:solidFill>
                <a:schemeClr val="bg1"/>
              </a:solidFill>
              <a:latin typeface="Arial Narrow" panose="020B0606020202030204" pitchFamily="34" charset="0"/>
            </a:endParaRPr>
          </a:p>
        </p:txBody>
      </p:sp>
      <p:sp>
        <p:nvSpPr>
          <p:cNvPr id="106" name="TextBox 105">
            <a:extLst>
              <a:ext uri="{FF2B5EF4-FFF2-40B4-BE49-F238E27FC236}">
                <a16:creationId xmlns:a16="http://schemas.microsoft.com/office/drawing/2014/main" id="{61547E16-C960-4E49-83EE-37D912B77FAC}"/>
              </a:ext>
            </a:extLst>
          </p:cNvPr>
          <p:cNvSpPr txBox="1"/>
          <p:nvPr/>
        </p:nvSpPr>
        <p:spPr>
          <a:xfrm>
            <a:off x="21718011" y="27731691"/>
            <a:ext cx="9048940" cy="400110"/>
          </a:xfrm>
          <a:prstGeom prst="rect">
            <a:avLst/>
          </a:prstGeom>
          <a:noFill/>
        </p:spPr>
        <p:txBody>
          <a:bodyPr wrap="square" rtlCol="0">
            <a:spAutoFit/>
          </a:bodyPr>
          <a:lstStyle/>
          <a:p>
            <a:r>
              <a:rPr lang="en-US" sz="2000" b="1" dirty="0">
                <a:latin typeface="Arial Narrow" panose="020B0606020202030204" pitchFamily="34" charset="0"/>
              </a:rPr>
              <a:t>Figure 10:  Events Occurring in Patients Post-Discharge After Readmission  </a:t>
            </a:r>
          </a:p>
        </p:txBody>
      </p:sp>
      <p:graphicFrame>
        <p:nvGraphicFramePr>
          <p:cNvPr id="108" name="Chart 107">
            <a:extLst>
              <a:ext uri="{FF2B5EF4-FFF2-40B4-BE49-F238E27FC236}">
                <a16:creationId xmlns:a16="http://schemas.microsoft.com/office/drawing/2014/main" id="{A4E76C7E-A2F5-4535-9645-0640969666DD}"/>
              </a:ext>
            </a:extLst>
          </p:cNvPr>
          <p:cNvGraphicFramePr/>
          <p:nvPr>
            <p:extLst>
              <p:ext uri="{D42A27DB-BD31-4B8C-83A1-F6EECF244321}">
                <p14:modId xmlns:p14="http://schemas.microsoft.com/office/powerpoint/2010/main" val="4206620386"/>
              </p:ext>
            </p:extLst>
          </p:nvPr>
        </p:nvGraphicFramePr>
        <p:xfrm>
          <a:off x="21774837" y="11238244"/>
          <a:ext cx="7735328" cy="5531195"/>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20" name="Chart 19">
            <a:extLst>
              <a:ext uri="{FF2B5EF4-FFF2-40B4-BE49-F238E27FC236}">
                <a16:creationId xmlns:a16="http://schemas.microsoft.com/office/drawing/2014/main" id="{452151B5-0DA5-46E1-828A-2E431F9072EE}"/>
              </a:ext>
            </a:extLst>
          </p:cNvPr>
          <p:cNvGraphicFramePr/>
          <p:nvPr>
            <p:extLst>
              <p:ext uri="{D42A27DB-BD31-4B8C-83A1-F6EECF244321}">
                <p14:modId xmlns:p14="http://schemas.microsoft.com/office/powerpoint/2010/main" val="3729782614"/>
              </p:ext>
            </p:extLst>
          </p:nvPr>
        </p:nvGraphicFramePr>
        <p:xfrm>
          <a:off x="18784211" y="23091080"/>
          <a:ext cx="13384976" cy="4794625"/>
        </p:xfrm>
        <a:graphic>
          <a:graphicData uri="http://schemas.openxmlformats.org/drawingml/2006/chart">
            <c:chart xmlns:c="http://schemas.openxmlformats.org/drawingml/2006/chart" xmlns:r="http://schemas.openxmlformats.org/officeDocument/2006/relationships" r:id="rId18"/>
          </a:graphicData>
        </a:graphic>
      </p:graphicFrame>
      <p:sp>
        <p:nvSpPr>
          <p:cNvPr id="109" name="TextBox 108">
            <a:extLst>
              <a:ext uri="{FF2B5EF4-FFF2-40B4-BE49-F238E27FC236}">
                <a16:creationId xmlns:a16="http://schemas.microsoft.com/office/drawing/2014/main" id="{9B5B51A0-5125-4FE2-9374-FBD5DEFD3ACA}"/>
              </a:ext>
            </a:extLst>
          </p:cNvPr>
          <p:cNvSpPr txBox="1"/>
          <p:nvPr/>
        </p:nvSpPr>
        <p:spPr>
          <a:xfrm>
            <a:off x="24089254" y="20960386"/>
            <a:ext cx="382146" cy="369332"/>
          </a:xfrm>
          <a:prstGeom prst="rect">
            <a:avLst/>
          </a:prstGeom>
          <a:noFill/>
        </p:spPr>
        <p:txBody>
          <a:bodyPr wrap="square" rtlCol="0">
            <a:spAutoFit/>
          </a:bodyPr>
          <a:lstStyle/>
          <a:p>
            <a:r>
              <a:rPr lang="en-US" sz="1800" b="1" dirty="0">
                <a:solidFill>
                  <a:schemeClr val="bg1"/>
                </a:solidFill>
                <a:latin typeface="Arial Narrow" panose="020B0606020202030204" pitchFamily="34" charset="0"/>
              </a:rPr>
              <a:t>1</a:t>
            </a:r>
          </a:p>
        </p:txBody>
      </p:sp>
      <p:sp>
        <p:nvSpPr>
          <p:cNvPr id="110" name="TextBox 109">
            <a:extLst>
              <a:ext uri="{FF2B5EF4-FFF2-40B4-BE49-F238E27FC236}">
                <a16:creationId xmlns:a16="http://schemas.microsoft.com/office/drawing/2014/main" id="{0A1E3D5E-576D-415C-9038-7F3AEEC80A13}"/>
              </a:ext>
            </a:extLst>
          </p:cNvPr>
          <p:cNvSpPr txBox="1"/>
          <p:nvPr/>
        </p:nvSpPr>
        <p:spPr>
          <a:xfrm>
            <a:off x="27719143" y="14387588"/>
            <a:ext cx="2407227" cy="338554"/>
          </a:xfrm>
          <a:prstGeom prst="rect">
            <a:avLst/>
          </a:prstGeom>
          <a:noFill/>
        </p:spPr>
        <p:txBody>
          <a:bodyPr wrap="square" rtlCol="0">
            <a:spAutoFit/>
          </a:bodyPr>
          <a:lstStyle/>
          <a:p>
            <a:r>
              <a:rPr lang="en-US" sz="1600" b="1" dirty="0">
                <a:solidFill>
                  <a:schemeClr val="bg1"/>
                </a:solidFill>
                <a:latin typeface="Arial Narrow" panose="020B0606020202030204" pitchFamily="34" charset="0"/>
              </a:rPr>
              <a:t>2</a:t>
            </a:r>
            <a:endParaRPr lang="en-US" sz="1800" b="1" dirty="0">
              <a:solidFill>
                <a:schemeClr val="bg1"/>
              </a:solidFill>
              <a:latin typeface="Arial Narrow" panose="020B0606020202030204" pitchFamily="34" charset="0"/>
            </a:endParaRPr>
          </a:p>
        </p:txBody>
      </p:sp>
      <p:graphicFrame>
        <p:nvGraphicFramePr>
          <p:cNvPr id="29" name="Chart 28">
            <a:extLst>
              <a:ext uri="{FF2B5EF4-FFF2-40B4-BE49-F238E27FC236}">
                <a16:creationId xmlns:a16="http://schemas.microsoft.com/office/drawing/2014/main" id="{E9E8D194-1D08-4ACC-B2CE-4831CB0D6263}"/>
              </a:ext>
            </a:extLst>
          </p:cNvPr>
          <p:cNvGraphicFramePr/>
          <p:nvPr>
            <p:extLst>
              <p:ext uri="{D42A27DB-BD31-4B8C-83A1-F6EECF244321}">
                <p14:modId xmlns:p14="http://schemas.microsoft.com/office/powerpoint/2010/main" val="1999775874"/>
              </p:ext>
            </p:extLst>
          </p:nvPr>
        </p:nvGraphicFramePr>
        <p:xfrm>
          <a:off x="22046290" y="28322350"/>
          <a:ext cx="7802332" cy="4223081"/>
        </p:xfrm>
        <a:graphic>
          <a:graphicData uri="http://schemas.openxmlformats.org/drawingml/2006/chart">
            <c:chart xmlns:c="http://schemas.openxmlformats.org/drawingml/2006/chart" xmlns:r="http://schemas.openxmlformats.org/officeDocument/2006/relationships" r:id="rId19"/>
          </a:graphicData>
        </a:graphic>
      </p:graphicFrame>
      <p:sp>
        <p:nvSpPr>
          <p:cNvPr id="111" name="TextBox 110">
            <a:extLst>
              <a:ext uri="{FF2B5EF4-FFF2-40B4-BE49-F238E27FC236}">
                <a16:creationId xmlns:a16="http://schemas.microsoft.com/office/drawing/2014/main" id="{2824C788-31EE-4F2C-8D41-378A866DF6C5}"/>
              </a:ext>
            </a:extLst>
          </p:cNvPr>
          <p:cNvSpPr txBox="1"/>
          <p:nvPr/>
        </p:nvSpPr>
        <p:spPr>
          <a:xfrm>
            <a:off x="22650417" y="29140010"/>
            <a:ext cx="2208147" cy="276999"/>
          </a:xfrm>
          <a:prstGeom prst="rect">
            <a:avLst/>
          </a:prstGeom>
          <a:noFill/>
        </p:spPr>
        <p:txBody>
          <a:bodyPr wrap="square" rtlCol="0">
            <a:spAutoFit/>
          </a:bodyPr>
          <a:lstStyle/>
          <a:p>
            <a:r>
              <a:rPr lang="en-US" sz="1200" b="1" dirty="0">
                <a:solidFill>
                  <a:schemeClr val="bg1"/>
                </a:solidFill>
                <a:latin typeface="Arial Narrow" panose="020B0606020202030204" pitchFamily="34" charset="0"/>
              </a:rPr>
              <a:t>88%</a:t>
            </a:r>
          </a:p>
        </p:txBody>
      </p:sp>
      <p:sp>
        <p:nvSpPr>
          <p:cNvPr id="112" name="TextBox 111">
            <a:extLst>
              <a:ext uri="{FF2B5EF4-FFF2-40B4-BE49-F238E27FC236}">
                <a16:creationId xmlns:a16="http://schemas.microsoft.com/office/drawing/2014/main" id="{23C509BF-27FE-4BB0-A513-5F38C1499A0E}"/>
              </a:ext>
            </a:extLst>
          </p:cNvPr>
          <p:cNvSpPr txBox="1"/>
          <p:nvPr/>
        </p:nvSpPr>
        <p:spPr>
          <a:xfrm>
            <a:off x="22664645" y="31309911"/>
            <a:ext cx="2208147" cy="276999"/>
          </a:xfrm>
          <a:prstGeom prst="rect">
            <a:avLst/>
          </a:prstGeom>
          <a:noFill/>
        </p:spPr>
        <p:txBody>
          <a:bodyPr wrap="square" rtlCol="0">
            <a:spAutoFit/>
          </a:bodyPr>
          <a:lstStyle/>
          <a:p>
            <a:r>
              <a:rPr lang="en-US" sz="1200" b="1" dirty="0">
                <a:solidFill>
                  <a:schemeClr val="bg1"/>
                </a:solidFill>
                <a:latin typeface="Arial Narrow" panose="020B0606020202030204" pitchFamily="34" charset="0"/>
              </a:rPr>
              <a:t>8%</a:t>
            </a:r>
          </a:p>
        </p:txBody>
      </p:sp>
      <p:sp>
        <p:nvSpPr>
          <p:cNvPr id="113" name="TextBox 112">
            <a:extLst>
              <a:ext uri="{FF2B5EF4-FFF2-40B4-BE49-F238E27FC236}">
                <a16:creationId xmlns:a16="http://schemas.microsoft.com/office/drawing/2014/main" id="{98C04D09-904F-4F1C-B227-CEE849BC41E0}"/>
              </a:ext>
            </a:extLst>
          </p:cNvPr>
          <p:cNvSpPr txBox="1"/>
          <p:nvPr/>
        </p:nvSpPr>
        <p:spPr>
          <a:xfrm>
            <a:off x="22664645" y="31462383"/>
            <a:ext cx="2208147" cy="276999"/>
          </a:xfrm>
          <a:prstGeom prst="rect">
            <a:avLst/>
          </a:prstGeom>
          <a:noFill/>
        </p:spPr>
        <p:txBody>
          <a:bodyPr wrap="square" rtlCol="0">
            <a:spAutoFit/>
          </a:bodyPr>
          <a:lstStyle/>
          <a:p>
            <a:r>
              <a:rPr lang="en-US" sz="1200" b="1" dirty="0">
                <a:solidFill>
                  <a:schemeClr val="bg1"/>
                </a:solidFill>
                <a:latin typeface="Arial Narrow" panose="020B0606020202030204" pitchFamily="34" charset="0"/>
              </a:rPr>
              <a:t>4%</a:t>
            </a:r>
          </a:p>
        </p:txBody>
      </p:sp>
      <p:sp>
        <p:nvSpPr>
          <p:cNvPr id="114" name="TextBox 113">
            <a:extLst>
              <a:ext uri="{FF2B5EF4-FFF2-40B4-BE49-F238E27FC236}">
                <a16:creationId xmlns:a16="http://schemas.microsoft.com/office/drawing/2014/main" id="{5092B61C-9013-4DF5-9496-78BF627AFF59}"/>
              </a:ext>
            </a:extLst>
          </p:cNvPr>
          <p:cNvSpPr txBox="1"/>
          <p:nvPr/>
        </p:nvSpPr>
        <p:spPr>
          <a:xfrm>
            <a:off x="28660943" y="31572432"/>
            <a:ext cx="2208147" cy="276999"/>
          </a:xfrm>
          <a:prstGeom prst="rect">
            <a:avLst/>
          </a:prstGeom>
          <a:noFill/>
        </p:spPr>
        <p:txBody>
          <a:bodyPr wrap="square" rtlCol="0">
            <a:spAutoFit/>
          </a:bodyPr>
          <a:lstStyle/>
          <a:p>
            <a:r>
              <a:rPr lang="en-US" sz="1200" b="1" dirty="0">
                <a:latin typeface="Arial Narrow" panose="020B0606020202030204" pitchFamily="34" charset="0"/>
              </a:rPr>
              <a:t>1</a:t>
            </a:r>
          </a:p>
        </p:txBody>
      </p:sp>
      <p:sp>
        <p:nvSpPr>
          <p:cNvPr id="115" name="TextBox 114">
            <a:extLst>
              <a:ext uri="{FF2B5EF4-FFF2-40B4-BE49-F238E27FC236}">
                <a16:creationId xmlns:a16="http://schemas.microsoft.com/office/drawing/2014/main" id="{3DB0BF0B-E56D-4F67-8F1E-A0696B539B19}"/>
              </a:ext>
            </a:extLst>
          </p:cNvPr>
          <p:cNvSpPr txBox="1"/>
          <p:nvPr/>
        </p:nvSpPr>
        <p:spPr>
          <a:xfrm>
            <a:off x="28660944" y="31418526"/>
            <a:ext cx="2208147" cy="276999"/>
          </a:xfrm>
          <a:prstGeom prst="rect">
            <a:avLst/>
          </a:prstGeom>
          <a:noFill/>
        </p:spPr>
        <p:txBody>
          <a:bodyPr wrap="square" rtlCol="0">
            <a:spAutoFit/>
          </a:bodyPr>
          <a:lstStyle/>
          <a:p>
            <a:r>
              <a:rPr lang="en-US" sz="1200" b="1" dirty="0">
                <a:latin typeface="Arial Narrow" panose="020B0606020202030204" pitchFamily="34" charset="0"/>
              </a:rPr>
              <a:t>2</a:t>
            </a:r>
          </a:p>
        </p:txBody>
      </p:sp>
      <p:sp>
        <p:nvSpPr>
          <p:cNvPr id="116" name="TextBox 115">
            <a:extLst>
              <a:ext uri="{FF2B5EF4-FFF2-40B4-BE49-F238E27FC236}">
                <a16:creationId xmlns:a16="http://schemas.microsoft.com/office/drawing/2014/main" id="{ABD9CC9C-A1BD-4B7F-BA0F-A873779337CA}"/>
              </a:ext>
            </a:extLst>
          </p:cNvPr>
          <p:cNvSpPr txBox="1"/>
          <p:nvPr/>
        </p:nvSpPr>
        <p:spPr>
          <a:xfrm>
            <a:off x="28615452" y="30987668"/>
            <a:ext cx="1988675" cy="276999"/>
          </a:xfrm>
          <a:prstGeom prst="rect">
            <a:avLst/>
          </a:prstGeom>
          <a:noFill/>
        </p:spPr>
        <p:txBody>
          <a:bodyPr wrap="square" rtlCol="0">
            <a:spAutoFit/>
          </a:bodyPr>
          <a:lstStyle/>
          <a:p>
            <a:r>
              <a:rPr lang="en-US" sz="1200" b="1" dirty="0">
                <a:latin typeface="Arial Narrow" panose="020B0606020202030204" pitchFamily="34" charset="0"/>
              </a:rPr>
              <a:t>22</a:t>
            </a:r>
          </a:p>
        </p:txBody>
      </p:sp>
      <p:sp>
        <p:nvSpPr>
          <p:cNvPr id="80" name="TextBox 79">
            <a:extLst>
              <a:ext uri="{FF2B5EF4-FFF2-40B4-BE49-F238E27FC236}">
                <a16:creationId xmlns:a16="http://schemas.microsoft.com/office/drawing/2014/main" id="{495398BB-E19C-4EBE-AC7D-A0C18A3D5874}"/>
              </a:ext>
            </a:extLst>
          </p:cNvPr>
          <p:cNvSpPr txBox="1"/>
          <p:nvPr/>
        </p:nvSpPr>
        <p:spPr>
          <a:xfrm>
            <a:off x="25117500" y="19667584"/>
            <a:ext cx="382146" cy="369332"/>
          </a:xfrm>
          <a:prstGeom prst="rect">
            <a:avLst/>
          </a:prstGeom>
          <a:noFill/>
        </p:spPr>
        <p:txBody>
          <a:bodyPr wrap="square" rtlCol="0">
            <a:spAutoFit/>
          </a:bodyPr>
          <a:lstStyle/>
          <a:p>
            <a:r>
              <a:rPr lang="en-US" sz="1800" b="1" dirty="0">
                <a:solidFill>
                  <a:schemeClr val="bg1"/>
                </a:solidFill>
                <a:latin typeface="Arial Narrow" panose="020B0606020202030204" pitchFamily="34" charset="0"/>
              </a:rPr>
              <a:t>7</a:t>
            </a:r>
          </a:p>
        </p:txBody>
      </p:sp>
      <p:sp>
        <p:nvSpPr>
          <p:cNvPr id="89" name="TextBox 88">
            <a:extLst>
              <a:ext uri="{FF2B5EF4-FFF2-40B4-BE49-F238E27FC236}">
                <a16:creationId xmlns:a16="http://schemas.microsoft.com/office/drawing/2014/main" id="{B3CBD568-0111-4F84-AFAF-DA47C23258CE}"/>
              </a:ext>
            </a:extLst>
          </p:cNvPr>
          <p:cNvSpPr txBox="1"/>
          <p:nvPr/>
        </p:nvSpPr>
        <p:spPr>
          <a:xfrm>
            <a:off x="28614678" y="19651543"/>
            <a:ext cx="549528" cy="369332"/>
          </a:xfrm>
          <a:prstGeom prst="rect">
            <a:avLst/>
          </a:prstGeom>
          <a:noFill/>
        </p:spPr>
        <p:txBody>
          <a:bodyPr wrap="square" rtlCol="0">
            <a:spAutoFit/>
          </a:bodyPr>
          <a:lstStyle/>
          <a:p>
            <a:r>
              <a:rPr lang="en-US" sz="1800" b="1" dirty="0">
                <a:solidFill>
                  <a:schemeClr val="bg1"/>
                </a:solidFill>
                <a:latin typeface="Arial Narrow" panose="020B0606020202030204" pitchFamily="34" charset="0"/>
              </a:rPr>
              <a:t>15</a:t>
            </a:r>
          </a:p>
        </p:txBody>
      </p:sp>
      <p:sp>
        <p:nvSpPr>
          <p:cNvPr id="100" name="TextBox 99">
            <a:extLst>
              <a:ext uri="{FF2B5EF4-FFF2-40B4-BE49-F238E27FC236}">
                <a16:creationId xmlns:a16="http://schemas.microsoft.com/office/drawing/2014/main" id="{5D0D736E-67D2-4EA4-960B-4B31427E4535}"/>
              </a:ext>
            </a:extLst>
          </p:cNvPr>
          <p:cNvSpPr txBox="1"/>
          <p:nvPr/>
        </p:nvSpPr>
        <p:spPr>
          <a:xfrm>
            <a:off x="27634557" y="20968408"/>
            <a:ext cx="382146" cy="369332"/>
          </a:xfrm>
          <a:prstGeom prst="rect">
            <a:avLst/>
          </a:prstGeom>
          <a:noFill/>
        </p:spPr>
        <p:txBody>
          <a:bodyPr wrap="square" rtlCol="0">
            <a:spAutoFit/>
          </a:bodyPr>
          <a:lstStyle/>
          <a:p>
            <a:r>
              <a:rPr lang="en-US" sz="1800" b="1" dirty="0">
                <a:solidFill>
                  <a:schemeClr val="bg1"/>
                </a:solidFill>
                <a:latin typeface="Arial Narrow" panose="020B0606020202030204" pitchFamily="34" charset="0"/>
              </a:rPr>
              <a:t>2</a:t>
            </a:r>
          </a:p>
        </p:txBody>
      </p:sp>
      <p:sp>
        <p:nvSpPr>
          <p:cNvPr id="107" name="Freeform: Shape 106">
            <a:extLst>
              <a:ext uri="{FF2B5EF4-FFF2-40B4-BE49-F238E27FC236}">
                <a16:creationId xmlns:a16="http://schemas.microsoft.com/office/drawing/2014/main" id="{738F8CD6-45B7-43B1-86E6-FE6C29933BA1}"/>
              </a:ext>
            </a:extLst>
          </p:cNvPr>
          <p:cNvSpPr/>
          <p:nvPr/>
        </p:nvSpPr>
        <p:spPr>
          <a:xfrm>
            <a:off x="638421" y="20392139"/>
            <a:ext cx="4271177" cy="1794219"/>
          </a:xfrm>
          <a:custGeom>
            <a:avLst/>
            <a:gdLst>
              <a:gd name="connsiteX0" fmla="*/ 0 w 4426459"/>
              <a:gd name="connsiteY0" fmla="*/ 0 h 2549636"/>
              <a:gd name="connsiteX1" fmla="*/ 4426459 w 4426459"/>
              <a:gd name="connsiteY1" fmla="*/ 0 h 2549636"/>
              <a:gd name="connsiteX2" fmla="*/ 4426459 w 4426459"/>
              <a:gd name="connsiteY2" fmla="*/ 2549636 h 2549636"/>
              <a:gd name="connsiteX3" fmla="*/ 0 w 4426459"/>
              <a:gd name="connsiteY3" fmla="*/ 2549636 h 2549636"/>
              <a:gd name="connsiteX4" fmla="*/ 0 w 4426459"/>
              <a:gd name="connsiteY4" fmla="*/ 0 h 2549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6459" h="2549636">
                <a:moveTo>
                  <a:pt x="0" y="0"/>
                </a:moveTo>
                <a:lnTo>
                  <a:pt x="4426459" y="0"/>
                </a:lnTo>
                <a:lnTo>
                  <a:pt x="4426459" y="2549636"/>
                </a:lnTo>
                <a:lnTo>
                  <a:pt x="0" y="2549636"/>
                </a:lnTo>
                <a:lnTo>
                  <a:pt x="0" y="0"/>
                </a:lnTo>
                <a:close/>
              </a:path>
            </a:pathLst>
          </a:custGeom>
          <a:solidFill>
            <a:schemeClr val="accent3">
              <a:lumMod val="20000"/>
              <a:lumOff val="80000"/>
            </a:schemeClr>
          </a:solidFill>
          <a:ln w="38100">
            <a:solidFill>
              <a:schemeClr val="bg2">
                <a:lumMod val="75000"/>
              </a:schemeClr>
            </a:solidFill>
          </a:ln>
        </p:spPr>
        <p:style>
          <a:lnRef idx="0">
            <a:schemeClr val="accent4"/>
          </a:lnRef>
          <a:fillRef idx="3">
            <a:schemeClr val="accent4"/>
          </a:fillRef>
          <a:effectRef idx="3">
            <a:schemeClr val="accent4"/>
          </a:effectRef>
          <a:fontRef idx="minor">
            <a:schemeClr val="lt1"/>
          </a:fontRef>
        </p:style>
        <p:txBody>
          <a:bodyPr spcFirstLastPara="0" vert="horz" wrap="square" lIns="170688" tIns="170688" rIns="170688" bIns="170688" numCol="1" spcCol="1270" anchor="t" anchorCtr="0">
            <a:noAutofit/>
          </a:bodyPr>
          <a:lstStyle/>
          <a:p>
            <a:pPr lvl="0" defTabSz="1066800">
              <a:lnSpc>
                <a:spcPct val="90000"/>
              </a:lnSpc>
              <a:spcBef>
                <a:spcPts val="1200"/>
              </a:spcBef>
              <a:spcAft>
                <a:spcPct val="35000"/>
              </a:spcAft>
              <a:buClr>
                <a:schemeClr val="dk1"/>
              </a:buClr>
              <a:buSzPct val="100000"/>
            </a:pPr>
            <a:r>
              <a:rPr lang="en-US" sz="2400" b="1" kern="1200" dirty="0">
                <a:solidFill>
                  <a:schemeClr val="tx1"/>
                </a:solidFill>
                <a:latin typeface="Arial Narrow" panose="020B0606020202030204" pitchFamily="34" charset="0"/>
              </a:rPr>
              <a:t>Evaluated retrospective data for patients discharged with CHF, COPD, DM, and HTN from July 26, 2018 to August 22, 2018</a:t>
            </a:r>
          </a:p>
          <a:p>
            <a:pPr marL="342900" lvl="0" indent="-342900" defTabSz="1066800">
              <a:lnSpc>
                <a:spcPct val="90000"/>
              </a:lnSpc>
              <a:spcBef>
                <a:spcPts val="1200"/>
              </a:spcBef>
              <a:spcAft>
                <a:spcPct val="35000"/>
              </a:spcAft>
              <a:buClr>
                <a:schemeClr val="dk1"/>
              </a:buClr>
              <a:buSzPct val="100000"/>
              <a:buFont typeface="Arial" panose="020B0604020202020204" pitchFamily="34" charset="0"/>
              <a:buChar char="•"/>
            </a:pPr>
            <a:endParaRPr lang="en-US" sz="2400" b="1" kern="1200" dirty="0">
              <a:solidFill>
                <a:schemeClr val="tx1"/>
              </a:solidFill>
              <a:latin typeface="Arial Narrow" panose="020B0606020202030204" pitchFamily="34" charset="0"/>
            </a:endParaRPr>
          </a:p>
          <a:p>
            <a:pPr lvl="0" defTabSz="1066800">
              <a:lnSpc>
                <a:spcPct val="90000"/>
              </a:lnSpc>
              <a:spcBef>
                <a:spcPts val="1200"/>
              </a:spcBef>
              <a:spcAft>
                <a:spcPct val="35000"/>
              </a:spcAft>
              <a:buClr>
                <a:schemeClr val="dk1"/>
              </a:buClr>
              <a:buSzPct val="100000"/>
            </a:pPr>
            <a:endParaRPr lang="en-US" sz="2400" b="1" kern="1200" dirty="0">
              <a:solidFill>
                <a:schemeClr val="tx1"/>
              </a:solidFill>
              <a:latin typeface="Arial Narrow" panose="020B0606020202030204" pitchFamily="34" charset="0"/>
            </a:endParaRPr>
          </a:p>
          <a:p>
            <a:pPr marL="0" lvl="0" indent="0" defTabSz="1066800">
              <a:lnSpc>
                <a:spcPct val="90000"/>
              </a:lnSpc>
              <a:spcBef>
                <a:spcPts val="1200"/>
              </a:spcBef>
              <a:spcAft>
                <a:spcPct val="35000"/>
              </a:spcAft>
              <a:buClr>
                <a:schemeClr val="dk1"/>
              </a:buClr>
              <a:buSzPct val="100000"/>
              <a:buFont typeface="Arial" panose="020B0604020202020204" pitchFamily="34" charset="0"/>
              <a:buNone/>
            </a:pPr>
            <a:endParaRPr lang="en-US" sz="2400" b="1" kern="1200" dirty="0">
              <a:solidFill>
                <a:schemeClr val="tx1"/>
              </a:solidFill>
              <a:latin typeface="Arial Narrow" panose="020B0606020202030204" pitchFamily="34" charset="0"/>
            </a:endParaRPr>
          </a:p>
        </p:txBody>
      </p:sp>
      <p:sp>
        <p:nvSpPr>
          <p:cNvPr id="5" name="Rectangle 4">
            <a:extLst>
              <a:ext uri="{FF2B5EF4-FFF2-40B4-BE49-F238E27FC236}">
                <a16:creationId xmlns:a16="http://schemas.microsoft.com/office/drawing/2014/main" id="{E24B776C-F1FA-4558-9F3B-AB62CFCBE1F5}"/>
              </a:ext>
            </a:extLst>
          </p:cNvPr>
          <p:cNvSpPr/>
          <p:nvPr/>
        </p:nvSpPr>
        <p:spPr>
          <a:xfrm>
            <a:off x="5863111" y="21393244"/>
            <a:ext cx="5465898" cy="1089529"/>
          </a:xfrm>
          <a:prstGeom prst="rect">
            <a:avLst/>
          </a:prstGeom>
          <a:solidFill>
            <a:srgbClr val="E1FBFF">
              <a:alpha val="40000"/>
            </a:srgbClr>
          </a:solidFill>
        </p:spPr>
        <p:style>
          <a:lnRef idx="2">
            <a:schemeClr val="dk1"/>
          </a:lnRef>
          <a:fillRef idx="1">
            <a:schemeClr val="lt1"/>
          </a:fillRef>
          <a:effectRef idx="0">
            <a:schemeClr val="dk1"/>
          </a:effectRef>
          <a:fontRef idx="minor">
            <a:schemeClr val="dk1"/>
          </a:fontRef>
        </p:style>
        <p:txBody>
          <a:bodyPr wrap="square">
            <a:spAutoFit/>
          </a:bodyPr>
          <a:lstStyle/>
          <a:p>
            <a:pPr lvl="0" defTabSz="1066800">
              <a:lnSpc>
                <a:spcPct val="90000"/>
              </a:lnSpc>
              <a:spcBef>
                <a:spcPts val="1200"/>
              </a:spcBef>
              <a:spcAft>
                <a:spcPct val="35000"/>
              </a:spcAft>
              <a:buClr>
                <a:schemeClr val="dk1"/>
              </a:buClr>
              <a:buSzPct val="100000"/>
            </a:pPr>
            <a:r>
              <a:rPr lang="en-US" sz="2400" b="1" kern="1200" dirty="0">
                <a:solidFill>
                  <a:schemeClr val="tx1"/>
                </a:solidFill>
                <a:latin typeface="Arial Narrow" panose="020B0606020202030204" pitchFamily="34" charset="0"/>
              </a:rPr>
              <a:t>Assessed number of patients who had a post-discharge follow-up appointment scheduled prior to discharge </a:t>
            </a:r>
          </a:p>
        </p:txBody>
      </p:sp>
      <p:sp>
        <p:nvSpPr>
          <p:cNvPr id="10" name="Rectangle 9">
            <a:extLst>
              <a:ext uri="{FF2B5EF4-FFF2-40B4-BE49-F238E27FC236}">
                <a16:creationId xmlns:a16="http://schemas.microsoft.com/office/drawing/2014/main" id="{F4F3A6F4-913E-421A-8AC5-7B78873DB766}"/>
              </a:ext>
            </a:extLst>
          </p:cNvPr>
          <p:cNvSpPr/>
          <p:nvPr/>
        </p:nvSpPr>
        <p:spPr>
          <a:xfrm>
            <a:off x="5840593" y="19846655"/>
            <a:ext cx="5581655" cy="1089529"/>
          </a:xfrm>
          <a:prstGeom prst="rect">
            <a:avLst/>
          </a:prstGeom>
          <a:solidFill>
            <a:srgbClr val="E1FBFF">
              <a:alpha val="40000"/>
            </a:srgb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lvl="0" defTabSz="1066800">
              <a:lnSpc>
                <a:spcPct val="90000"/>
              </a:lnSpc>
              <a:spcBef>
                <a:spcPts val="1200"/>
              </a:spcBef>
              <a:spcAft>
                <a:spcPct val="35000"/>
              </a:spcAft>
              <a:buClr>
                <a:schemeClr val="dk1"/>
              </a:buClr>
              <a:buSzPct val="100000"/>
            </a:pPr>
            <a:r>
              <a:rPr lang="en-US" sz="2400" b="1" kern="1200" dirty="0">
                <a:solidFill>
                  <a:schemeClr val="tx1"/>
                </a:solidFill>
                <a:latin typeface="Arial Narrow" panose="020B0606020202030204" pitchFamily="34" charset="0"/>
              </a:rPr>
              <a:t>Evaluated if PACT CPS notified of discharge through </a:t>
            </a:r>
            <a:r>
              <a:rPr lang="en-US" sz="2400" b="1" kern="1200" dirty="0" err="1">
                <a:solidFill>
                  <a:schemeClr val="tx1"/>
                </a:solidFill>
                <a:latin typeface="Arial Narrow" panose="020B0606020202030204" pitchFamily="34" charset="0"/>
              </a:rPr>
              <a:t>cosignature</a:t>
            </a:r>
            <a:r>
              <a:rPr lang="en-US" sz="2400" b="1" kern="1200" dirty="0">
                <a:solidFill>
                  <a:schemeClr val="tx1"/>
                </a:solidFill>
                <a:latin typeface="Arial Narrow" panose="020B0606020202030204" pitchFamily="34" charset="0"/>
              </a:rPr>
              <a:t> of ‘Pharmacy Patient Education Discharge Note’</a:t>
            </a:r>
          </a:p>
        </p:txBody>
      </p:sp>
      <p:cxnSp>
        <p:nvCxnSpPr>
          <p:cNvPr id="14" name="Connector: Elbow 13">
            <a:extLst>
              <a:ext uri="{FF2B5EF4-FFF2-40B4-BE49-F238E27FC236}">
                <a16:creationId xmlns:a16="http://schemas.microsoft.com/office/drawing/2014/main" id="{0E4D91D1-259E-4E2E-86BE-BBE2A8D371EF}"/>
              </a:ext>
            </a:extLst>
          </p:cNvPr>
          <p:cNvCxnSpPr>
            <a:cxnSpLocks/>
            <a:endCxn id="10" idx="1"/>
          </p:cNvCxnSpPr>
          <p:nvPr/>
        </p:nvCxnSpPr>
        <p:spPr>
          <a:xfrm flipV="1">
            <a:off x="4887755" y="20391420"/>
            <a:ext cx="952838" cy="938298"/>
          </a:xfrm>
          <a:prstGeom prst="bentConnector3">
            <a:avLst/>
          </a:prstGeom>
          <a:ln w="104775">
            <a:solidFill>
              <a:srgbClr val="009999"/>
            </a:solidFill>
            <a:tailEnd type="triangle"/>
          </a:ln>
        </p:spPr>
        <p:style>
          <a:lnRef idx="1">
            <a:schemeClr val="accent4"/>
          </a:lnRef>
          <a:fillRef idx="0">
            <a:schemeClr val="accent4"/>
          </a:fillRef>
          <a:effectRef idx="0">
            <a:schemeClr val="accent4"/>
          </a:effectRef>
          <a:fontRef idx="minor">
            <a:schemeClr val="tx1"/>
          </a:fontRef>
        </p:style>
      </p:cxnSp>
      <p:sp>
        <p:nvSpPr>
          <p:cNvPr id="30" name="Rectangle 29">
            <a:extLst>
              <a:ext uri="{FF2B5EF4-FFF2-40B4-BE49-F238E27FC236}">
                <a16:creationId xmlns:a16="http://schemas.microsoft.com/office/drawing/2014/main" id="{3C9ED678-379E-4402-8CA3-20AF37B8A028}"/>
              </a:ext>
            </a:extLst>
          </p:cNvPr>
          <p:cNvSpPr/>
          <p:nvPr/>
        </p:nvSpPr>
        <p:spPr>
          <a:xfrm>
            <a:off x="5857697" y="22981915"/>
            <a:ext cx="5477565" cy="1200329"/>
          </a:xfrm>
          <a:prstGeom prst="rect">
            <a:avLst/>
          </a:prstGeom>
          <a:solidFill>
            <a:srgbClr val="E1FBFF">
              <a:alpha val="40000"/>
            </a:srgbClr>
          </a:solidFill>
        </p:spPr>
        <p:style>
          <a:lnRef idx="2">
            <a:schemeClr val="dk1"/>
          </a:lnRef>
          <a:fillRef idx="1">
            <a:schemeClr val="lt1"/>
          </a:fillRef>
          <a:effectRef idx="0">
            <a:schemeClr val="dk1"/>
          </a:effectRef>
          <a:fontRef idx="minor">
            <a:schemeClr val="dk1"/>
          </a:fontRef>
        </p:style>
        <p:txBody>
          <a:bodyPr wrap="square">
            <a:spAutoFit/>
          </a:bodyPr>
          <a:lstStyle/>
          <a:p>
            <a:pPr lvl="0"/>
            <a:r>
              <a:rPr lang="en-US" sz="2400" b="1" dirty="0">
                <a:solidFill>
                  <a:schemeClr val="tx1"/>
                </a:solidFill>
                <a:latin typeface="Arial Narrow" panose="020B0606020202030204" pitchFamily="34" charset="0"/>
              </a:rPr>
              <a:t>If appointment was not scheduled prior to discharge, PACT CPS was notified to enter ‘return to clinic’ (RTC) orders for scheduling</a:t>
            </a:r>
          </a:p>
        </p:txBody>
      </p:sp>
      <p:cxnSp>
        <p:nvCxnSpPr>
          <p:cNvPr id="46" name="Straight Arrow Connector 45">
            <a:extLst>
              <a:ext uri="{FF2B5EF4-FFF2-40B4-BE49-F238E27FC236}">
                <a16:creationId xmlns:a16="http://schemas.microsoft.com/office/drawing/2014/main" id="{194993FA-B94A-46F8-A507-AFB2B53126AF}"/>
              </a:ext>
            </a:extLst>
          </p:cNvPr>
          <p:cNvCxnSpPr>
            <a:cxnSpLocks/>
          </p:cNvCxnSpPr>
          <p:nvPr/>
        </p:nvCxnSpPr>
        <p:spPr>
          <a:xfrm>
            <a:off x="8353078" y="22498144"/>
            <a:ext cx="0" cy="483771"/>
          </a:xfrm>
          <a:prstGeom prst="straightConnector1">
            <a:avLst/>
          </a:prstGeom>
          <a:ln w="104775">
            <a:solidFill>
              <a:srgbClr val="009999"/>
            </a:solidFill>
            <a:tailEnd type="triangle"/>
          </a:ln>
        </p:spPr>
        <p:style>
          <a:lnRef idx="1">
            <a:schemeClr val="accent4"/>
          </a:lnRef>
          <a:fillRef idx="0">
            <a:schemeClr val="accent4"/>
          </a:fillRef>
          <a:effectRef idx="0">
            <a:schemeClr val="accent4"/>
          </a:effectRef>
          <a:fontRef idx="minor">
            <a:schemeClr val="tx1"/>
          </a:fontRef>
        </p:style>
      </p:cxnSp>
      <p:sp>
        <p:nvSpPr>
          <p:cNvPr id="51" name="Rectangle 50">
            <a:extLst>
              <a:ext uri="{FF2B5EF4-FFF2-40B4-BE49-F238E27FC236}">
                <a16:creationId xmlns:a16="http://schemas.microsoft.com/office/drawing/2014/main" id="{2D4F27FF-A873-4A2F-BC28-C3711D1A7DA7}"/>
              </a:ext>
            </a:extLst>
          </p:cNvPr>
          <p:cNvSpPr/>
          <p:nvPr/>
        </p:nvSpPr>
        <p:spPr>
          <a:xfrm>
            <a:off x="718695" y="22803974"/>
            <a:ext cx="4303753" cy="1292662"/>
          </a:xfrm>
          <a:prstGeom prst="rect">
            <a:avLst/>
          </a:prstGeom>
          <a:solidFill>
            <a:srgbClr val="E1FBFF">
              <a:alpha val="40000"/>
            </a:srgbClr>
          </a:solidFill>
        </p:spPr>
        <p:style>
          <a:lnRef idx="2">
            <a:schemeClr val="dk1"/>
          </a:lnRef>
          <a:fillRef idx="1">
            <a:schemeClr val="lt1"/>
          </a:fillRef>
          <a:effectRef idx="0">
            <a:schemeClr val="dk1"/>
          </a:effectRef>
          <a:fontRef idx="minor">
            <a:schemeClr val="dk1"/>
          </a:fontRef>
        </p:style>
        <p:txBody>
          <a:bodyPr wrap="square">
            <a:spAutoFit/>
          </a:bodyPr>
          <a:lstStyle/>
          <a:p>
            <a:pPr lvl="0"/>
            <a:r>
              <a:rPr lang="en-US" sz="2600" b="1" dirty="0" err="1">
                <a:solidFill>
                  <a:schemeClr val="tx1"/>
                </a:solidFill>
                <a:latin typeface="Arial Narrow" panose="020B0606020202030204" pitchFamily="34" charset="0"/>
              </a:rPr>
              <a:t>Reasessed</a:t>
            </a:r>
            <a:r>
              <a:rPr lang="en-US" sz="2600" b="1" dirty="0">
                <a:solidFill>
                  <a:schemeClr val="tx1"/>
                </a:solidFill>
                <a:latin typeface="Arial Narrow" panose="020B0606020202030204" pitchFamily="34" charset="0"/>
              </a:rPr>
              <a:t> if RTC orders were entered and appointments scheduled.</a:t>
            </a:r>
          </a:p>
        </p:txBody>
      </p:sp>
      <p:sp>
        <p:nvSpPr>
          <p:cNvPr id="127" name="Rectangle 126">
            <a:extLst>
              <a:ext uri="{FF2B5EF4-FFF2-40B4-BE49-F238E27FC236}">
                <a16:creationId xmlns:a16="http://schemas.microsoft.com/office/drawing/2014/main" id="{ED59066A-58FD-44BB-9BE5-C5E01C18A720}"/>
              </a:ext>
            </a:extLst>
          </p:cNvPr>
          <p:cNvSpPr/>
          <p:nvPr/>
        </p:nvSpPr>
        <p:spPr>
          <a:xfrm>
            <a:off x="697137" y="24824651"/>
            <a:ext cx="4338103" cy="1938992"/>
          </a:xfrm>
          <a:prstGeom prst="rect">
            <a:avLst/>
          </a:prstGeom>
          <a:solidFill>
            <a:srgbClr val="E1FBFF">
              <a:alpha val="40000"/>
            </a:srgbClr>
          </a:solidFill>
        </p:spPr>
        <p:style>
          <a:lnRef idx="2">
            <a:schemeClr val="dk1"/>
          </a:lnRef>
          <a:fillRef idx="1">
            <a:schemeClr val="lt1"/>
          </a:fillRef>
          <a:effectRef idx="0">
            <a:schemeClr val="dk1"/>
          </a:effectRef>
          <a:fontRef idx="minor">
            <a:schemeClr val="dk1"/>
          </a:fontRef>
        </p:style>
        <p:txBody>
          <a:bodyPr wrap="square">
            <a:spAutoFit/>
          </a:bodyPr>
          <a:lstStyle/>
          <a:p>
            <a:pPr lvl="0"/>
            <a:r>
              <a:rPr lang="en-US" sz="2400" b="1" dirty="0">
                <a:solidFill>
                  <a:schemeClr val="tx1"/>
                </a:solidFill>
                <a:latin typeface="Arial Narrow" panose="020B0606020202030204" pitchFamily="34" charset="0"/>
              </a:rPr>
              <a:t>Reviewed if appointments were completed, assessed factors affecting appointment completion, and coordinated rescheduling of appointments as needed.</a:t>
            </a:r>
          </a:p>
        </p:txBody>
      </p:sp>
      <p:cxnSp>
        <p:nvCxnSpPr>
          <p:cNvPr id="129" name="Straight Arrow Connector 128">
            <a:extLst>
              <a:ext uri="{FF2B5EF4-FFF2-40B4-BE49-F238E27FC236}">
                <a16:creationId xmlns:a16="http://schemas.microsoft.com/office/drawing/2014/main" id="{129B0BF3-EC51-4995-A67E-101BC9DF0779}"/>
              </a:ext>
            </a:extLst>
          </p:cNvPr>
          <p:cNvCxnSpPr>
            <a:cxnSpLocks/>
          </p:cNvCxnSpPr>
          <p:nvPr/>
        </p:nvCxnSpPr>
        <p:spPr>
          <a:xfrm>
            <a:off x="2829535" y="24096636"/>
            <a:ext cx="0" cy="728015"/>
          </a:xfrm>
          <a:prstGeom prst="straightConnector1">
            <a:avLst/>
          </a:prstGeom>
          <a:ln w="104775">
            <a:solidFill>
              <a:srgbClr val="009999"/>
            </a:solidFill>
            <a:tailEnd type="triangle"/>
          </a:ln>
        </p:spPr>
        <p:style>
          <a:lnRef idx="1">
            <a:schemeClr val="accent4"/>
          </a:lnRef>
          <a:fillRef idx="0">
            <a:schemeClr val="accent4"/>
          </a:fillRef>
          <a:effectRef idx="0">
            <a:schemeClr val="accent4"/>
          </a:effectRef>
          <a:fontRef idx="minor">
            <a:schemeClr val="tx1"/>
          </a:fontRef>
        </p:style>
      </p:cxnSp>
      <p:sp>
        <p:nvSpPr>
          <p:cNvPr id="135" name="Rectangle 134">
            <a:extLst>
              <a:ext uri="{FF2B5EF4-FFF2-40B4-BE49-F238E27FC236}">
                <a16:creationId xmlns:a16="http://schemas.microsoft.com/office/drawing/2014/main" id="{D9C8AFAD-B0EE-49E7-A614-045DA3998867}"/>
              </a:ext>
            </a:extLst>
          </p:cNvPr>
          <p:cNvSpPr/>
          <p:nvPr/>
        </p:nvSpPr>
        <p:spPr>
          <a:xfrm>
            <a:off x="609393" y="19845956"/>
            <a:ext cx="4317038" cy="533425"/>
          </a:xfrm>
          <a:prstGeom prst="rect">
            <a:avLst/>
          </a:prstGeom>
          <a:gradFill flip="none" rotWithShape="1">
            <a:gsLst>
              <a:gs pos="0">
                <a:srgbClr val="009999">
                  <a:tint val="66000"/>
                  <a:satMod val="160000"/>
                </a:srgbClr>
              </a:gs>
              <a:gs pos="50000">
                <a:srgbClr val="009999">
                  <a:tint val="44500"/>
                  <a:satMod val="160000"/>
                </a:srgbClr>
              </a:gs>
              <a:gs pos="100000">
                <a:srgbClr val="009999">
                  <a:tint val="23500"/>
                  <a:satMod val="160000"/>
                </a:srgbClr>
              </a:gs>
            </a:gsLst>
            <a:lin ang="2700000" scaled="1"/>
            <a:tileRect/>
          </a:gra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500" b="1" dirty="0"/>
              <a:t>Pre-Intervention</a:t>
            </a:r>
          </a:p>
        </p:txBody>
      </p:sp>
      <p:sp>
        <p:nvSpPr>
          <p:cNvPr id="156" name="Rectangle 155">
            <a:extLst>
              <a:ext uri="{FF2B5EF4-FFF2-40B4-BE49-F238E27FC236}">
                <a16:creationId xmlns:a16="http://schemas.microsoft.com/office/drawing/2014/main" id="{A8CD65AD-0C50-4BF6-9F7C-CA49E6471D66}"/>
              </a:ext>
            </a:extLst>
          </p:cNvPr>
          <p:cNvSpPr/>
          <p:nvPr/>
        </p:nvSpPr>
        <p:spPr>
          <a:xfrm>
            <a:off x="6025764" y="25286387"/>
            <a:ext cx="5303245" cy="2954655"/>
          </a:xfrm>
          <a:prstGeom prst="rect">
            <a:avLst/>
          </a:prstGeom>
          <a:solidFill>
            <a:srgbClr val="EBD1D3"/>
          </a:solidFill>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Arial" panose="020B0604020202020204" pitchFamily="34" charset="0"/>
              <a:buChar char="•"/>
            </a:pPr>
            <a:r>
              <a:rPr lang="en-US" sz="2400" b="1" dirty="0">
                <a:solidFill>
                  <a:schemeClr val="tx1"/>
                </a:solidFill>
                <a:latin typeface="Arial Narrow" panose="020B0606020202030204" pitchFamily="34" charset="0"/>
              </a:rPr>
              <a:t>Established required patient information for hand-off and order of preference for method of hand-off communication</a:t>
            </a:r>
          </a:p>
          <a:p>
            <a:pPr marL="342900" indent="-342900">
              <a:buFont typeface="Arial" panose="020B0604020202020204" pitchFamily="34" charset="0"/>
              <a:buChar char="•"/>
            </a:pPr>
            <a:endParaRPr lang="en-US" sz="1800" b="1" dirty="0">
              <a:solidFill>
                <a:schemeClr val="tx1"/>
              </a:solidFill>
              <a:latin typeface="Arial Narrow" panose="020B0606020202030204" pitchFamily="34" charset="0"/>
            </a:endParaRPr>
          </a:p>
          <a:p>
            <a:pPr marL="342900" indent="-342900">
              <a:buFont typeface="Arial" panose="020B0604020202020204" pitchFamily="34" charset="0"/>
              <a:buChar char="•"/>
            </a:pPr>
            <a:r>
              <a:rPr lang="en-US" sz="2400" b="1" dirty="0">
                <a:solidFill>
                  <a:schemeClr val="tx1"/>
                </a:solidFill>
                <a:latin typeface="Arial Narrow" panose="020B0606020202030204" pitchFamily="34" charset="0"/>
              </a:rPr>
              <a:t>Established desired timeframe for the scheduling of follow-up appointments dependent on ACSC condition</a:t>
            </a:r>
          </a:p>
        </p:txBody>
      </p:sp>
      <p:sp>
        <p:nvSpPr>
          <p:cNvPr id="177" name="Arrow: Right 176">
            <a:extLst>
              <a:ext uri="{FF2B5EF4-FFF2-40B4-BE49-F238E27FC236}">
                <a16:creationId xmlns:a16="http://schemas.microsoft.com/office/drawing/2014/main" id="{DF41D67D-C1FF-4CE0-943A-2758EB6D09EC}"/>
              </a:ext>
            </a:extLst>
          </p:cNvPr>
          <p:cNvSpPr/>
          <p:nvPr/>
        </p:nvSpPr>
        <p:spPr>
          <a:xfrm>
            <a:off x="5035240" y="25444318"/>
            <a:ext cx="990524" cy="66160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2" name="TextBox 181">
            <a:extLst>
              <a:ext uri="{FF2B5EF4-FFF2-40B4-BE49-F238E27FC236}">
                <a16:creationId xmlns:a16="http://schemas.microsoft.com/office/drawing/2014/main" id="{6E0244E3-85DF-4ED6-8B19-F930AF1FA14D}"/>
              </a:ext>
            </a:extLst>
          </p:cNvPr>
          <p:cNvSpPr txBox="1"/>
          <p:nvPr/>
        </p:nvSpPr>
        <p:spPr>
          <a:xfrm>
            <a:off x="6014998" y="24815008"/>
            <a:ext cx="5303209" cy="461665"/>
          </a:xfrm>
          <a:prstGeom prst="rect">
            <a:avLst/>
          </a:prstGeom>
          <a:gradFill flip="none" rotWithShape="1">
            <a:gsLst>
              <a:gs pos="0">
                <a:srgbClr val="800000">
                  <a:tint val="66000"/>
                  <a:satMod val="160000"/>
                </a:srgbClr>
              </a:gs>
              <a:gs pos="50000">
                <a:srgbClr val="800000">
                  <a:tint val="44500"/>
                  <a:satMod val="160000"/>
                </a:srgbClr>
              </a:gs>
              <a:gs pos="100000">
                <a:srgbClr val="800000">
                  <a:tint val="23500"/>
                  <a:satMod val="160000"/>
                </a:srgbClr>
              </a:gs>
            </a:gsLst>
            <a:lin ang="2700000" scaled="1"/>
            <a:tileRect/>
          </a:gradFill>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400" b="1" dirty="0"/>
              <a:t>Intervention</a:t>
            </a:r>
          </a:p>
        </p:txBody>
      </p:sp>
      <p:cxnSp>
        <p:nvCxnSpPr>
          <p:cNvPr id="191" name="Straight Arrow Connector 190">
            <a:extLst>
              <a:ext uri="{FF2B5EF4-FFF2-40B4-BE49-F238E27FC236}">
                <a16:creationId xmlns:a16="http://schemas.microsoft.com/office/drawing/2014/main" id="{57038475-B49F-436A-8A69-E183E001E47F}"/>
              </a:ext>
            </a:extLst>
          </p:cNvPr>
          <p:cNvCxnSpPr>
            <a:cxnSpLocks/>
          </p:cNvCxnSpPr>
          <p:nvPr/>
        </p:nvCxnSpPr>
        <p:spPr>
          <a:xfrm flipH="1">
            <a:off x="5022448" y="23470516"/>
            <a:ext cx="835249" cy="0"/>
          </a:xfrm>
          <a:prstGeom prst="straightConnector1">
            <a:avLst/>
          </a:prstGeom>
          <a:ln w="104775">
            <a:solidFill>
              <a:srgbClr val="009999"/>
            </a:solidFill>
            <a:tailEnd type="triangle"/>
          </a:ln>
        </p:spPr>
        <p:style>
          <a:lnRef idx="1">
            <a:schemeClr val="accent3"/>
          </a:lnRef>
          <a:fillRef idx="0">
            <a:schemeClr val="accent3"/>
          </a:fillRef>
          <a:effectRef idx="0">
            <a:schemeClr val="accent3"/>
          </a:effectRef>
          <a:fontRef idx="minor">
            <a:schemeClr val="tx1"/>
          </a:fontRef>
        </p:style>
      </p:cxnSp>
      <p:cxnSp>
        <p:nvCxnSpPr>
          <p:cNvPr id="103" name="Straight Arrow Connector 102">
            <a:extLst>
              <a:ext uri="{FF2B5EF4-FFF2-40B4-BE49-F238E27FC236}">
                <a16:creationId xmlns:a16="http://schemas.microsoft.com/office/drawing/2014/main" id="{1FA9FAC0-89FD-4651-87E2-F4AD56D5A4DD}"/>
              </a:ext>
            </a:extLst>
          </p:cNvPr>
          <p:cNvCxnSpPr>
            <a:cxnSpLocks/>
          </p:cNvCxnSpPr>
          <p:nvPr/>
        </p:nvCxnSpPr>
        <p:spPr>
          <a:xfrm>
            <a:off x="8353078" y="20936184"/>
            <a:ext cx="0" cy="483771"/>
          </a:xfrm>
          <a:prstGeom prst="straightConnector1">
            <a:avLst/>
          </a:prstGeom>
          <a:ln w="104775">
            <a:solidFill>
              <a:srgbClr val="009999"/>
            </a:solidFill>
            <a:tailEnd type="triangle"/>
          </a:ln>
        </p:spPr>
        <p:style>
          <a:lnRef idx="1">
            <a:schemeClr val="accent4"/>
          </a:lnRef>
          <a:fillRef idx="0">
            <a:schemeClr val="accent4"/>
          </a:fillRef>
          <a:effectRef idx="0">
            <a:schemeClr val="accent4"/>
          </a:effectRef>
          <a:fontRef idx="minor">
            <a:schemeClr val="tx1"/>
          </a:fontRef>
        </p:style>
      </p:cxnSp>
      <p:sp>
        <p:nvSpPr>
          <p:cNvPr id="118" name="Rectangle 117">
            <a:extLst>
              <a:ext uri="{FF2B5EF4-FFF2-40B4-BE49-F238E27FC236}">
                <a16:creationId xmlns:a16="http://schemas.microsoft.com/office/drawing/2014/main" id="{8E3DE150-4D8F-4BB5-9B83-967BE4F95BFF}"/>
              </a:ext>
            </a:extLst>
          </p:cNvPr>
          <p:cNvSpPr/>
          <p:nvPr/>
        </p:nvSpPr>
        <p:spPr>
          <a:xfrm>
            <a:off x="712447" y="27128710"/>
            <a:ext cx="4322793" cy="1200329"/>
          </a:xfrm>
          <a:prstGeom prst="rect">
            <a:avLst/>
          </a:prstGeom>
          <a:solidFill>
            <a:srgbClr val="E1FBFF">
              <a:alpha val="40000"/>
            </a:srgbClr>
          </a:solidFill>
        </p:spPr>
        <p:style>
          <a:lnRef idx="2">
            <a:schemeClr val="dk1"/>
          </a:lnRef>
          <a:fillRef idx="1">
            <a:schemeClr val="lt1"/>
          </a:fillRef>
          <a:effectRef idx="0">
            <a:schemeClr val="dk1"/>
          </a:effectRef>
          <a:fontRef idx="minor">
            <a:schemeClr val="dk1"/>
          </a:fontRef>
        </p:style>
        <p:txBody>
          <a:bodyPr wrap="square">
            <a:spAutoFit/>
          </a:bodyPr>
          <a:lstStyle/>
          <a:p>
            <a:pPr lvl="0"/>
            <a:r>
              <a:rPr lang="en-US" sz="2400" b="1" dirty="0">
                <a:solidFill>
                  <a:schemeClr val="tx1"/>
                </a:solidFill>
                <a:latin typeface="Arial Narrow" panose="020B0606020202030204" pitchFamily="34" charset="0"/>
              </a:rPr>
              <a:t>Educated acute care and PACT pharmacy staff on new hand-off processes</a:t>
            </a:r>
          </a:p>
        </p:txBody>
      </p:sp>
      <p:cxnSp>
        <p:nvCxnSpPr>
          <p:cNvPr id="119" name="Straight Arrow Connector 118">
            <a:extLst>
              <a:ext uri="{FF2B5EF4-FFF2-40B4-BE49-F238E27FC236}">
                <a16:creationId xmlns:a16="http://schemas.microsoft.com/office/drawing/2014/main" id="{B5FCA403-B2AD-4153-9EC3-6B9FB9A36EF9}"/>
              </a:ext>
            </a:extLst>
          </p:cNvPr>
          <p:cNvCxnSpPr>
            <a:cxnSpLocks/>
          </p:cNvCxnSpPr>
          <p:nvPr/>
        </p:nvCxnSpPr>
        <p:spPr>
          <a:xfrm>
            <a:off x="2802317" y="28322350"/>
            <a:ext cx="0" cy="728015"/>
          </a:xfrm>
          <a:prstGeom prst="straightConnector1">
            <a:avLst/>
          </a:prstGeom>
          <a:ln w="104775">
            <a:solidFill>
              <a:srgbClr val="009999"/>
            </a:solidFill>
            <a:tailEnd type="triangle"/>
          </a:ln>
        </p:spPr>
        <p:style>
          <a:lnRef idx="1">
            <a:schemeClr val="accent4"/>
          </a:lnRef>
          <a:fillRef idx="0">
            <a:schemeClr val="accent4"/>
          </a:fillRef>
          <a:effectRef idx="0">
            <a:schemeClr val="accent4"/>
          </a:effectRef>
          <a:fontRef idx="minor">
            <a:schemeClr val="tx1"/>
          </a:fontRef>
        </p:style>
      </p:cxnSp>
      <p:sp>
        <p:nvSpPr>
          <p:cNvPr id="123" name="Rectangle 122">
            <a:extLst>
              <a:ext uri="{FF2B5EF4-FFF2-40B4-BE49-F238E27FC236}">
                <a16:creationId xmlns:a16="http://schemas.microsoft.com/office/drawing/2014/main" id="{920DE0E6-5F2B-4579-9549-0B87EE5FC4FA}"/>
              </a:ext>
            </a:extLst>
          </p:cNvPr>
          <p:cNvSpPr/>
          <p:nvPr/>
        </p:nvSpPr>
        <p:spPr>
          <a:xfrm>
            <a:off x="702052" y="28988609"/>
            <a:ext cx="4338103" cy="1938992"/>
          </a:xfrm>
          <a:prstGeom prst="rect">
            <a:avLst/>
          </a:prstGeom>
          <a:solidFill>
            <a:srgbClr val="E1FBFF">
              <a:alpha val="40000"/>
            </a:srgbClr>
          </a:solidFill>
        </p:spPr>
        <p:style>
          <a:lnRef idx="2">
            <a:schemeClr val="dk1"/>
          </a:lnRef>
          <a:fillRef idx="1">
            <a:schemeClr val="lt1"/>
          </a:fillRef>
          <a:effectRef idx="0">
            <a:schemeClr val="dk1"/>
          </a:effectRef>
          <a:fontRef idx="minor">
            <a:schemeClr val="dk1"/>
          </a:fontRef>
        </p:style>
        <p:txBody>
          <a:bodyPr wrap="square">
            <a:spAutoFit/>
          </a:bodyPr>
          <a:lstStyle/>
          <a:p>
            <a:pPr lvl="0"/>
            <a:r>
              <a:rPr lang="en-US" sz="2400" b="1" dirty="0">
                <a:solidFill>
                  <a:schemeClr val="tx1"/>
                </a:solidFill>
                <a:latin typeface="Arial Narrow" panose="020B0606020202030204" pitchFamily="34" charset="0"/>
              </a:rPr>
              <a:t>Patients with discharge having a ACSC diagnosis or those with notable uncontrolled ACSC during admission were identified and reviewed.</a:t>
            </a:r>
          </a:p>
        </p:txBody>
      </p:sp>
      <p:cxnSp>
        <p:nvCxnSpPr>
          <p:cNvPr id="19" name="Connector: Curved 18">
            <a:extLst>
              <a:ext uri="{FF2B5EF4-FFF2-40B4-BE49-F238E27FC236}">
                <a16:creationId xmlns:a16="http://schemas.microsoft.com/office/drawing/2014/main" id="{79BC0D99-2050-4462-84E3-475755A64D02}"/>
              </a:ext>
            </a:extLst>
          </p:cNvPr>
          <p:cNvCxnSpPr>
            <a:stCxn id="123" idx="1"/>
            <a:endCxn id="127" idx="1"/>
          </p:cNvCxnSpPr>
          <p:nvPr/>
        </p:nvCxnSpPr>
        <p:spPr>
          <a:xfrm rot="10800000">
            <a:off x="697138" y="25794147"/>
            <a:ext cx="4915" cy="4163958"/>
          </a:xfrm>
          <a:prstGeom prst="curvedConnector3">
            <a:avLst>
              <a:gd name="adj1" fmla="val 7751760"/>
            </a:avLst>
          </a:prstGeom>
          <a:ln w="762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4" name="Arrow: Right 123">
            <a:extLst>
              <a:ext uri="{FF2B5EF4-FFF2-40B4-BE49-F238E27FC236}">
                <a16:creationId xmlns:a16="http://schemas.microsoft.com/office/drawing/2014/main" id="{D7511156-40B1-4D61-8F60-FDD357AC782C}"/>
              </a:ext>
            </a:extLst>
          </p:cNvPr>
          <p:cNvSpPr/>
          <p:nvPr/>
        </p:nvSpPr>
        <p:spPr>
          <a:xfrm rot="10800000">
            <a:off x="5062386" y="27398070"/>
            <a:ext cx="936231" cy="66160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ight Brace 21">
            <a:extLst>
              <a:ext uri="{FF2B5EF4-FFF2-40B4-BE49-F238E27FC236}">
                <a16:creationId xmlns:a16="http://schemas.microsoft.com/office/drawing/2014/main" id="{6C193559-4FB3-4B83-B8A0-9F95A923E851}"/>
              </a:ext>
            </a:extLst>
          </p:cNvPr>
          <p:cNvSpPr/>
          <p:nvPr/>
        </p:nvSpPr>
        <p:spPr>
          <a:xfrm rot="16200000">
            <a:off x="12882148" y="13677681"/>
            <a:ext cx="88024" cy="68586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76200">
                <a:solidFill>
                  <a:schemeClr val="tx1"/>
                </a:solidFill>
              </a:ln>
            </a:endParaRPr>
          </a:p>
        </p:txBody>
      </p:sp>
      <p:sp>
        <p:nvSpPr>
          <p:cNvPr id="125" name="Right Brace 124">
            <a:extLst>
              <a:ext uri="{FF2B5EF4-FFF2-40B4-BE49-F238E27FC236}">
                <a16:creationId xmlns:a16="http://schemas.microsoft.com/office/drawing/2014/main" id="{90F1C35C-5A46-4505-8235-B78CA6D4B41B}"/>
              </a:ext>
            </a:extLst>
          </p:cNvPr>
          <p:cNvSpPr/>
          <p:nvPr/>
        </p:nvSpPr>
        <p:spPr>
          <a:xfrm rot="16200000">
            <a:off x="13565400" y="11121832"/>
            <a:ext cx="88024" cy="68586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76200">
                <a:solidFill>
                  <a:schemeClr val="tx1"/>
                </a:solidFill>
              </a:ln>
            </a:endParaRPr>
          </a:p>
        </p:txBody>
      </p:sp>
      <p:sp>
        <p:nvSpPr>
          <p:cNvPr id="126" name="Right Brace 125">
            <a:extLst>
              <a:ext uri="{FF2B5EF4-FFF2-40B4-BE49-F238E27FC236}">
                <a16:creationId xmlns:a16="http://schemas.microsoft.com/office/drawing/2014/main" id="{B0EEB8C2-4BD7-44F1-A18E-56C1DE692169}"/>
              </a:ext>
            </a:extLst>
          </p:cNvPr>
          <p:cNvSpPr/>
          <p:nvPr/>
        </p:nvSpPr>
        <p:spPr>
          <a:xfrm rot="16200000">
            <a:off x="14584350" y="13581438"/>
            <a:ext cx="88024" cy="68586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76200">
                <a:solidFill>
                  <a:schemeClr val="tx1"/>
                </a:solidFill>
              </a:ln>
            </a:endParaRPr>
          </a:p>
        </p:txBody>
      </p:sp>
      <p:sp>
        <p:nvSpPr>
          <p:cNvPr id="128" name="Right Brace 127">
            <a:extLst>
              <a:ext uri="{FF2B5EF4-FFF2-40B4-BE49-F238E27FC236}">
                <a16:creationId xmlns:a16="http://schemas.microsoft.com/office/drawing/2014/main" id="{FBB42932-609C-41D1-B734-0B738F097481}"/>
              </a:ext>
            </a:extLst>
          </p:cNvPr>
          <p:cNvSpPr/>
          <p:nvPr/>
        </p:nvSpPr>
        <p:spPr>
          <a:xfrm rot="16200000">
            <a:off x="15269537" y="13515725"/>
            <a:ext cx="45719" cy="66104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76200">
                <a:solidFill>
                  <a:schemeClr val="tx1"/>
                </a:solidFill>
              </a:ln>
            </a:endParaRPr>
          </a:p>
        </p:txBody>
      </p:sp>
      <p:sp>
        <p:nvSpPr>
          <p:cNvPr id="130" name="TextBox 65">
            <a:extLst>
              <a:ext uri="{FF2B5EF4-FFF2-40B4-BE49-F238E27FC236}">
                <a16:creationId xmlns:a16="http://schemas.microsoft.com/office/drawing/2014/main" id="{D671E5C1-11B0-4298-A1A4-D657C94A7360}"/>
              </a:ext>
            </a:extLst>
          </p:cNvPr>
          <p:cNvSpPr txBox="1"/>
          <p:nvPr/>
        </p:nvSpPr>
        <p:spPr>
          <a:xfrm>
            <a:off x="13362870" y="11138014"/>
            <a:ext cx="913033"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b="1" dirty="0">
                <a:solidFill>
                  <a:schemeClr val="tx1"/>
                </a:solidFill>
                <a:latin typeface="Arial Narrow "/>
              </a:rPr>
              <a:t>89%</a:t>
            </a:r>
            <a:endParaRPr lang="en-US" sz="1800" b="1" dirty="0">
              <a:solidFill>
                <a:schemeClr val="tx1"/>
              </a:solidFill>
              <a:latin typeface="Arial Narrow "/>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AD26-D09D-4E87-8283-0EC59AA52F6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26F5A04-0A8C-4AB8-A808-73EAA203650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AE43485E-773A-4F43-9ED3-3CEAE6591443}"/>
              </a:ext>
            </a:extLst>
          </p:cNvPr>
          <p:cNvSpPr>
            <a:spLocks noGrp="1"/>
          </p:cNvSpPr>
          <p:nvPr>
            <p:ph type="body" idx="2"/>
          </p:nvPr>
        </p:nvSpPr>
        <p:spPr/>
        <p:txBody>
          <a:bodyPr/>
          <a:lstStyle/>
          <a:p>
            <a:endParaRPr lang="en-US"/>
          </a:p>
        </p:txBody>
      </p:sp>
      <p:graphicFrame>
        <p:nvGraphicFramePr>
          <p:cNvPr id="5" name="Diagram 4">
            <a:extLst>
              <a:ext uri="{FF2B5EF4-FFF2-40B4-BE49-F238E27FC236}">
                <a16:creationId xmlns:a16="http://schemas.microsoft.com/office/drawing/2014/main" id="{57DBFE30-7BF0-488B-8246-371A6AC1A846}"/>
              </a:ext>
            </a:extLst>
          </p:cNvPr>
          <p:cNvGraphicFramePr/>
          <p:nvPr>
            <p:extLst>
              <p:ext uri="{D42A27DB-BD31-4B8C-83A1-F6EECF244321}">
                <p14:modId xmlns:p14="http://schemas.microsoft.com/office/powerpoint/2010/main" val="1278846864"/>
              </p:ext>
            </p:extLst>
          </p:nvPr>
        </p:nvGraphicFramePr>
        <p:xfrm>
          <a:off x="-810791" y="19640859"/>
          <a:ext cx="7351807" cy="12847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129C30FF-9EF6-45EF-9148-3404BE23FF60}"/>
              </a:ext>
            </a:extLst>
          </p:cNvPr>
          <p:cNvGraphicFramePr/>
          <p:nvPr>
            <p:extLst>
              <p:ext uri="{D42A27DB-BD31-4B8C-83A1-F6EECF244321}">
                <p14:modId xmlns:p14="http://schemas.microsoft.com/office/powerpoint/2010/main" val="2178756469"/>
              </p:ext>
            </p:extLst>
          </p:nvPr>
        </p:nvGraphicFramePr>
        <p:xfrm>
          <a:off x="4496284" y="19619915"/>
          <a:ext cx="8145792" cy="129147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93621733"/>
      </p:ext>
    </p:extLst>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B24BE2DC4ADD48A30B802FE8CBBBE1" ma:contentTypeVersion="0" ma:contentTypeDescription="Create a new document." ma:contentTypeScope="" ma:versionID="05f30c90254abe7ae6fa59eec4f8450d">
  <xsd:schema xmlns:xsd="http://www.w3.org/2001/XMLSchema" xmlns:xs="http://www.w3.org/2001/XMLSchema" xmlns:p="http://schemas.microsoft.com/office/2006/metadata/properties" targetNamespace="http://schemas.microsoft.com/office/2006/metadata/properties" ma:root="true" ma:fieldsID="d54b55f30fcf14a196b0a0d4384e3b3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3C2AE4-22B6-4444-A630-788912FAAF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33BB1D1-C918-4792-B66C-DBE9F5CFB3A7}">
  <ds:schemaRefs>
    <ds:schemaRef ds:uri="http://schemas.microsoft.com/sharepoint/v3/contenttype/forms"/>
  </ds:schemaRefs>
</ds:datastoreItem>
</file>

<file path=customXml/itemProps3.xml><?xml version="1.0" encoding="utf-8"?>
<ds:datastoreItem xmlns:ds="http://schemas.openxmlformats.org/officeDocument/2006/customXml" ds:itemID="{F3074AB5-DC8E-4649-B675-7F8401E4274A}">
  <ds:schemaRefs>
    <ds:schemaRef ds:uri="http://www.w3.org/XML/1998/namespace"/>
    <ds:schemaRef ds:uri="http://purl.org/dc/dcmitype/"/>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Slice</Template>
  <TotalTime>12332</TotalTime>
  <Words>1628</Words>
  <Application>Microsoft Office PowerPoint</Application>
  <PresentationFormat>Custom</PresentationFormat>
  <Paragraphs>183</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Narrow</vt:lpstr>
      <vt:lpstr>Calibri</vt:lpstr>
      <vt:lpstr>Arial Narrow </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Gernant</dc:creator>
  <cp:lastModifiedBy>Del Rio, Manuel  (Miami VA)</cp:lastModifiedBy>
  <cp:revision>746</cp:revision>
  <cp:lastPrinted>2017-11-13T16:45:21Z</cp:lastPrinted>
  <dcterms:modified xsi:type="dcterms:W3CDTF">2018-11-16T01:15:43Z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0x01010009B24BE2DC4ADD48A30B802FE8CBBBE1</vt:lpwstr>
  </property>
  <property fmtid="{D5CDD505-2E9C-101B-9397-08002B2CF9AE}" pid="3" name="IsMyDocuments">
    <vt:bool>true</vt:bool>
  </property>
</Properties>
</file>