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81813" cy="92964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7EBD4E-0652-4FD5-A10F-48E1EAC926F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7200" userDrawn="1">
          <p15:clr>
            <a:srgbClr val="A4A3A4"/>
          </p15:clr>
        </p15:guide>
        <p15:guide id="3" pos="20472" userDrawn="1">
          <p15:clr>
            <a:srgbClr val="A4A3A4"/>
          </p15:clr>
        </p15:guide>
        <p15:guide id="4" pos="4896" userDrawn="1">
          <p15:clr>
            <a:srgbClr val="A4A3A4"/>
          </p15:clr>
        </p15:guide>
        <p15:guide id="5" orient="horz" pos="8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4" autoAdjust="0"/>
    <p:restoredTop sz="92674" autoAdjust="0"/>
  </p:normalViewPr>
  <p:slideViewPr>
    <p:cSldViewPr snapToGrid="0" showGuides="1">
      <p:cViewPr>
        <p:scale>
          <a:sx n="100" d="100"/>
          <a:sy n="100" d="100"/>
        </p:scale>
        <p:origin x="-10719" y="-2854"/>
      </p:cViewPr>
      <p:guideLst>
        <p:guide orient="horz" pos="3120"/>
        <p:guide pos="7200"/>
        <p:guide pos="20472"/>
        <p:guide pos="4896"/>
        <p:guide orient="horz" pos="8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15AF-3F56-45B6-96A4-2CEA39C3EF5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EF5B-EA26-4865-8876-130F8283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CDF7D39-EB81-4BD6-B47B-BAD23447D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"/>
          <a:stretch/>
        </p:blipFill>
        <p:spPr>
          <a:xfrm>
            <a:off x="22735399" y="5796673"/>
            <a:ext cx="5120640" cy="31780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C326FC-81B3-4483-86C8-355AF86E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783" y="9697026"/>
            <a:ext cx="5954573" cy="37216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B422CA-786E-4F99-8BCA-8CAD5CA5A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504" y="15866509"/>
            <a:ext cx="7130706" cy="4458459"/>
          </a:xfrm>
          <a:prstGeom prst="rect">
            <a:avLst/>
          </a:prstGeom>
        </p:spPr>
      </p:pic>
      <p:pic>
        <p:nvPicPr>
          <p:cNvPr id="30" name="Picture 2" descr="Guaiacol (structural model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201">
            <a:off x="8313307" y="10052528"/>
            <a:ext cx="1649451" cy="147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4820" y="10344551"/>
            <a:ext cx="8736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Guaiacol (2-methoxyphenol) is the major lignin-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compound in fast pyrolysis of bio-oils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r="36862"/>
          <a:stretch/>
        </p:blipFill>
        <p:spPr>
          <a:xfrm>
            <a:off x="29076746" y="9797615"/>
            <a:ext cx="3398839" cy="3601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99" y="5570773"/>
            <a:ext cx="2822581" cy="2980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99927" y="4457622"/>
            <a:ext cx="1750915" cy="1426464"/>
          </a:xfrm>
          <a:prstGeom prst="rect">
            <a:avLst/>
          </a:prstGeom>
        </p:spPr>
      </p:pic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4820" y="4133023"/>
            <a:ext cx="9632630" cy="646327"/>
          </a:xfrm>
          <a:prstGeom prst="rect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rgbClr val="FF9900"/>
              </a:gs>
            </a:gsLst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36" tIns="45718" rIns="91436" bIns="4571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cs typeface="Arial" charset="0"/>
              </a:rPr>
              <a:t>Motivation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028824" y="123042"/>
            <a:ext cx="28860750" cy="20685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Adsorption and decomposition of model biomass compounds on </a:t>
            </a:r>
          </a:p>
          <a:p>
            <a:pPr algn="ctr"/>
            <a:r>
              <a:rPr lang="en-US" altLang="zh-CN" sz="7200" b="1" dirty="0">
                <a:latin typeface="Arial" pitchFamily="34" charset="0"/>
                <a:ea typeface="宋体" pitchFamily="2" charset="-122"/>
                <a:cs typeface="Arial" pitchFamily="34" charset="0"/>
              </a:rPr>
              <a:t>Pt(100</a:t>
            </a:r>
            <a:r>
              <a:rPr lang="en-US" altLang="zh-CN" sz="7200" b="1" dirty="0">
                <a:latin typeface="Arial" pitchFamily="34" charset="0"/>
                <a:cs typeface="Arial" pitchFamily="34" charset="0"/>
              </a:rPr>
              <a:t>) and Ni(110) </a:t>
            </a:r>
            <a:r>
              <a:rPr lang="en-US" altLang="zh-CN" sz="7200" b="1" dirty="0">
                <a:latin typeface="Arial" pitchFamily="34" charset="0"/>
                <a:ea typeface="宋体" pitchFamily="2" charset="-122"/>
                <a:cs typeface="Arial" pitchFamily="34" charset="0"/>
              </a:rPr>
              <a:t>catalyst surfaces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74521" y="2520456"/>
            <a:ext cx="23569357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lnSpc>
                <a:spcPct val="70000"/>
              </a:lnSpc>
              <a:spcAft>
                <a:spcPts val="1200"/>
              </a:spcAft>
            </a:pP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M. Hofman</a:t>
            </a:r>
            <a:r>
              <a:rPr lang="en-US" sz="5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, E. Scoullos</a:t>
            </a:r>
            <a:r>
              <a:rPr lang="en-US" sz="5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, and B. E. Koel</a:t>
            </a:r>
            <a:r>
              <a:rPr lang="en-US" sz="5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sz="3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Department of Chemistry, </a:t>
            </a:r>
            <a:r>
              <a:rPr lang="en-US" sz="3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Department of Chemical and Biological Engineering, Princeton University</a:t>
            </a:r>
          </a:p>
          <a:p>
            <a:pPr algn="ctr">
              <a:lnSpc>
                <a:spcPct val="70000"/>
              </a:lnSpc>
              <a:spcAft>
                <a:spcPts val="1200"/>
              </a:spcAft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 descr="https://upload.wikimedia.org/wikipedia/en/thumb/7/71/Princeton_shield.svg/804px-Princeton_shield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37" y="1032821"/>
            <a:ext cx="1819273" cy="23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48818" y="9766327"/>
            <a:ext cx="9628632" cy="646327"/>
          </a:xfrm>
          <a:prstGeom prst="rect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rgbClr val="FF9900"/>
              </a:gs>
            </a:gsLst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36" tIns="45718" rIns="91436" bIns="4571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cs typeface="Arial" charset="0"/>
              </a:rPr>
              <a:t>Guaiacol on Pt(100) 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1145777" y="4126980"/>
            <a:ext cx="10691908" cy="646327"/>
          </a:xfrm>
          <a:prstGeom prst="rect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rgbClr val="FF9900"/>
              </a:gs>
            </a:gsLst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36" tIns="45718" rIns="91436" bIns="4571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cs typeface="Arial" charset="0"/>
              </a:rPr>
              <a:t>Acetic acid on Ni(110) 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867366" y="4126980"/>
            <a:ext cx="9628632" cy="646327"/>
          </a:xfrm>
          <a:prstGeom prst="rect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rgbClr val="FF9900"/>
              </a:gs>
            </a:gsLst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36" tIns="45718" rIns="91436" bIns="4571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cs typeface="Arial" charset="0"/>
              </a:rPr>
              <a:t>Acetic acid on Sn/Ni(110)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22867366" y="13363462"/>
            <a:ext cx="9628632" cy="646327"/>
          </a:xfrm>
          <a:prstGeom prst="rect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rgbClr val="FF9900"/>
              </a:gs>
            </a:gsLst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36" tIns="45718" rIns="91436" bIns="4571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cs typeface="Arial" charset="0"/>
              </a:rPr>
              <a:t>Conclusions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00" y="4720093"/>
            <a:ext cx="10097026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Bio-oils are a renewable source of energy with a high oxygen content that complicates refining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Sulfided Ni-Mo supported catalysts for hydrodeoxygenation (HDO) are ineffective for processing bio-oils due to this high oxygen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 surface chemistry of bio-oil compounds on prospective catalysts is not well understood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UHV studies of the adsorption and decomposition of model bio-oil compounds on single-crystal surfaces enable us to elucidate chemistry and reactions to aid design of improved catalysts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145777" y="4941127"/>
            <a:ext cx="9809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Acetic acid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HOAc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is a major product from the fast pyrolysis  of hemi-cellulosic feedstocks such as switchgrass and alfalfa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820" y="14846662"/>
            <a:ext cx="9525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Guaiacol (GUA)  desorbs molecularly at 225 K and recombinatively at 320 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Physisorbed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species desorb in a low temperature multilayer peak at 195 K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Decomposition leads to desorption of 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CO, CH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O, and small amounts of benzene and phenol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4820" y="20895768"/>
            <a:ext cx="952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Hydrogenolysis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hydroxyl group occurs by 249 K, followed by unselective cleavage of C‒O bonds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5620" y="16502134"/>
            <a:ext cx="4502714" cy="445845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940590" y="9566317"/>
            <a:ext cx="11003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HOAc desorbs in a recombinative peak at 220 K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Desorption of acetic acid dimers and catemers occurs at 157 and 172 K, respectively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Decomposition of HOAc leads to the desorption of 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O, CO, CO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1"/>
          <a:srcRect r="37122"/>
          <a:stretch/>
        </p:blipFill>
        <p:spPr>
          <a:xfrm>
            <a:off x="17984046" y="16165279"/>
            <a:ext cx="3738034" cy="397709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941117" y="14656440"/>
            <a:ext cx="110030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Decomposition of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(O,O)-acetate above 350 K leads to an autocatalytic “surface explosion” and the desorption of 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CO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the coverage of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(O,O)-acetate increases, the α peak at 380 K reduces in intensity and shifts to higher temperature and the narrow autocatalytic β peak emerges.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40590" y="20083791"/>
            <a:ext cx="110030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HOAc dissociatively adsorbs, forming a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(O)-acetate species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(O)-acetate either decomposes or forms a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(O,O)-acetate species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Decomposition of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(O,O)-acetate leads to a “surface explosion,” leaving residual carbon on the surface and desorption of  H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CO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products at 425 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67366" y="8806119"/>
            <a:ext cx="100510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Decomposition of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(O,O)-acetate gives rise to autocatalytic desorption of CO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Heating the adsorbed layer results in O-H bond scission, forming η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(O,O)-acetate </a:t>
            </a: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868120" y="19990692"/>
            <a:ext cx="9628632" cy="646327"/>
          </a:xfrm>
          <a:prstGeom prst="rect">
            <a:avLst/>
          </a:prstGeom>
          <a:gradFill>
            <a:gsLst>
              <a:gs pos="0">
                <a:schemeClr val="lt1">
                  <a:tint val="80000"/>
                  <a:satMod val="300000"/>
                </a:schemeClr>
              </a:gs>
              <a:gs pos="100000">
                <a:srgbClr val="FF9900"/>
              </a:gs>
            </a:gsLst>
          </a:gra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36" tIns="45718" rIns="91436" bIns="4571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cs typeface="Arial" charset="0"/>
              </a:rPr>
              <a:t>Acknowledgements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914303" y="20681540"/>
            <a:ext cx="9559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thank to Denis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Potapenko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Xiaofang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for their support and thoughtful discussions regarding the work in this project</a:t>
            </a:r>
          </a:p>
          <a:p>
            <a:pPr algn="just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work is supported by the National Science Foundation Award No. 1264453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814" y="1032821"/>
            <a:ext cx="4972751" cy="23748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55C84AD-D9A5-49CC-AB50-C271AE29A6F4}"/>
              </a:ext>
            </a:extLst>
          </p:cNvPr>
          <p:cNvSpPr/>
          <p:nvPr/>
        </p:nvSpPr>
        <p:spPr>
          <a:xfrm>
            <a:off x="22735399" y="14054310"/>
            <a:ext cx="98953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Guaiacol decomposition occurs by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hydrogenolysis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hydroxyl group followed by unselective cleavage of C‒O bonds, which leads to the desorption of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CO, CH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O, and small amounts of benzene and phenol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HOAc dissociatively adsorbs on Ni(110) forming a η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(O)-acetate species, which then either decomposes or forms a η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(O,O)-acetate species below 350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Above 350 K η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(O,O)-acetate decompose into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coincidentally desorb on Ni(110)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Ni(110),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desorb from the low temperature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peak at low coverages and the high temperature autocatalytic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peak at high initial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coverages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the less reactive c(2 × 2) Sn/Ni(110) alloy,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forms a chemisorbed η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(O,O)-acetate species, which does not decompose until above 500 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715455" y="4941127"/>
            <a:ext cx="9809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Adsorption and decomposition of HOAC on a c(2x2) Sn/Ni(110) alloy was also studied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AC251-C865-4159-B5E9-3770B84ED7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914" y="16604177"/>
            <a:ext cx="6518345" cy="40773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20BF3E-7EBB-40F4-B919-31040D047C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549" y="11489185"/>
            <a:ext cx="5124908" cy="3200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0203ED-0594-4491-9AFE-233DAE496AC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662"/>
          <a:stretch/>
        </p:blipFill>
        <p:spPr>
          <a:xfrm>
            <a:off x="10674997" y="5884086"/>
            <a:ext cx="5855616" cy="37216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D37EFD-B51E-49CA-AA25-CF47031B32C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1565"/>
          <a:stretch/>
        </p:blipFill>
        <p:spPr>
          <a:xfrm>
            <a:off x="10674998" y="11108181"/>
            <a:ext cx="5855616" cy="3619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C70C00-79A8-41F7-9701-10EB4B6254A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404" r="662" b="2913"/>
          <a:stretch/>
        </p:blipFill>
        <p:spPr>
          <a:xfrm>
            <a:off x="16593140" y="11115006"/>
            <a:ext cx="5705104" cy="35074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A2E7F-CC75-4B05-83EE-9625F1E9BDE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733"/>
          <a:stretch/>
        </p:blipFill>
        <p:spPr>
          <a:xfrm>
            <a:off x="16491731" y="5893230"/>
            <a:ext cx="5930250" cy="36391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EE01D-FDA5-464E-87A0-060FAA79BA2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2881"/>
          <a:stretch/>
        </p:blipFill>
        <p:spPr>
          <a:xfrm>
            <a:off x="5336407" y="11500083"/>
            <a:ext cx="5054030" cy="30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5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661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ヒラギノ角ゴ Pro W3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</dc:creator>
  <cp:lastModifiedBy>Emanuel Scoullos</cp:lastModifiedBy>
  <cp:revision>57</cp:revision>
  <cp:lastPrinted>2018-02-09T18:40:27Z</cp:lastPrinted>
  <dcterms:created xsi:type="dcterms:W3CDTF">2018-02-09T14:05:43Z</dcterms:created>
  <dcterms:modified xsi:type="dcterms:W3CDTF">2018-02-12T18:24:05Z</dcterms:modified>
</cp:coreProperties>
</file>