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54" r:id="rId2"/>
    <p:sldId id="374" r:id="rId3"/>
    <p:sldId id="351" r:id="rId4"/>
    <p:sldId id="352" r:id="rId5"/>
    <p:sldId id="373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8" r:id="rId26"/>
    <p:sldId id="399" r:id="rId27"/>
    <p:sldId id="400" r:id="rId28"/>
    <p:sldId id="401" r:id="rId29"/>
    <p:sldId id="395" r:id="rId30"/>
    <p:sldId id="396" r:id="rId31"/>
    <p:sldId id="371" r:id="rId32"/>
    <p:sldId id="402" r:id="rId33"/>
    <p:sldId id="403" r:id="rId34"/>
    <p:sldId id="418" r:id="rId35"/>
    <p:sldId id="416" r:id="rId36"/>
    <p:sldId id="417" r:id="rId37"/>
    <p:sldId id="419" r:id="rId38"/>
    <p:sldId id="422" r:id="rId39"/>
    <p:sldId id="424" r:id="rId40"/>
    <p:sldId id="425" r:id="rId41"/>
    <p:sldId id="420" r:id="rId42"/>
    <p:sldId id="421" r:id="rId43"/>
    <p:sldId id="423" r:id="rId44"/>
    <p:sldId id="407" r:id="rId45"/>
    <p:sldId id="405" r:id="rId46"/>
    <p:sldId id="406" r:id="rId47"/>
    <p:sldId id="397" r:id="rId48"/>
    <p:sldId id="40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563"/>
    <a:srgbClr val="A40482"/>
    <a:srgbClr val="C80675"/>
    <a:srgbClr val="FB5FDA"/>
    <a:srgbClr val="CC00FF"/>
    <a:srgbClr val="CA0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8" autoAdjust="0"/>
    <p:restoredTop sz="94628" autoAdjust="0"/>
  </p:normalViewPr>
  <p:slideViewPr>
    <p:cSldViewPr>
      <p:cViewPr varScale="1">
        <p:scale>
          <a:sx n="67" d="100"/>
          <a:sy n="67" d="100"/>
        </p:scale>
        <p:origin x="-867" y="-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285F7-C370-441C-8A76-0880A0DD3C24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4681-34CB-48A7-8664-DBB2D81E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4681-34CB-48A7-8664-DBB2D81E8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4681-34CB-48A7-8664-DBB2D81E8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CB81C-A702-4B17-86A0-70EA39CEF748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67FD-F3EE-44A7-81A5-7B2A741BD19B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8A21D-8D15-4C1F-9A22-736815C3F0D4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ED79-CD77-46C2-BAC8-E5C3B53072E1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9CEC-4BD2-4F86-AAC5-0774BF95547F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2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8412-0304-4E75-9323-8A1F2D005A2D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4959-2D65-47D9-B69E-F6C6109413B1}" type="datetime1">
              <a:rPr lang="en-US" smtClean="0"/>
              <a:t>4/4/2017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BBA6-5866-41D0-AB6B-06E45A731EB3}" type="datetime1">
              <a:rPr lang="en-US" smtClean="0"/>
              <a:t>4/4/2017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8321-1FB5-4AA2-A4DE-BA420F3CBFD3}" type="datetime1">
              <a:rPr lang="en-US" smtClean="0"/>
              <a:t>4/4/2017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BB-AEA4-4B24-AF09-7874E37BBBCC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32B-3938-487C-B87C-517FDA2165E7}" type="datetime1">
              <a:rPr lang="en-US" smtClean="0"/>
              <a:t>4/4/2017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BD23-384A-41EC-A440-457548E28608}" type="datetime1">
              <a:rPr lang="en-US" smtClean="0"/>
              <a:t>4/4/2017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3171-92E9-4797-AB00-F462CF1A8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1%20Daily_All_files_df_logistic_SVM_KernelSVM.xlsx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2%20Weekly_All_files_df_logistic_SVM_KernelSVM.xlsx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AUDUSD.ppt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CADUSD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CHFUSD.pptx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EURUSD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GBPUS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JPYUSD.ppt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NOKUSD.pptx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NZDUSD.pptx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SEKUSD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FIN 580 </a:t>
            </a:r>
            <a:r>
              <a:rPr lang="en-US" altLang="zh-CN" sz="4800" dirty="0" smtClean="0"/>
              <a:t>HW3 Presentation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 </a:t>
            </a:r>
            <a:r>
              <a:rPr lang="en-US" dirty="0" err="1" smtClean="0"/>
              <a:t>Scoullos</a:t>
            </a:r>
            <a:endParaRPr lang="en-US" dirty="0" smtClean="0"/>
          </a:p>
          <a:p>
            <a:r>
              <a:rPr lang="en-US" dirty="0" err="1" smtClean="0"/>
              <a:t>Yaojun</a:t>
            </a:r>
            <a:r>
              <a:rPr lang="en-US" dirty="0" smtClean="0"/>
              <a:t> Yu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First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65" y="2057400"/>
            <a:ext cx="662534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01" y="1219200"/>
            <a:ext cx="2886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1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First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39175"/>
            <a:ext cx="668476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01" y="1219200"/>
            <a:ext cx="2886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87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First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01" y="1219200"/>
            <a:ext cx="2886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04" y="2133597"/>
            <a:ext cx="6625271" cy="38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69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Second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048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47900"/>
            <a:ext cx="6606063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8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Second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048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03" y="1963738"/>
            <a:ext cx="6428993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67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Second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048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97" y="2133600"/>
            <a:ext cx="642000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2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Second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048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411772" y="2194560"/>
            <a:ext cx="6517537" cy="3749040"/>
            <a:chOff x="1411772" y="2194560"/>
            <a:chExt cx="6517537" cy="374904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772" y="2194560"/>
              <a:ext cx="6472856" cy="3749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57" y="5074542"/>
              <a:ext cx="6473952" cy="842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722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Third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7238" y="1416305"/>
            <a:ext cx="7472362" cy="458467"/>
            <a:chOff x="609600" y="1447800"/>
            <a:chExt cx="7472362" cy="45846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7800"/>
              <a:ext cx="6172200" cy="458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78028"/>
              <a:ext cx="1300162" cy="348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74" y="2209800"/>
            <a:ext cx="7136331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49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Third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7238" y="1416305"/>
            <a:ext cx="7472362" cy="458467"/>
            <a:chOff x="609600" y="1447800"/>
            <a:chExt cx="7472362" cy="45846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7800"/>
              <a:ext cx="6172200" cy="458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78028"/>
              <a:ext cx="1300162" cy="348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2" y="2194560"/>
            <a:ext cx="647561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49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Third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7238" y="1416305"/>
            <a:ext cx="7472362" cy="458467"/>
            <a:chOff x="609600" y="1447800"/>
            <a:chExt cx="7472362" cy="45846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7800"/>
              <a:ext cx="6172200" cy="458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78028"/>
              <a:ext cx="1300162" cy="348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54" y="2209800"/>
            <a:ext cx="6517371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69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Methodology</a:t>
            </a:r>
            <a:endParaRPr 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Third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7238" y="1416305"/>
            <a:ext cx="7472362" cy="458467"/>
            <a:chOff x="609600" y="1447800"/>
            <a:chExt cx="7472362" cy="45846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7800"/>
              <a:ext cx="6172200" cy="458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1478028"/>
              <a:ext cx="1300162" cy="348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77" y="2286000"/>
            <a:ext cx="644252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66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Fourth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2181" y="1243406"/>
            <a:ext cx="5960116" cy="858592"/>
            <a:chOff x="1534701" y="1275008"/>
            <a:chExt cx="6315077" cy="1010992"/>
          </a:xfrm>
        </p:grpSpPr>
        <p:grpSp>
          <p:nvGrpSpPr>
            <p:cNvPr id="6" name="组合 5"/>
            <p:cNvGrpSpPr/>
            <p:nvPr/>
          </p:nvGrpSpPr>
          <p:grpSpPr>
            <a:xfrm>
              <a:off x="2130418" y="1840752"/>
              <a:ext cx="4727582" cy="445248"/>
              <a:chOff x="1939515" y="3962400"/>
              <a:chExt cx="6937785" cy="581025"/>
            </a:xfrm>
          </p:grpSpPr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9515" y="3962400"/>
                <a:ext cx="55054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984441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1534701" y="1275008"/>
              <a:ext cx="6315077" cy="497983"/>
              <a:chOff x="484280" y="1289858"/>
              <a:chExt cx="6315077" cy="49798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4280" y="1289858"/>
                <a:ext cx="6315077" cy="468284"/>
                <a:chOff x="457201" y="1462914"/>
                <a:chExt cx="6315077" cy="468284"/>
              </a:xfrm>
            </p:grpSpPr>
            <p:pic>
              <p:nvPicPr>
                <p:cNvPr id="15363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1" y="1524000"/>
                  <a:ext cx="3707946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365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0489" y="1462914"/>
                  <a:ext cx="2561789" cy="468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368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3671" y="1348929"/>
                <a:ext cx="2414013" cy="438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49" y="4617720"/>
            <a:ext cx="7138595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61" y="2500272"/>
            <a:ext cx="6071313" cy="207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5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Fourth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2181" y="1243406"/>
            <a:ext cx="5960116" cy="858592"/>
            <a:chOff x="1534701" y="1275008"/>
            <a:chExt cx="6315077" cy="1010992"/>
          </a:xfrm>
        </p:grpSpPr>
        <p:grpSp>
          <p:nvGrpSpPr>
            <p:cNvPr id="6" name="组合 5"/>
            <p:cNvGrpSpPr/>
            <p:nvPr/>
          </p:nvGrpSpPr>
          <p:grpSpPr>
            <a:xfrm>
              <a:off x="2130418" y="1840752"/>
              <a:ext cx="4727582" cy="445248"/>
              <a:chOff x="1939515" y="3962400"/>
              <a:chExt cx="6937785" cy="581025"/>
            </a:xfrm>
          </p:grpSpPr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9515" y="3962400"/>
                <a:ext cx="55054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984441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1534701" y="1275008"/>
              <a:ext cx="6315077" cy="497983"/>
              <a:chOff x="484280" y="1289858"/>
              <a:chExt cx="6315077" cy="49798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4280" y="1289858"/>
                <a:ext cx="6315077" cy="468284"/>
                <a:chOff x="457201" y="1462914"/>
                <a:chExt cx="6315077" cy="468284"/>
              </a:xfrm>
            </p:grpSpPr>
            <p:pic>
              <p:nvPicPr>
                <p:cNvPr id="15363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1" y="1524000"/>
                  <a:ext cx="3707946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365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0489" y="1462914"/>
                  <a:ext cx="2561789" cy="468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368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3671" y="1348929"/>
                <a:ext cx="2414013" cy="438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23160"/>
            <a:ext cx="578714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1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Fourth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2181" y="1243406"/>
            <a:ext cx="5960116" cy="858592"/>
            <a:chOff x="1534701" y="1275008"/>
            <a:chExt cx="6315077" cy="1010992"/>
          </a:xfrm>
        </p:grpSpPr>
        <p:grpSp>
          <p:nvGrpSpPr>
            <p:cNvPr id="6" name="组合 5"/>
            <p:cNvGrpSpPr/>
            <p:nvPr/>
          </p:nvGrpSpPr>
          <p:grpSpPr>
            <a:xfrm>
              <a:off x="2130418" y="1840752"/>
              <a:ext cx="4727582" cy="445248"/>
              <a:chOff x="1939515" y="3962400"/>
              <a:chExt cx="6937785" cy="581025"/>
            </a:xfrm>
          </p:grpSpPr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9515" y="3962400"/>
                <a:ext cx="55054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984441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1534701" y="1275008"/>
              <a:ext cx="6315077" cy="497983"/>
              <a:chOff x="484280" y="1289858"/>
              <a:chExt cx="6315077" cy="49798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4280" y="1289858"/>
                <a:ext cx="6315077" cy="468284"/>
                <a:chOff x="457201" y="1462914"/>
                <a:chExt cx="6315077" cy="468284"/>
              </a:xfrm>
            </p:grpSpPr>
            <p:pic>
              <p:nvPicPr>
                <p:cNvPr id="15363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1" y="1524000"/>
                  <a:ext cx="3707946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365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0489" y="1462914"/>
                  <a:ext cx="2561789" cy="468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368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3671" y="1348929"/>
                <a:ext cx="2414013" cy="438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89" y="2362200"/>
            <a:ext cx="6004101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689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Fourth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2181" y="1243406"/>
            <a:ext cx="5960116" cy="858592"/>
            <a:chOff x="1534701" y="1275008"/>
            <a:chExt cx="6315077" cy="1010992"/>
          </a:xfrm>
        </p:grpSpPr>
        <p:grpSp>
          <p:nvGrpSpPr>
            <p:cNvPr id="6" name="组合 5"/>
            <p:cNvGrpSpPr/>
            <p:nvPr/>
          </p:nvGrpSpPr>
          <p:grpSpPr>
            <a:xfrm>
              <a:off x="2130418" y="1840752"/>
              <a:ext cx="4727582" cy="445248"/>
              <a:chOff x="1939515" y="3962400"/>
              <a:chExt cx="6937785" cy="581025"/>
            </a:xfrm>
          </p:grpSpPr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9515" y="3962400"/>
                <a:ext cx="55054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1400" y="3984441"/>
                <a:ext cx="14859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1534701" y="1275008"/>
              <a:ext cx="6315077" cy="497983"/>
              <a:chOff x="484280" y="1289858"/>
              <a:chExt cx="6315077" cy="49798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484280" y="1289858"/>
                <a:ext cx="6315077" cy="468284"/>
                <a:chOff x="457201" y="1462914"/>
                <a:chExt cx="6315077" cy="468284"/>
              </a:xfrm>
            </p:grpSpPr>
            <p:pic>
              <p:nvPicPr>
                <p:cNvPr id="15363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7201" y="1524000"/>
                  <a:ext cx="3707946" cy="381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365" name="Picture 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10489" y="1462914"/>
                  <a:ext cx="2561789" cy="4682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5368" name="Picture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3671" y="1348929"/>
                <a:ext cx="2414013" cy="438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5966701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68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0"/>
                <a:r>
                  <a:rPr lang="en-US" b="1" dirty="0" smtClean="0"/>
                  <a:t>Research Problem:</a:t>
                </a:r>
                <a:br>
                  <a:rPr lang="en-US" b="1" dirty="0" smtClean="0"/>
                </a:br>
                <a:r>
                  <a:rPr lang="en-US" b="1" dirty="0" smtClean="0"/>
                  <a:t>Fifth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1524000"/>
            <a:ext cx="2733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14" y="2286000"/>
            <a:ext cx="6435852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3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0"/>
                <a:r>
                  <a:rPr lang="en-US" b="1" dirty="0" smtClean="0"/>
                  <a:t>Research Problem:</a:t>
                </a:r>
                <a:br>
                  <a:rPr lang="en-US" b="1" dirty="0" smtClean="0"/>
                </a:br>
                <a:r>
                  <a:rPr lang="en-US" b="1" dirty="0" smtClean="0"/>
                  <a:t>Fifth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1524000"/>
            <a:ext cx="2733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7" y="2346960"/>
            <a:ext cx="7031985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6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0"/>
                <a:r>
                  <a:rPr lang="en-US" b="1" dirty="0" smtClean="0"/>
                  <a:t>Research Problem:</a:t>
                </a:r>
                <a:br>
                  <a:rPr lang="en-US" b="1" dirty="0" smtClean="0"/>
                </a:br>
                <a:r>
                  <a:rPr lang="en-US" b="1" dirty="0" smtClean="0"/>
                  <a:t>Fifth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1524000"/>
            <a:ext cx="2733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39" y="2286000"/>
            <a:ext cx="6895320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6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0"/>
                <a:r>
                  <a:rPr lang="en-US" b="1" dirty="0" smtClean="0"/>
                  <a:t>Research Problem:</a:t>
                </a:r>
                <a:br>
                  <a:rPr lang="en-US" b="1" dirty="0" smtClean="0"/>
                </a:br>
                <a:r>
                  <a:rPr lang="en-US" b="1" dirty="0" smtClean="0"/>
                  <a:t>Fifth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2" y="1524000"/>
            <a:ext cx="2733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45" y="2362200"/>
            <a:ext cx="6971189" cy="3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56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Measure Prediction Performance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 </a:t>
            </a:r>
            <a:r>
              <a:rPr lang="en-US" b="1" dirty="0"/>
              <a:t>the Test Sample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53740" y="2209800"/>
                <a:ext cx="6477000" cy="3886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used the optimal ∆* obtained from the training sample to fit models and make predications in the test sample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with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) and evaluate the prediction performance using MSE, QL and SE plots.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3740" y="2209800"/>
                <a:ext cx="6477000" cy="3886200"/>
              </a:xfrm>
              <a:blipFill rotWithShape="1">
                <a:blip r:embed="rId2"/>
                <a:stretch>
                  <a:fillRect l="-1599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1319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Description &amp; </a:t>
            </a:r>
            <a:r>
              <a:rPr lang="en-US" b="1" dirty="0" smtClean="0"/>
              <a:t>Cleaning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assumed that a day starts from 4:05 pm and ends at 4:00 pm on the next calendar day. Thus, we assumed that the number of trading days in a year to be 252.</a:t>
            </a:r>
          </a:p>
          <a:p>
            <a:pPr lvl="0"/>
            <a:r>
              <a:rPr lang="en-US" dirty="0"/>
              <a:t>We assumed that a week starts from 4:05 pm on Sunday and ends at 4:00 pm on Friday. Thus, we assumed that the number of trading weeks in a year to be 52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18991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Comparison of Prediction Performance of different </a:t>
            </a:r>
            <a:r>
              <a:rPr lang="en-US" b="1" dirty="0" smtClean="0"/>
              <a:t>Models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133600"/>
            <a:ext cx="6400800" cy="3687763"/>
          </a:xfrm>
        </p:spPr>
        <p:txBody>
          <a:bodyPr>
            <a:normAutofit fontScale="92500"/>
          </a:bodyPr>
          <a:lstStyle/>
          <a:p>
            <a:r>
              <a:rPr lang="en-US" dirty="0"/>
              <a:t>We obtained the sum of MSEs and QLs across all 9 currency pairs for 7 different models to measure their relative performance.</a:t>
            </a:r>
          </a:p>
          <a:p>
            <a:endParaRPr lang="en-US" dirty="0"/>
          </a:p>
          <a:p>
            <a:r>
              <a:rPr lang="en-US" dirty="0"/>
              <a:t>We only compared across models the performance in the test sample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560130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Results Summary</a:t>
            </a:r>
            <a:endParaRPr lang="en-US" sz="5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5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</a:t>
            </a:r>
            <a:r>
              <a:rPr lang="en-US" dirty="0" smtClean="0"/>
              <a:t>MSEs/QLs (Daily)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843088"/>
            <a:ext cx="7653337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32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</a:t>
            </a:r>
            <a:r>
              <a:rPr lang="en-US" dirty="0"/>
              <a:t>MSEs/QLs (Daily)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4538" y="1371600"/>
            <a:ext cx="7653337" cy="4867275"/>
            <a:chOff x="744538" y="1157287"/>
            <a:chExt cx="7653337" cy="4867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676400"/>
              <a:ext cx="7653337" cy="434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1157287"/>
              <a:ext cx="76533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31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Relevant </a:t>
            </a:r>
            <a:r>
              <a:rPr lang="en-US" dirty="0"/>
              <a:t>Data Summary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</a:t>
            </a:r>
            <a:r>
              <a:rPr lang="en-US" dirty="0"/>
              <a:t>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34</a:t>
            </a:fld>
            <a:endParaRPr lang="en-US"/>
          </a:p>
        </p:txBody>
      </p:sp>
      <p:sp>
        <p:nvSpPr>
          <p:cNvPr id="5" name="剪去对角的矩形 4">
            <a:hlinkClick r:id="rId2" action="ppaction://hlinkfile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Data Summary for </a:t>
            </a:r>
          </a:p>
          <a:p>
            <a:pPr algn="ctr"/>
            <a:r>
              <a:rPr lang="en-US" dirty="0" smtClean="0"/>
              <a:t>Daily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</a:t>
            </a:r>
            <a:r>
              <a:rPr lang="en-US" dirty="0"/>
              <a:t>MSEs/QLs </a:t>
            </a:r>
            <a:r>
              <a:rPr lang="en-US" dirty="0" smtClean="0"/>
              <a:t>(</a:t>
            </a:r>
            <a:r>
              <a:rPr lang="en-US" altLang="zh-CN" dirty="0" smtClean="0"/>
              <a:t>Weekly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706563"/>
            <a:ext cx="8577263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</a:t>
            </a:r>
            <a:r>
              <a:rPr lang="en-US" dirty="0" smtClean="0"/>
              <a:t>MSEs/QLs (</a:t>
            </a:r>
            <a:r>
              <a:rPr lang="en-US" altLang="zh-CN" dirty="0"/>
              <a:t>Weekly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575" y="1338374"/>
            <a:ext cx="8577263" cy="4914788"/>
            <a:chOff x="282575" y="1338374"/>
            <a:chExt cx="8577263" cy="4914788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" y="1905000"/>
              <a:ext cx="8577263" cy="434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575" y="1338374"/>
              <a:ext cx="8577263" cy="55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01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Relevant </a:t>
            </a:r>
            <a:r>
              <a:rPr lang="en-US" dirty="0"/>
              <a:t>Data Summary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smtClean="0"/>
              <a:t>Weekly </a:t>
            </a:r>
            <a:r>
              <a:rPr lang="en-US" dirty="0"/>
              <a:t>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37</a:t>
            </a:fld>
            <a:endParaRPr lang="en-US"/>
          </a:p>
        </p:txBody>
      </p:sp>
      <p:sp>
        <p:nvSpPr>
          <p:cNvPr id="5" name="剪去对角的矩形 4">
            <a:hlinkClick r:id="rId2" action="ppaction://hlinkfile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Data Summary for Weekly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daily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the prediction performance depends a lot on the types of forecasters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Forecaster 1 gave the best prediction performance, followed by </a:t>
            </a:r>
            <a:r>
              <a:rPr lang="en-US" sz="2400" dirty="0"/>
              <a:t>Forecaster </a:t>
            </a:r>
            <a:r>
              <a:rPr lang="en-US" sz="2400" dirty="0" smtClean="0"/>
              <a:t>3/5 (with similar prediction performance), </a:t>
            </a:r>
            <a:r>
              <a:rPr lang="en-US" sz="2400" dirty="0"/>
              <a:t>Forecaster </a:t>
            </a:r>
            <a:r>
              <a:rPr lang="en-US" sz="2400" dirty="0" smtClean="0"/>
              <a:t>4 and </a:t>
            </a:r>
            <a:r>
              <a:rPr lang="en-US" sz="2400" dirty="0"/>
              <a:t>Forecaster 2</a:t>
            </a: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daily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/>
            <a:r>
              <a:rPr lang="en-US" sz="2400" dirty="0"/>
              <a:t>Forecaster </a:t>
            </a:r>
            <a:r>
              <a:rPr lang="en-US" sz="2400" dirty="0" smtClean="0"/>
              <a:t>1 outperformed </a:t>
            </a:r>
            <a:r>
              <a:rPr lang="en-US" sz="2400" dirty="0"/>
              <a:t>all the other models, indicating that daily volatility </a:t>
            </a:r>
            <a:r>
              <a:rPr lang="en-US" sz="2400" dirty="0" smtClean="0"/>
              <a:t>along </a:t>
            </a:r>
            <a:r>
              <a:rPr lang="en-US" sz="2400" dirty="0"/>
              <a:t>would </a:t>
            </a:r>
            <a:r>
              <a:rPr lang="en-US" sz="2400" dirty="0" smtClean="0"/>
              <a:t>well </a:t>
            </a:r>
            <a:r>
              <a:rPr lang="en-US" sz="2400" dirty="0"/>
              <a:t>predict </a:t>
            </a:r>
            <a:r>
              <a:rPr lang="en-US" sz="2400" dirty="0" smtClean="0"/>
              <a:t>daily </a:t>
            </a:r>
            <a:r>
              <a:rPr lang="en-US" sz="2400" dirty="0"/>
              <a:t>volatility compared with other forecasters</a:t>
            </a:r>
          </a:p>
          <a:p>
            <a:pPr lvl="1"/>
            <a:r>
              <a:rPr lang="en-US" sz="2400" dirty="0" smtClean="0"/>
              <a:t>Forecaster 2 underperformed all the other models, indicating that daily return along would not well predict daily volatility compared with other forecasters</a:t>
            </a:r>
          </a:p>
          <a:p>
            <a:pPr lvl="2"/>
            <a:endParaRPr lang="en-US" sz="1600" dirty="0" smtClean="0"/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</a:t>
            </a:r>
            <a:r>
              <a:rPr lang="en-US" b="1" dirty="0" smtClean="0"/>
              <a:t>Measurement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62" y="2209800"/>
            <a:ext cx="747277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93731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daily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/>
            <a:r>
              <a:rPr lang="en-US" sz="2400" dirty="0"/>
              <a:t>Forecaster </a:t>
            </a:r>
            <a:r>
              <a:rPr lang="en-US" sz="2400" dirty="0" smtClean="0"/>
              <a:t>3 and </a:t>
            </a:r>
            <a:r>
              <a:rPr lang="en-US" sz="2400" dirty="0"/>
              <a:t>Forecaster </a:t>
            </a:r>
            <a:r>
              <a:rPr lang="en-US" sz="2400" dirty="0" smtClean="0"/>
              <a:t>4 failed to outperform Forecaster 1, </a:t>
            </a:r>
            <a:r>
              <a:rPr lang="en-US" sz="2400" dirty="0"/>
              <a:t>indicating that </a:t>
            </a:r>
            <a:r>
              <a:rPr lang="en-US" sz="2400" dirty="0" smtClean="0"/>
              <a:t>considering the moving average of daily </a:t>
            </a:r>
            <a:r>
              <a:rPr lang="en-US" sz="2400" dirty="0"/>
              <a:t>volatility </a:t>
            </a:r>
            <a:r>
              <a:rPr lang="en-US" sz="2400" dirty="0" smtClean="0"/>
              <a:t>or/and daily return would worsen the prediction performance</a:t>
            </a:r>
            <a:endParaRPr lang="en-US" sz="2400" dirty="0"/>
          </a:p>
          <a:p>
            <a:pPr lvl="2"/>
            <a:endParaRPr lang="en-US" sz="1600" dirty="0" smtClean="0"/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weekly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the prediction performance essentially depends on the types of forecasters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Forecaster 1 gave the best prediction performance, followed by </a:t>
            </a:r>
            <a:r>
              <a:rPr lang="en-US" sz="2400" dirty="0"/>
              <a:t>Forecaster </a:t>
            </a:r>
            <a:r>
              <a:rPr lang="en-US" sz="2400" dirty="0" smtClean="0"/>
              <a:t>4,</a:t>
            </a:r>
            <a:r>
              <a:rPr lang="en-US" sz="2400" dirty="0"/>
              <a:t> Forecaster </a:t>
            </a:r>
            <a:r>
              <a:rPr lang="en-US" sz="2400" dirty="0" smtClean="0"/>
              <a:t>1, </a:t>
            </a:r>
            <a:r>
              <a:rPr lang="en-US" sz="2400" dirty="0"/>
              <a:t>Forecaster </a:t>
            </a:r>
            <a:r>
              <a:rPr lang="en-US" sz="2400" dirty="0" smtClean="0"/>
              <a:t>2 and </a:t>
            </a:r>
            <a:r>
              <a:rPr lang="en-US" sz="2400" dirty="0"/>
              <a:t>Forecaster </a:t>
            </a:r>
            <a:r>
              <a:rPr lang="en-US" sz="2400" dirty="0" smtClean="0"/>
              <a:t>5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weekly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/>
            <a:r>
              <a:rPr lang="en-US" sz="2000" dirty="0" smtClean="0"/>
              <a:t>Forecaster 3 outperformed Forecaster 1 by considering the moving average (MA) of weekly volatility rather than simply </a:t>
            </a:r>
            <a:r>
              <a:rPr lang="en-US" sz="2000" dirty="0"/>
              <a:t>weekly </a:t>
            </a:r>
            <a:r>
              <a:rPr lang="en-US" sz="2000" dirty="0" smtClean="0"/>
              <a:t>volatility</a:t>
            </a:r>
          </a:p>
          <a:p>
            <a:pPr lvl="2">
              <a:spcAft>
                <a:spcPts val="1200"/>
              </a:spcAft>
            </a:pPr>
            <a:r>
              <a:rPr lang="en-US" sz="1800" dirty="0" smtClean="0"/>
              <a:t>MA can help smooth out noises </a:t>
            </a:r>
            <a:r>
              <a:rPr lang="en-US" sz="1800" dirty="0"/>
              <a:t>of weekly volatility </a:t>
            </a:r>
            <a:r>
              <a:rPr lang="en-US" sz="1800" dirty="0" smtClean="0"/>
              <a:t>and improve prediction performance</a:t>
            </a:r>
          </a:p>
          <a:p>
            <a:pPr lvl="1"/>
            <a:r>
              <a:rPr lang="en-US" sz="2000" dirty="0" smtClean="0"/>
              <a:t>Forecaster 4 considering the moving average of both </a:t>
            </a:r>
            <a:r>
              <a:rPr lang="en-US" sz="2000" dirty="0"/>
              <a:t>weekly volatility </a:t>
            </a:r>
            <a:r>
              <a:rPr lang="en-US" sz="2000" dirty="0" smtClean="0"/>
              <a:t>and </a:t>
            </a:r>
            <a:r>
              <a:rPr lang="en-US" sz="2000" dirty="0"/>
              <a:t>weekly </a:t>
            </a:r>
            <a:r>
              <a:rPr lang="en-US" sz="2000" dirty="0" smtClean="0"/>
              <a:t>return underperformed Forecaster 1but outperformed all the other forecasters.</a:t>
            </a:r>
          </a:p>
          <a:p>
            <a:pPr lvl="2"/>
            <a:r>
              <a:rPr lang="en-US" sz="1800" dirty="0" smtClean="0"/>
              <a:t>Smoothing out the noises of weekly volatility only would be enough</a:t>
            </a:r>
          </a:p>
          <a:p>
            <a:pPr lvl="2"/>
            <a:r>
              <a:rPr lang="en-US" sz="1800" dirty="0" smtClean="0"/>
              <a:t>Smoothing out the </a:t>
            </a:r>
            <a:r>
              <a:rPr lang="en-US" sz="1800" dirty="0"/>
              <a:t>noises of weekly </a:t>
            </a:r>
            <a:r>
              <a:rPr lang="en-US" sz="1800" dirty="0" smtClean="0"/>
              <a:t>return in addition to weekly </a:t>
            </a:r>
            <a:r>
              <a:rPr lang="en-US" sz="1800" dirty="0"/>
              <a:t>volatility </a:t>
            </a:r>
            <a:r>
              <a:rPr lang="en-US" sz="1800" dirty="0" smtClean="0"/>
              <a:t>would be “painting the lily”</a:t>
            </a:r>
          </a:p>
          <a:p>
            <a:pPr lvl="2"/>
            <a:endParaRPr lang="en-US" sz="1600" dirty="0" smtClean="0"/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For weekly data, according to </a:t>
            </a:r>
            <a:r>
              <a:rPr lang="en-US" sz="2800" dirty="0"/>
              <a:t>the </a:t>
            </a:r>
            <a:r>
              <a:rPr lang="en-US" sz="2800" dirty="0" smtClean="0"/>
              <a:t>prediction performance ranked </a:t>
            </a:r>
            <a:r>
              <a:rPr lang="en-US" sz="2800" dirty="0"/>
              <a:t>by the </a:t>
            </a:r>
            <a:r>
              <a:rPr lang="en-US" sz="2800" dirty="0" smtClean="0"/>
              <a:t>sum </a:t>
            </a:r>
            <a:r>
              <a:rPr lang="en-US" sz="2800" dirty="0"/>
              <a:t>of </a:t>
            </a:r>
            <a:r>
              <a:rPr lang="en-US" sz="2800" dirty="0" smtClean="0"/>
              <a:t>MSE, </a:t>
            </a:r>
          </a:p>
          <a:p>
            <a:pPr lvl="1"/>
            <a:r>
              <a:rPr lang="en-US" sz="2400" dirty="0" smtClean="0"/>
              <a:t>Forecaster 2 underperformed all the other models, indicating that weekly return along would not well predict weekly volatility compared with other forecasters</a:t>
            </a:r>
          </a:p>
          <a:p>
            <a:pPr lvl="2"/>
            <a:endParaRPr lang="en-US" sz="1600" dirty="0" smtClean="0"/>
          </a:p>
          <a:p>
            <a:pPr lvl="2"/>
            <a:endParaRPr lang="en-US" dirty="0" smtClean="0"/>
          </a:p>
          <a:p>
            <a:pPr lvl="1"/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Plots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19200" y="1676401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/>
              <a:t>We studied the following </a:t>
            </a:r>
            <a:r>
              <a:rPr lang="en-US" sz="2000" b="1" dirty="0" smtClean="0"/>
              <a:t>models </a:t>
            </a:r>
            <a:r>
              <a:rPr lang="en-US" sz="2000" b="1" dirty="0"/>
              <a:t>in this </a:t>
            </a:r>
            <a:r>
              <a:rPr lang="en-US" sz="2000" b="1" dirty="0" smtClean="0"/>
              <a:t>homework:</a:t>
            </a:r>
          </a:p>
          <a:p>
            <a:r>
              <a:rPr lang="en-US" sz="2000" dirty="0" smtClean="0"/>
              <a:t>Logistic Regression Model</a:t>
            </a:r>
            <a:endParaRPr lang="en-US" sz="1200" dirty="0" smtClean="0"/>
          </a:p>
          <a:p>
            <a:r>
              <a:rPr lang="en-US" sz="2000" dirty="0" smtClean="0"/>
              <a:t>SVM</a:t>
            </a:r>
          </a:p>
          <a:p>
            <a:r>
              <a:rPr lang="en-US" sz="2000" dirty="0" smtClean="0"/>
              <a:t>Kernel SVM with the following kernels</a:t>
            </a:r>
          </a:p>
          <a:p>
            <a:pPr lvl="1"/>
            <a:r>
              <a:rPr lang="en-US" sz="2000" dirty="0"/>
              <a:t>polynomial of degree 2</a:t>
            </a:r>
          </a:p>
          <a:p>
            <a:pPr lvl="1"/>
            <a:r>
              <a:rPr lang="en-US" sz="2000" dirty="0" smtClean="0"/>
              <a:t>polynomial of </a:t>
            </a:r>
            <a:r>
              <a:rPr lang="en-US" sz="2000" dirty="0"/>
              <a:t>degree </a:t>
            </a:r>
            <a:r>
              <a:rPr lang="en-US" sz="2000" dirty="0" smtClean="0"/>
              <a:t>3</a:t>
            </a:r>
          </a:p>
          <a:p>
            <a:pPr lvl="1"/>
            <a:r>
              <a:rPr lang="en-US" sz="2000" dirty="0" smtClean="0"/>
              <a:t>polynomial of </a:t>
            </a:r>
            <a:r>
              <a:rPr lang="en-US" sz="2000" dirty="0"/>
              <a:t>degree </a:t>
            </a:r>
            <a:r>
              <a:rPr lang="en-US" sz="2000" dirty="0" smtClean="0"/>
              <a:t>4</a:t>
            </a:r>
          </a:p>
          <a:p>
            <a:pPr lvl="1"/>
            <a:r>
              <a:rPr lang="en-US" sz="2000" dirty="0" smtClean="0"/>
              <a:t>polynomial of </a:t>
            </a:r>
            <a:r>
              <a:rPr lang="en-US" sz="2000" dirty="0"/>
              <a:t>degree </a:t>
            </a:r>
            <a:r>
              <a:rPr lang="en-US" sz="2000" dirty="0" smtClean="0"/>
              <a:t>5</a:t>
            </a:r>
          </a:p>
          <a:p>
            <a:pPr lvl="1"/>
            <a:r>
              <a:rPr lang="en-US" sz="2000" dirty="0" err="1" smtClean="0"/>
              <a:t>rbf</a:t>
            </a:r>
            <a:endParaRPr lang="en-US" sz="20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igmoid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9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Plots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524000"/>
            <a:ext cx="7772400" cy="4373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For each model:</a:t>
            </a:r>
          </a:p>
          <a:p>
            <a:r>
              <a:rPr lang="en-US" sz="2000" dirty="0" smtClean="0"/>
              <a:t>For forecaster 1, 2 and 5, </a:t>
            </a:r>
            <a:r>
              <a:rPr lang="en-US" sz="2000" dirty="0"/>
              <a:t>we </a:t>
            </a:r>
            <a:r>
              <a:rPr lang="en-US" sz="2000" dirty="0" smtClean="0"/>
              <a:t>produced for each currency pair</a:t>
            </a:r>
          </a:p>
          <a:p>
            <a:pPr lvl="1"/>
            <a:r>
              <a:rPr lang="en-US" sz="1800" dirty="0" smtClean="0"/>
              <a:t>a plot of MSE against log(Delta) using daily data</a:t>
            </a:r>
          </a:p>
          <a:p>
            <a:pPr lvl="1"/>
            <a:r>
              <a:rPr lang="en-US" sz="1800" dirty="0"/>
              <a:t>a plot of </a:t>
            </a:r>
            <a:r>
              <a:rPr lang="en-US" sz="1800" dirty="0" smtClean="0"/>
              <a:t>squared error against time using </a:t>
            </a:r>
            <a:r>
              <a:rPr lang="en-US" sz="1800" dirty="0"/>
              <a:t>daily data</a:t>
            </a:r>
          </a:p>
          <a:p>
            <a:pPr lvl="1"/>
            <a:r>
              <a:rPr lang="en-US" sz="1800" dirty="0"/>
              <a:t>a plot of MSE against log(Delta) using </a:t>
            </a:r>
            <a:r>
              <a:rPr lang="en-US" sz="1800" dirty="0" smtClean="0"/>
              <a:t>weekly data</a:t>
            </a:r>
            <a:endParaRPr lang="en-US" sz="1800" dirty="0"/>
          </a:p>
          <a:p>
            <a:pPr lvl="1"/>
            <a:r>
              <a:rPr lang="en-US" sz="1800" dirty="0"/>
              <a:t>a plot of squared error against time </a:t>
            </a:r>
            <a:r>
              <a:rPr lang="en-US" sz="1800" dirty="0" smtClean="0"/>
              <a:t>using </a:t>
            </a:r>
            <a:r>
              <a:rPr lang="en-US" sz="1800" dirty="0"/>
              <a:t>weekly</a:t>
            </a:r>
            <a:r>
              <a:rPr lang="en-US" sz="1800" dirty="0" smtClean="0"/>
              <a:t> </a:t>
            </a:r>
            <a:r>
              <a:rPr lang="en-US" sz="1800" dirty="0"/>
              <a:t>data</a:t>
            </a:r>
          </a:p>
          <a:p>
            <a:pPr lvl="1"/>
            <a:endParaRPr lang="en-US" sz="1800" dirty="0" smtClean="0"/>
          </a:p>
          <a:p>
            <a:r>
              <a:rPr lang="en-US" sz="2000" dirty="0"/>
              <a:t>For forecaster 3</a:t>
            </a:r>
            <a:r>
              <a:rPr lang="en-US" sz="2000" dirty="0" smtClean="0"/>
              <a:t>, </a:t>
            </a:r>
            <a:r>
              <a:rPr lang="en-US" sz="2000" dirty="0"/>
              <a:t>we produced for each currency pair</a:t>
            </a:r>
          </a:p>
          <a:p>
            <a:pPr lvl="1"/>
            <a:r>
              <a:rPr lang="en-US" sz="1800" dirty="0"/>
              <a:t>a plot of MSE against log(Delta) </a:t>
            </a:r>
            <a:r>
              <a:rPr lang="en-US" sz="1800" dirty="0" smtClean="0"/>
              <a:t>and p using </a:t>
            </a:r>
            <a:r>
              <a:rPr lang="en-US" sz="1800" dirty="0"/>
              <a:t>daily data</a:t>
            </a:r>
          </a:p>
          <a:p>
            <a:pPr lvl="1"/>
            <a:r>
              <a:rPr lang="en-US" sz="1800" dirty="0"/>
              <a:t>a plot of squared error against time using daily data</a:t>
            </a:r>
          </a:p>
          <a:p>
            <a:pPr lvl="1"/>
            <a:r>
              <a:rPr lang="en-US" sz="1800" dirty="0"/>
              <a:t>a plot of MSE against log(Delta) and p </a:t>
            </a:r>
            <a:r>
              <a:rPr lang="en-US" sz="1800" dirty="0" smtClean="0"/>
              <a:t>using </a:t>
            </a:r>
            <a:r>
              <a:rPr lang="en-US" sz="1800" dirty="0"/>
              <a:t>weekly data</a:t>
            </a:r>
          </a:p>
          <a:p>
            <a:pPr lvl="1"/>
            <a:r>
              <a:rPr lang="en-US" sz="1800" dirty="0"/>
              <a:t>a plot of squared error against time using weekly </a:t>
            </a:r>
            <a:r>
              <a:rPr lang="en-US" sz="1800" dirty="0" smtClean="0"/>
              <a:t>data</a:t>
            </a:r>
          </a:p>
          <a:p>
            <a:pPr lvl="1"/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Plots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362200"/>
            <a:ext cx="7924800" cy="3763963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/>
              <a:t>For each </a:t>
            </a:r>
            <a:r>
              <a:rPr lang="en-US" sz="2400" b="1" dirty="0" smtClean="0"/>
              <a:t>model:</a:t>
            </a:r>
            <a:endParaRPr lang="en-US" sz="2400" dirty="0" smtClean="0"/>
          </a:p>
          <a:p>
            <a:r>
              <a:rPr lang="en-US" sz="2400" dirty="0" smtClean="0"/>
              <a:t>For forecaster 4, </a:t>
            </a:r>
            <a:r>
              <a:rPr lang="en-US" sz="2400" dirty="0"/>
              <a:t>we </a:t>
            </a:r>
            <a:r>
              <a:rPr lang="en-US" sz="2400" dirty="0" smtClean="0"/>
              <a:t>produced for </a:t>
            </a:r>
            <a:r>
              <a:rPr lang="en-US" sz="2400" dirty="0"/>
              <a:t>each currency pair</a:t>
            </a:r>
            <a:endParaRPr lang="en-US" sz="2400" dirty="0" smtClean="0"/>
          </a:p>
          <a:p>
            <a:pPr lvl="1"/>
            <a:r>
              <a:rPr lang="en-US" sz="2000" dirty="0" smtClean="0"/>
              <a:t>a plot of MSE against log(Delta), p and q using daily data</a:t>
            </a:r>
          </a:p>
          <a:p>
            <a:pPr lvl="1"/>
            <a:r>
              <a:rPr lang="en-US" sz="2000" dirty="0"/>
              <a:t>a plot of </a:t>
            </a:r>
            <a:r>
              <a:rPr lang="en-US" sz="2000" dirty="0" smtClean="0"/>
              <a:t>squared error against time using </a:t>
            </a:r>
            <a:r>
              <a:rPr lang="en-US" sz="2000" dirty="0"/>
              <a:t>daily data</a:t>
            </a:r>
          </a:p>
          <a:p>
            <a:pPr lvl="1"/>
            <a:r>
              <a:rPr lang="en-US" sz="2000" dirty="0"/>
              <a:t>a plot of MSE against log(Delta</a:t>
            </a:r>
            <a:r>
              <a:rPr lang="en-US" sz="2000" dirty="0" smtClean="0"/>
              <a:t>), </a:t>
            </a:r>
            <a:r>
              <a:rPr lang="en-US" sz="2000" dirty="0"/>
              <a:t>p and q</a:t>
            </a:r>
            <a:r>
              <a:rPr lang="en-US" sz="2000" dirty="0" smtClean="0"/>
              <a:t> </a:t>
            </a:r>
            <a:r>
              <a:rPr lang="en-US" sz="2000" dirty="0"/>
              <a:t>using </a:t>
            </a:r>
            <a:r>
              <a:rPr lang="en-US" sz="2000" dirty="0" smtClean="0"/>
              <a:t>weekly data</a:t>
            </a:r>
            <a:endParaRPr lang="en-US" sz="2000" dirty="0"/>
          </a:p>
          <a:p>
            <a:pPr lvl="1"/>
            <a:r>
              <a:rPr lang="en-US" sz="2000" dirty="0"/>
              <a:t>a plot of squared error against time </a:t>
            </a:r>
            <a:r>
              <a:rPr lang="en-US" sz="2000" dirty="0" smtClean="0"/>
              <a:t>using </a:t>
            </a:r>
            <a:r>
              <a:rPr lang="en-US" sz="2000" dirty="0"/>
              <a:t>weekly</a:t>
            </a:r>
            <a:r>
              <a:rPr lang="en-US" sz="2000" dirty="0" smtClean="0"/>
              <a:t> </a:t>
            </a:r>
            <a:r>
              <a:rPr lang="en-US" sz="2000" dirty="0"/>
              <a:t>data</a:t>
            </a:r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Plots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>
            <a:noAutofit/>
          </a:bodyPr>
          <a:lstStyle/>
          <a:p>
            <a:r>
              <a:rPr lang="en-US" sz="2400" dirty="0"/>
              <a:t>3D </a:t>
            </a:r>
            <a:r>
              <a:rPr lang="en-US" sz="2400" dirty="0" smtClean="0"/>
              <a:t>scatter plots </a:t>
            </a:r>
            <a:r>
              <a:rPr lang="en-US" sz="2400" dirty="0"/>
              <a:t>for forecaster </a:t>
            </a:r>
            <a:r>
              <a:rPr lang="en-US" sz="2400" dirty="0" smtClean="0"/>
              <a:t>3:</a:t>
            </a:r>
          </a:p>
          <a:p>
            <a:pPr lvl="1"/>
            <a:r>
              <a:rPr lang="en-US" sz="2000" dirty="0" smtClean="0"/>
              <a:t>x-axis: log(Delta)</a:t>
            </a:r>
          </a:p>
          <a:p>
            <a:pPr lvl="1"/>
            <a:r>
              <a:rPr lang="en-US" sz="2000" dirty="0" smtClean="0"/>
              <a:t>y-axis</a:t>
            </a:r>
            <a:r>
              <a:rPr lang="en-US" sz="2000" dirty="0"/>
              <a:t>: </a:t>
            </a:r>
            <a:r>
              <a:rPr lang="en-US" sz="2000" dirty="0" smtClean="0"/>
              <a:t>p</a:t>
            </a: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z-axis</a:t>
            </a:r>
            <a:r>
              <a:rPr lang="en-US" sz="2000" dirty="0"/>
              <a:t>: </a:t>
            </a:r>
            <a:r>
              <a:rPr lang="en-US" sz="2000" dirty="0" smtClean="0"/>
              <a:t>MSE</a:t>
            </a:r>
            <a:endParaRPr lang="en-US" sz="2000" dirty="0"/>
          </a:p>
          <a:p>
            <a:r>
              <a:rPr lang="en-US" sz="2400" dirty="0"/>
              <a:t>4</a:t>
            </a:r>
            <a:r>
              <a:rPr lang="en-US" sz="2400" dirty="0" smtClean="0"/>
              <a:t>D </a:t>
            </a:r>
            <a:r>
              <a:rPr lang="en-US" sz="2400" dirty="0"/>
              <a:t>scatter plots for forecaster 4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000" dirty="0"/>
              <a:t>x-axis: log(Delta)</a:t>
            </a:r>
          </a:p>
          <a:p>
            <a:pPr lvl="1"/>
            <a:r>
              <a:rPr lang="en-US" sz="2000" dirty="0"/>
              <a:t>y-axis: p</a:t>
            </a:r>
          </a:p>
          <a:p>
            <a:pPr lvl="1"/>
            <a:r>
              <a:rPr lang="en-US" sz="2000" dirty="0"/>
              <a:t>z-axis: </a:t>
            </a:r>
            <a:r>
              <a:rPr lang="en-US" sz="2000" dirty="0" smtClean="0"/>
              <a:t>q</a:t>
            </a:r>
          </a:p>
          <a:p>
            <a:pPr lvl="1"/>
            <a:r>
              <a:rPr lang="en-US" sz="2000" dirty="0" smtClean="0"/>
              <a:t>Heat map (color): MSE </a:t>
            </a:r>
          </a:p>
          <a:p>
            <a:pPr lvl="2"/>
            <a:r>
              <a:rPr lang="en-US" sz="1800" dirty="0" smtClean="0"/>
              <a:t>the darker the color, the higher the MSE value is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AUDUSD</a:t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AUDUSD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CADUSD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CADUSD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19200"/>
                <a:ext cx="76962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Our </a:t>
                </a:r>
                <a:r>
                  <a:rPr lang="en-US" sz="2200" dirty="0"/>
                  <a:t>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</m:t>
                        </m:r>
                        <m:r>
                          <a:rPr lang="en-US" sz="220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 (1 + 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∆)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/>
                          </a:rPr>
                          <m:t>t</m:t>
                        </m:r>
                        <m:r>
                          <a:rPr lang="en-US" sz="22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zh-CN" altLang="en-US" sz="2200">
                        <a:latin typeface="Cambria Math"/>
                      </a:rPr>
                      <m:t>∈</m:t>
                    </m:r>
                    <m:r>
                      <a:rPr lang="en-US" sz="2200">
                        <a:latin typeface="Cambria Math"/>
                      </a:rPr>
                      <m:t>{</m:t>
                    </m:r>
                    <m:r>
                      <a:rPr lang="en-US" sz="2200" i="1">
                        <a:latin typeface="Cambria Math"/>
                      </a:rPr>
                      <m:t>−</m:t>
                    </m:r>
                    <m:r>
                      <a:rPr lang="en-US" sz="2200">
                        <a:latin typeface="Cambria Math"/>
                      </a:rPr>
                      <m:t>1,+1}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/>
                  <a:t> </a:t>
                </a:r>
              </a:p>
              <a:p>
                <a:pPr marL="0" indent="0">
                  <a:buNone/>
                </a:pPr>
                <a:r>
                  <a:rPr lang="en-US" sz="2200" dirty="0"/>
                  <a:t>In HW3, we used daily and weekly volatilities. 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400" dirty="0"/>
                  <a:t>We used a fixed look-back window method to run rolling window type forecasting.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used</a:t>
                </a:r>
                <a:r>
                  <a:rPr lang="en-US" sz="2400" b="1" dirty="0"/>
                  <a:t> 100 </a:t>
                </a:r>
                <a:r>
                  <a:rPr lang="en-US" sz="2400" dirty="0"/>
                  <a:t>as the size of the fixed look-back window for </a:t>
                </a:r>
                <a:r>
                  <a:rPr lang="en-US" sz="2400" b="1" dirty="0"/>
                  <a:t>daily</a:t>
                </a:r>
                <a:r>
                  <a:rPr lang="en-US" sz="2400" dirty="0"/>
                  <a:t> volatilities.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Given the sample size of weekly data, we used</a:t>
                </a:r>
                <a:r>
                  <a:rPr lang="en-US" sz="2400" b="1" dirty="0"/>
                  <a:t> 50 </a:t>
                </a:r>
                <a:r>
                  <a:rPr lang="en-US" sz="2400" dirty="0"/>
                  <a:t>as the size of the fixed look-back window for </a:t>
                </a:r>
                <a:r>
                  <a:rPr lang="en-US" sz="2400" b="1" dirty="0"/>
                  <a:t>weekly</a:t>
                </a:r>
                <a:r>
                  <a:rPr lang="en-US" sz="2400" dirty="0"/>
                  <a:t> volatilities.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19200"/>
                <a:ext cx="7696200" cy="4724400"/>
              </a:xfrm>
              <a:blipFill rotWithShape="1">
                <a:blip r:embed="rId2"/>
                <a:stretch>
                  <a:fillRect l="-950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80085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CHFUSD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CHFUSD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EURUSD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EURUSD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GBPUSD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GBPUSD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JPYUSD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剪去对角的矩形 2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JPYUSD</a:t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NOKUSD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NOKUSD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NZDUSD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NZDUSD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Plots of </a:t>
            </a:r>
            <a:r>
              <a:rPr lang="en-US" dirty="0"/>
              <a:t>SEKUSD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Daily and Weekly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6400800"/>
            <a:ext cx="1664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Results Summary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剪去对角的矩形 5">
            <a:hlinkClick r:id="rId2" action="ppaction://hlinkpres?slideindex=1&amp;slidetitle="/>
          </p:cNvPr>
          <p:cNvSpPr/>
          <p:nvPr/>
        </p:nvSpPr>
        <p:spPr>
          <a:xfrm>
            <a:off x="2889839" y="2629215"/>
            <a:ext cx="3505200" cy="1524000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Please Click Here to Get All the Relevant </a:t>
            </a:r>
            <a:r>
              <a:rPr lang="en-US" dirty="0" smtClean="0"/>
              <a:t>Plots </a:t>
            </a:r>
            <a:r>
              <a:rPr lang="en-US" dirty="0"/>
              <a:t>of </a:t>
            </a:r>
            <a:r>
              <a:rPr lang="en-US" dirty="0" smtClean="0"/>
              <a:t>SEKUSD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Daily and Weekly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Training/Test </a:t>
            </a:r>
            <a:r>
              <a:rPr lang="en-US" b="1" dirty="0" smtClean="0"/>
              <a:t>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905000"/>
                <a:ext cx="7086600" cy="40386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/>
                  <a:t>We conducted a random sampling to divide the 5 years data into two sets indicated by 0,1 according to the </a:t>
                </a:r>
                <a:r>
                  <a:rPr lang="en-US" sz="2800" dirty="0" smtClean="0"/>
                  <a:t>v.csv file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t included in the Excel file is not actually a trading day, we discarded them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>
                  <a:spcAft>
                    <a:spcPts val="1200"/>
                  </a:spcAft>
                </a:pPr>
                <a:r>
                  <a:rPr lang="en-US" sz="2800" dirty="0"/>
                  <a:t>For 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, then t is in the training sample;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, it is in the test sample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905000"/>
                <a:ext cx="7086600" cy="4038600"/>
              </a:xfrm>
              <a:blipFill rotWithShape="1">
                <a:blip r:embed="rId2"/>
                <a:stretch>
                  <a:fillRect l="-1462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337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Training/Test </a:t>
            </a:r>
            <a:r>
              <a:rPr lang="en-US" b="1" dirty="0" smtClean="0"/>
              <a:t>Samples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44140" y="1828800"/>
                <a:ext cx="7696200" cy="44958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Since </a:t>
                </a:r>
                <a:r>
                  <a:rPr lang="en-US" sz="2800" dirty="0"/>
                  <a:t>t and t+1 may be in different samples, we regard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a group.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/>
                  <a:t> is in the </a:t>
                </a:r>
                <a:r>
                  <a:rPr lang="en-US" sz="2400" b="1" dirty="0"/>
                  <a:t>training</a:t>
                </a:r>
                <a:r>
                  <a:rPr lang="en-US" sz="2400" dirty="0"/>
                  <a:t> sample, we would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which would then be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  <m:r>
                          <a:rPr lang="en-US" sz="240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to measure prediction performance in the </a:t>
                </a:r>
                <a:r>
                  <a:rPr lang="en-US" sz="2400" b="1" dirty="0"/>
                  <a:t>training</a:t>
                </a:r>
                <a:r>
                  <a:rPr lang="en-US" sz="2400" dirty="0"/>
                  <a:t> sample.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/>
                  <a:t> is in the </a:t>
                </a:r>
                <a:r>
                  <a:rPr lang="en-US" sz="2400" b="1" dirty="0"/>
                  <a:t>test</a:t>
                </a:r>
                <a:r>
                  <a:rPr lang="en-US" sz="2400" dirty="0"/>
                  <a:t> sample, we would 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which would then be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  <m:r>
                          <a:rPr lang="en-US" sz="240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to measure prediction performance in the </a:t>
                </a:r>
                <a:r>
                  <a:rPr lang="en-US" sz="2400" b="1" dirty="0"/>
                  <a:t>test</a:t>
                </a:r>
                <a:r>
                  <a:rPr lang="en-US" sz="2400" dirty="0"/>
                  <a:t> sample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4140" y="1828800"/>
                <a:ext cx="7696200" cy="4495800"/>
              </a:xfrm>
              <a:blipFill rotWithShape="1">
                <a:blip r:embed="rId2"/>
                <a:stretch>
                  <a:fillRect l="-1346" t="-1220" r="-17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5738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/>
                  <a:t>Different Forms of Forecaster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828800"/>
                <a:ext cx="7391400" cy="40386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/>
                  <a:t>The model we define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 (1 +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b>
                    </m:sSub>
                    <m:r>
                      <a:rPr lang="en-US" sz="2800">
                        <a:latin typeface="Cambria Math"/>
                      </a:rPr>
                      <m:t>∆)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zh-CN" altLang="en-US" sz="2800">
                        <a:latin typeface="Cambria Math"/>
                      </a:rPr>
                      <m:t>∈</m:t>
                    </m:r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>
                        <a:latin typeface="Cambria Math"/>
                      </a:rPr>
                      <m:t>1,+1}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 smtClean="0"/>
                  <a:t>Notice </a:t>
                </a:r>
                <a:r>
                  <a:rPr lang="en-US" sz="2400" dirty="0"/>
                  <a:t>that t and t+1 are both in either the training sample or the test sample. They may not necessarily represent the consecutive two trading days.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following define four different forecasters of the model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828800"/>
                <a:ext cx="7391400" cy="4038600"/>
              </a:xfrm>
              <a:blipFill rotWithShape="1">
                <a:blip r:embed="rId3"/>
                <a:stretch>
                  <a:fillRect l="-1401" t="-1357" r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14492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 dirty="0" smtClean="0"/>
                  <a:t>First </a:t>
                </a:r>
                <a:r>
                  <a:rPr lang="en-US" b="1" dirty="0"/>
                  <a:t>Forecaster </a:t>
                </a:r>
                <a:r>
                  <a:rPr lang="en-US" b="1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F3171-92E9-4797-AB00-F462CF1A82A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6400800"/>
            <a:ext cx="13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01" y="1219200"/>
            <a:ext cx="28860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13865"/>
            <a:ext cx="7391400" cy="33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6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1572</Words>
  <Application>Microsoft Office PowerPoint</Application>
  <PresentationFormat>全屏显示(4:3)</PresentationFormat>
  <Paragraphs>267</Paragraphs>
  <Slides>56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主题​​</vt:lpstr>
      <vt:lpstr>FIN 580 HW3 Presentation</vt:lpstr>
      <vt:lpstr>Methodology</vt:lpstr>
      <vt:lpstr>Data Description &amp; Cleaning</vt:lpstr>
      <vt:lpstr>Performance Measurement</vt:lpstr>
      <vt:lpstr>Model</vt:lpstr>
      <vt:lpstr>Training/Test Samples</vt:lpstr>
      <vt:lpstr>Training/Test Samples</vt:lpstr>
      <vt:lpstr>Different Forms of Forecaster y_t</vt:lpstr>
      <vt:lpstr>First Forecaster of y_t</vt:lpstr>
      <vt:lpstr>First Forecaster of y_t</vt:lpstr>
      <vt:lpstr>First Forecaster of y_t</vt:lpstr>
      <vt:lpstr>First Forecaster of y_t</vt:lpstr>
      <vt:lpstr>Second Forecaster of y_t</vt:lpstr>
      <vt:lpstr>Second Forecaster of y_t</vt:lpstr>
      <vt:lpstr>Second Forecaster of y_t</vt:lpstr>
      <vt:lpstr>Second Forecaster of y_t</vt:lpstr>
      <vt:lpstr>Third Forecaster of y_t</vt:lpstr>
      <vt:lpstr>Third Forecaster of y_t</vt:lpstr>
      <vt:lpstr>Third Forecaster of y_t</vt:lpstr>
      <vt:lpstr>Third Forecaster of y_t</vt:lpstr>
      <vt:lpstr>Fourth Forecaster of y_t</vt:lpstr>
      <vt:lpstr>Fourth Forecaster of y_t</vt:lpstr>
      <vt:lpstr>Fourth Forecaster of y_t</vt:lpstr>
      <vt:lpstr>Fourth Forecaster of y_t</vt:lpstr>
      <vt:lpstr>Research Problem: Fifth Forecaster of y_t</vt:lpstr>
      <vt:lpstr>Research Problem: Fifth Forecaster of y_t</vt:lpstr>
      <vt:lpstr>Research Problem: Fifth Forecaster of y_t</vt:lpstr>
      <vt:lpstr>Research Problem: Fifth Forecaster of y_t</vt:lpstr>
      <vt:lpstr>Measure Prediction Performance  in the Test Sample</vt:lpstr>
      <vt:lpstr>Comparison of Prediction Performance of different Models</vt:lpstr>
      <vt:lpstr>Results Summary</vt:lpstr>
      <vt:lpstr>Sum of MSEs/QLs (Daily)</vt:lpstr>
      <vt:lpstr>Sum of MSEs/QLs (Daily)</vt:lpstr>
      <vt:lpstr>Relevant Data Summary  for Daily Data</vt:lpstr>
      <vt:lpstr>Sum of MSEs/QLs (Weekly)</vt:lpstr>
      <vt:lpstr>Sum of MSEs/QLs (Weekly)</vt:lpstr>
      <vt:lpstr>Relevant Data Summary  for Weekly Data</vt:lpstr>
      <vt:lpstr>Key Observations</vt:lpstr>
      <vt:lpstr>Key Observations</vt:lpstr>
      <vt:lpstr>Key Observations</vt:lpstr>
      <vt:lpstr>Key Observations</vt:lpstr>
      <vt:lpstr>Key Observations</vt:lpstr>
      <vt:lpstr>Key Observations</vt:lpstr>
      <vt:lpstr>Explanation of Plots</vt:lpstr>
      <vt:lpstr>Explanation of Plots</vt:lpstr>
      <vt:lpstr>Explanation of Plots</vt:lpstr>
      <vt:lpstr>Explanation of Plots</vt:lpstr>
      <vt:lpstr>Plots of AUDUSD for Daily and Weekly data</vt:lpstr>
      <vt:lpstr>Plots of CADUSD for Daily and Weekly data</vt:lpstr>
      <vt:lpstr>Plots of CHFUSD for Daily and Weekly data</vt:lpstr>
      <vt:lpstr>Plots of EURUSD for Daily and Weekly data</vt:lpstr>
      <vt:lpstr>Plots of GBPUSD for Daily and Weekly data</vt:lpstr>
      <vt:lpstr>Plots of JPYUSD for Daily and Weekly data</vt:lpstr>
      <vt:lpstr>Plots of NOKUSD for Daily and Weekly data</vt:lpstr>
      <vt:lpstr>Plots of NZDUSD for Daily and Weekly data</vt:lpstr>
      <vt:lpstr>Plots of SEKUSD for Daily and Weekly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Alice</dc:creator>
  <cp:lastModifiedBy>Alice</cp:lastModifiedBy>
  <cp:revision>376</cp:revision>
  <dcterms:created xsi:type="dcterms:W3CDTF">2017-03-18T03:37:23Z</dcterms:created>
  <dcterms:modified xsi:type="dcterms:W3CDTF">2017-04-05T04:03:56Z</dcterms:modified>
</cp:coreProperties>
</file>