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54" r:id="rId2"/>
    <p:sldId id="353" r:id="rId3"/>
    <p:sldId id="358" r:id="rId4"/>
    <p:sldId id="355" r:id="rId5"/>
    <p:sldId id="356" r:id="rId6"/>
    <p:sldId id="357" r:id="rId7"/>
    <p:sldId id="359" r:id="rId8"/>
    <p:sldId id="258" r:id="rId9"/>
    <p:sldId id="260" r:id="rId10"/>
    <p:sldId id="452" r:id="rId11"/>
    <p:sldId id="450" r:id="rId12"/>
    <p:sldId id="451" r:id="rId13"/>
    <p:sldId id="360" r:id="rId14"/>
    <p:sldId id="361" r:id="rId15"/>
    <p:sldId id="447" r:id="rId16"/>
    <p:sldId id="449" r:id="rId17"/>
    <p:sldId id="362" r:id="rId18"/>
    <p:sldId id="363" r:id="rId19"/>
    <p:sldId id="364" r:id="rId20"/>
    <p:sldId id="365" r:id="rId21"/>
    <p:sldId id="366" r:id="rId22"/>
    <p:sldId id="367" r:id="rId23"/>
    <p:sldId id="372" r:id="rId24"/>
    <p:sldId id="373" r:id="rId25"/>
    <p:sldId id="374" r:id="rId26"/>
    <p:sldId id="375" r:id="rId27"/>
    <p:sldId id="445" r:id="rId28"/>
    <p:sldId id="453" r:id="rId29"/>
    <p:sldId id="454" r:id="rId30"/>
    <p:sldId id="456" r:id="rId31"/>
    <p:sldId id="472" r:id="rId32"/>
    <p:sldId id="473" r:id="rId33"/>
    <p:sldId id="486" r:id="rId34"/>
    <p:sldId id="474" r:id="rId35"/>
    <p:sldId id="475" r:id="rId36"/>
    <p:sldId id="476" r:id="rId37"/>
    <p:sldId id="477" r:id="rId38"/>
    <p:sldId id="478" r:id="rId39"/>
    <p:sldId id="479" r:id="rId40"/>
    <p:sldId id="480" r:id="rId41"/>
    <p:sldId id="481" r:id="rId42"/>
    <p:sldId id="482" r:id="rId43"/>
    <p:sldId id="483" r:id="rId44"/>
    <p:sldId id="484" r:id="rId45"/>
    <p:sldId id="469" r:id="rId46"/>
    <p:sldId id="468" r:id="rId47"/>
    <p:sldId id="487" r:id="rId48"/>
    <p:sldId id="467" r:id="rId49"/>
    <p:sldId id="471" r:id="rId50"/>
    <p:sldId id="459" r:id="rId51"/>
    <p:sldId id="460" r:id="rId52"/>
    <p:sldId id="461" r:id="rId53"/>
    <p:sldId id="462" r:id="rId54"/>
    <p:sldId id="470" r:id="rId55"/>
    <p:sldId id="463" r:id="rId56"/>
    <p:sldId id="464" r:id="rId57"/>
    <p:sldId id="465" r:id="rId58"/>
    <p:sldId id="466" r:id="rId59"/>
  </p:sldIdLst>
  <p:sldSz cx="9144000" cy="6858000" type="screen4x3"/>
  <p:notesSz cx="6788150" cy="99234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482"/>
    <a:srgbClr val="A30563"/>
    <a:srgbClr val="C80675"/>
    <a:srgbClr val="FB5FDA"/>
    <a:srgbClr val="CC00FF"/>
    <a:srgbClr val="CA0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8" autoAdjust="0"/>
    <p:restoredTop sz="94628" autoAdjust="0"/>
  </p:normalViewPr>
  <p:slideViewPr>
    <p:cSldViewPr>
      <p:cViewPr varScale="1">
        <p:scale>
          <a:sx n="67" d="100"/>
          <a:sy n="67" d="100"/>
        </p:scale>
        <p:origin x="-8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1532" cy="49617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45047" y="0"/>
            <a:ext cx="2941532" cy="496173"/>
          </a:xfrm>
          <a:prstGeom prst="rect">
            <a:avLst/>
          </a:prstGeom>
        </p:spPr>
        <p:txBody>
          <a:bodyPr vert="horz" lIns="91440" tIns="45720" rIns="91440" bIns="45720" rtlCol="0"/>
          <a:lstStyle>
            <a:lvl1pPr algn="r">
              <a:defRPr sz="1200"/>
            </a:lvl1pPr>
          </a:lstStyle>
          <a:p>
            <a:fld id="{949285F7-C370-441C-8A76-0880A0DD3C24}" type="datetimeFigureOut">
              <a:rPr lang="en-US" smtClean="0"/>
              <a:t>4/7/2017</a:t>
            </a:fld>
            <a:endParaRPr lang="en-US"/>
          </a:p>
        </p:txBody>
      </p:sp>
      <p:sp>
        <p:nvSpPr>
          <p:cNvPr id="4" name="幻灯片图像占位符 3"/>
          <p:cNvSpPr>
            <a:spLocks noGrp="1" noRot="1" noChangeAspect="1"/>
          </p:cNvSpPr>
          <p:nvPr>
            <p:ph type="sldImg" idx="2"/>
          </p:nvPr>
        </p:nvSpPr>
        <p:spPr>
          <a:xfrm>
            <a:off x="914400" y="744538"/>
            <a:ext cx="4959350" cy="3721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78815" y="4713645"/>
            <a:ext cx="5430520" cy="446555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9425568"/>
            <a:ext cx="2941532" cy="496173"/>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45047" y="9425568"/>
            <a:ext cx="2941532" cy="496173"/>
          </a:xfrm>
          <a:prstGeom prst="rect">
            <a:avLst/>
          </a:prstGeom>
        </p:spPr>
        <p:txBody>
          <a:bodyPr vert="horz" lIns="91440" tIns="45720" rIns="91440" bIns="45720" rtlCol="0" anchor="b"/>
          <a:lstStyle>
            <a:lvl1pPr algn="r">
              <a:defRPr sz="1200"/>
            </a:lvl1pPr>
          </a:lstStyle>
          <a:p>
            <a:fld id="{F33E4681-34CB-48A7-8664-DBB2D81E8D97}" type="slidenum">
              <a:rPr lang="en-US" smtClean="0"/>
              <a:t>‹#›</a:t>
            </a:fld>
            <a:endParaRPr lang="en-US"/>
          </a:p>
        </p:txBody>
      </p:sp>
    </p:spTree>
    <p:extLst>
      <p:ext uri="{BB962C8B-B14F-4D97-AF65-F5344CB8AC3E}">
        <p14:creationId xmlns:p14="http://schemas.microsoft.com/office/powerpoint/2010/main" val="46040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33E4681-34CB-48A7-8664-DBB2D81E8D97}" type="slidenum">
              <a:rPr lang="en-US" smtClean="0"/>
              <a:t>8</a:t>
            </a:fld>
            <a:endParaRPr lang="en-US"/>
          </a:p>
        </p:txBody>
      </p:sp>
    </p:spTree>
    <p:extLst>
      <p:ext uri="{BB962C8B-B14F-4D97-AF65-F5344CB8AC3E}">
        <p14:creationId xmlns:p14="http://schemas.microsoft.com/office/powerpoint/2010/main" val="222379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33E4681-34CB-48A7-8664-DBB2D81E8D97}" type="slidenum">
              <a:rPr lang="en-US" smtClean="0"/>
              <a:t>9</a:t>
            </a:fld>
            <a:endParaRPr lang="en-US"/>
          </a:p>
        </p:txBody>
      </p:sp>
    </p:spTree>
    <p:extLst>
      <p:ext uri="{BB962C8B-B14F-4D97-AF65-F5344CB8AC3E}">
        <p14:creationId xmlns:p14="http://schemas.microsoft.com/office/powerpoint/2010/main" val="222379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87A8C2EC-CCA9-4BD4-B245-BF864D10C9DB}" type="datetimeFigureOut">
              <a:rPr lang="en-US" smtClean="0"/>
              <a:t>4/7/2017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293605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7A8C2EC-CCA9-4BD4-B245-BF864D10C9DB}" type="datetimeFigureOut">
              <a:rPr lang="en-US" smtClean="0"/>
              <a:t>4/7/2017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96899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7A8C2EC-CCA9-4BD4-B245-BF864D10C9DB}" type="datetimeFigureOut">
              <a:rPr lang="en-US" smtClean="0"/>
              <a:t>4/7/2017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316870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7A8C2EC-CCA9-4BD4-B245-BF864D10C9DB}" type="datetimeFigureOut">
              <a:rPr lang="en-US" smtClean="0"/>
              <a:t>4/7/2017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343007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7A8C2EC-CCA9-4BD4-B245-BF864D10C9DB}" type="datetimeFigureOut">
              <a:rPr lang="en-US" smtClean="0"/>
              <a:t>4/7/2017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194732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87A8C2EC-CCA9-4BD4-B245-BF864D10C9DB}" type="datetimeFigureOut">
              <a:rPr lang="en-US" smtClean="0"/>
              <a:t>4/7/2017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201088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87A8C2EC-CCA9-4BD4-B245-BF864D10C9DB}" type="datetimeFigureOut">
              <a:rPr lang="en-US" smtClean="0"/>
              <a:t>4/7/2017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338363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87A8C2EC-CCA9-4BD4-B245-BF864D10C9DB}" type="datetimeFigureOut">
              <a:rPr lang="en-US" smtClean="0"/>
              <a:t>4/7/2017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80646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A8C2EC-CCA9-4BD4-B245-BF864D10C9DB}" type="datetimeFigureOut">
              <a:rPr lang="en-US" smtClean="0"/>
              <a:t>4/7/2017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357939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A8C2EC-CCA9-4BD4-B245-BF864D10C9DB}" type="datetimeFigureOut">
              <a:rPr lang="en-US" smtClean="0"/>
              <a:t>4/7/2017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417746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A8C2EC-CCA9-4BD4-B245-BF864D10C9DB}" type="datetimeFigureOut">
              <a:rPr lang="en-US" smtClean="0"/>
              <a:t>4/7/2017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06F3171-92E9-4797-AB00-F462CF1A82AE}" type="slidenum">
              <a:rPr lang="en-US" smtClean="0"/>
              <a:t>‹#›</a:t>
            </a:fld>
            <a:endParaRPr lang="en-US"/>
          </a:p>
        </p:txBody>
      </p:sp>
    </p:spTree>
    <p:extLst>
      <p:ext uri="{BB962C8B-B14F-4D97-AF65-F5344CB8AC3E}">
        <p14:creationId xmlns:p14="http://schemas.microsoft.com/office/powerpoint/2010/main" val="367465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8C2EC-CCA9-4BD4-B245-BF864D10C9DB}" type="datetimeFigureOut">
              <a:rPr lang="en-US" smtClean="0"/>
              <a:t>4/7/2017</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F3171-92E9-4797-AB00-F462CF1A82AE}" type="slidenum">
              <a:rPr lang="en-US" smtClean="0"/>
              <a:t>‹#›</a:t>
            </a:fld>
            <a:endParaRPr lang="en-US"/>
          </a:p>
        </p:txBody>
      </p:sp>
    </p:spTree>
    <p:extLst>
      <p:ext uri="{BB962C8B-B14F-4D97-AF65-F5344CB8AC3E}">
        <p14:creationId xmlns:p14="http://schemas.microsoft.com/office/powerpoint/2010/main" val="376758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1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hyperlink" Target="LASSO%20with%20CV.ppt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OrderedLASSO%20with%20CV.ppt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hyperlink" Target="LASSO%20without%20CV.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hyperlink" Target="OrderedLASSO%20without%20CV.ppt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10.png"/><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sz="4800" dirty="0" smtClean="0"/>
              <a:t>FIN 580 </a:t>
            </a:r>
            <a:r>
              <a:rPr lang="en-US" altLang="zh-CN" sz="4800" dirty="0" smtClean="0"/>
              <a:t>HW2 Presentation</a:t>
            </a:r>
            <a:endParaRPr lang="en-US" sz="4800" dirty="0"/>
          </a:p>
        </p:txBody>
      </p:sp>
      <p:sp>
        <p:nvSpPr>
          <p:cNvPr id="3" name="副标题 2"/>
          <p:cNvSpPr>
            <a:spLocks noGrp="1"/>
          </p:cNvSpPr>
          <p:nvPr>
            <p:ph type="subTitle" idx="1"/>
          </p:nvPr>
        </p:nvSpPr>
        <p:spPr/>
        <p:txBody>
          <a:bodyPr/>
          <a:lstStyle/>
          <a:p>
            <a:r>
              <a:rPr lang="en-US" dirty="0"/>
              <a:t>Emanuel </a:t>
            </a:r>
            <a:r>
              <a:rPr lang="en-US" dirty="0" err="1" smtClean="0"/>
              <a:t>Scoullos</a:t>
            </a:r>
            <a:endParaRPr lang="en-US" dirty="0" smtClean="0"/>
          </a:p>
          <a:p>
            <a:r>
              <a:rPr lang="en-US" dirty="0" err="1" smtClean="0"/>
              <a:t>Yaojun</a:t>
            </a:r>
            <a:r>
              <a:rPr lang="en-US" dirty="0" smtClean="0"/>
              <a:t> Yu</a:t>
            </a:r>
            <a:endParaRPr lang="en-US" dirty="0"/>
          </a:p>
        </p:txBody>
      </p:sp>
    </p:spTree>
    <p:extLst>
      <p:ext uri="{BB962C8B-B14F-4D97-AF65-F5344CB8AC3E}">
        <p14:creationId xmlns:p14="http://schemas.microsoft.com/office/powerpoint/2010/main" val="305332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LASSO </a:t>
            </a:r>
            <a:r>
              <a:rPr lang="en-US" b="1" dirty="0"/>
              <a:t>/ Ordered </a:t>
            </a:r>
            <a:r>
              <a:rPr lang="en-US" b="1" dirty="0" smtClean="0"/>
              <a:t>LASSO</a:t>
            </a:r>
            <a:endParaRPr lang="en-US" b="1" dirty="0"/>
          </a:p>
        </p:txBody>
      </p:sp>
      <p:sp>
        <p:nvSpPr>
          <p:cNvPr id="3" name="内容占位符 2"/>
          <p:cNvSpPr>
            <a:spLocks noGrp="1"/>
          </p:cNvSpPr>
          <p:nvPr>
            <p:ph idx="1"/>
          </p:nvPr>
        </p:nvSpPr>
        <p:spPr>
          <a:xfrm>
            <a:off x="838200" y="1600200"/>
            <a:ext cx="7848600" cy="4267200"/>
          </a:xfrm>
        </p:spPr>
        <p:txBody>
          <a:bodyPr>
            <a:normAutofit fontScale="92500" lnSpcReduction="10000"/>
          </a:bodyPr>
          <a:lstStyle/>
          <a:p>
            <a:pPr marL="0" indent="0" algn="ctr">
              <a:buNone/>
            </a:pPr>
            <a:r>
              <a:rPr lang="en-US" b="1" dirty="0"/>
              <a:t>General </a:t>
            </a:r>
            <a:r>
              <a:rPr lang="en-US" b="1" dirty="0" smtClean="0"/>
              <a:t>Methodology</a:t>
            </a:r>
            <a:endParaRPr lang="en-US" dirty="0"/>
          </a:p>
          <a:p>
            <a:pPr marL="0" indent="0">
              <a:buNone/>
            </a:pPr>
            <a:endParaRPr lang="en-US" dirty="0" smtClean="0"/>
          </a:p>
          <a:p>
            <a:pPr marL="0" indent="0">
              <a:buNone/>
            </a:pPr>
            <a:r>
              <a:rPr lang="en-US" sz="2600" b="1" dirty="0" smtClean="0"/>
              <a:t>Lasso </a:t>
            </a:r>
            <a:r>
              <a:rPr lang="en-US" sz="2600" dirty="0"/>
              <a:t>is a shrinkage and selection method for linear regression. It minimizes the usual sum of squared errors, with a bound on the sum of the absolute values of the coefficients. </a:t>
            </a:r>
            <a:endParaRPr lang="en-US" sz="2600" dirty="0" smtClean="0"/>
          </a:p>
          <a:p>
            <a:pPr marL="0" indent="0">
              <a:buNone/>
            </a:pPr>
            <a:endParaRPr lang="en-US" sz="2600" b="1" dirty="0"/>
          </a:p>
          <a:p>
            <a:pPr marL="0" indent="0">
              <a:buNone/>
            </a:pPr>
            <a:r>
              <a:rPr lang="en-US" sz="2600" b="1" dirty="0" smtClean="0"/>
              <a:t>Ordered </a:t>
            </a:r>
            <a:r>
              <a:rPr lang="en-US" sz="2600" b="1" dirty="0"/>
              <a:t>Lasso</a:t>
            </a:r>
            <a:r>
              <a:rPr lang="en-US" sz="2600" dirty="0"/>
              <a:t> fits a linear model and imposes an order constraint on the coefficients. It writes the coefficients as positive and negative parts, and requires positive parts and negative parts are non-increasing and positive</a:t>
            </a:r>
            <a:r>
              <a:rPr lang="en-US" sz="3000" dirty="0"/>
              <a:t>.</a:t>
            </a:r>
            <a:endParaRPr lang="en-US" sz="3000" dirty="0"/>
          </a:p>
        </p:txBody>
      </p:sp>
    </p:spTree>
    <p:extLst>
      <p:ext uri="{BB962C8B-B14F-4D97-AF65-F5344CB8AC3E}">
        <p14:creationId xmlns:p14="http://schemas.microsoft.com/office/powerpoint/2010/main" val="287097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68322" y="228600"/>
            <a:ext cx="5208221" cy="369332"/>
          </a:xfrm>
          <a:prstGeom prst="rect">
            <a:avLst/>
          </a:prstGeom>
          <a:noFill/>
        </p:spPr>
        <p:txBody>
          <a:bodyPr wrap="none" rtlCol="0">
            <a:spAutoFit/>
          </a:bodyPr>
          <a:lstStyle/>
          <a:p>
            <a:r>
              <a:rPr lang="en-US" b="1" dirty="0" smtClean="0"/>
              <a:t>For LASSO / Ordered LASSO without Cross Validation</a:t>
            </a:r>
            <a:endParaRPr lang="en-US" b="1" dirty="0"/>
          </a:p>
        </p:txBody>
      </p:sp>
      <p:cxnSp>
        <p:nvCxnSpPr>
          <p:cNvPr id="71" name="直接箭头连接符 70"/>
          <p:cNvCxnSpPr/>
          <p:nvPr/>
        </p:nvCxnSpPr>
        <p:spPr>
          <a:xfrm>
            <a:off x="990600" y="3276600"/>
            <a:ext cx="7239000" cy="853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5105400" y="3276600"/>
            <a:ext cx="0" cy="0"/>
          </a:xfrm>
          <a:prstGeom prst="line">
            <a:avLst/>
          </a:prstGeom>
          <a:ln w="12700"/>
        </p:spPr>
        <p:style>
          <a:lnRef idx="1">
            <a:schemeClr val="dk1"/>
          </a:lnRef>
          <a:fillRef idx="0">
            <a:schemeClr val="dk1"/>
          </a:fillRef>
          <a:effectRef idx="0">
            <a:schemeClr val="dk1"/>
          </a:effectRef>
          <a:fontRef idx="minor">
            <a:schemeClr val="tx1"/>
          </a:fontRef>
        </p:style>
      </p:cxnSp>
      <p:sp>
        <p:nvSpPr>
          <p:cNvPr id="74" name="左大括号 73"/>
          <p:cNvSpPr/>
          <p:nvPr/>
        </p:nvSpPr>
        <p:spPr>
          <a:xfrm rot="-5400000">
            <a:off x="2959892" y="2652115"/>
            <a:ext cx="228600" cy="4214816"/>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左大括号 74"/>
          <p:cNvSpPr/>
          <p:nvPr/>
        </p:nvSpPr>
        <p:spPr>
          <a:xfrm rot="-5400000">
            <a:off x="6584155" y="3304578"/>
            <a:ext cx="228600" cy="2909890"/>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直接连接符 75"/>
          <p:cNvCxnSpPr/>
          <p:nvPr/>
        </p:nvCxnSpPr>
        <p:spPr>
          <a:xfrm>
            <a:off x="5181600" y="30937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2300093" y="4881542"/>
            <a:ext cx="1670842" cy="646331"/>
          </a:xfrm>
          <a:prstGeom prst="rect">
            <a:avLst/>
          </a:prstGeom>
          <a:noFill/>
        </p:spPr>
        <p:txBody>
          <a:bodyPr wrap="none" rtlCol="0">
            <a:spAutoFit/>
          </a:bodyPr>
          <a:lstStyle/>
          <a:p>
            <a:pPr algn="ctr"/>
            <a:r>
              <a:rPr lang="en-US" dirty="0" smtClean="0"/>
              <a:t>Training Sample</a:t>
            </a:r>
          </a:p>
          <a:p>
            <a:pPr algn="ctr"/>
            <a:r>
              <a:rPr lang="en-US" dirty="0" smtClean="0"/>
              <a:t>(first 3.5 years)</a:t>
            </a:r>
            <a:endParaRPr lang="en-US" dirty="0"/>
          </a:p>
        </p:txBody>
      </p:sp>
      <p:sp>
        <p:nvSpPr>
          <p:cNvPr id="78" name="TextBox 77"/>
          <p:cNvSpPr txBox="1"/>
          <p:nvPr/>
        </p:nvSpPr>
        <p:spPr>
          <a:xfrm>
            <a:off x="5943600" y="4913292"/>
            <a:ext cx="1544269" cy="646331"/>
          </a:xfrm>
          <a:prstGeom prst="rect">
            <a:avLst/>
          </a:prstGeom>
          <a:noFill/>
        </p:spPr>
        <p:txBody>
          <a:bodyPr wrap="none" rtlCol="0">
            <a:spAutoFit/>
          </a:bodyPr>
          <a:lstStyle/>
          <a:p>
            <a:pPr algn="ctr"/>
            <a:r>
              <a:rPr lang="en-US" dirty="0" smtClean="0"/>
              <a:t>Test Sample</a:t>
            </a:r>
          </a:p>
          <a:p>
            <a:pPr algn="ctr"/>
            <a:r>
              <a:rPr lang="en-US" dirty="0" smtClean="0"/>
              <a:t>(last 1.5 years)</a:t>
            </a:r>
            <a:endParaRPr lang="en-US" dirty="0"/>
          </a:p>
        </p:txBody>
      </p:sp>
      <mc:AlternateContent xmlns:mc="http://schemas.openxmlformats.org/markup-compatibility/2006" xmlns:a14="http://schemas.microsoft.com/office/drawing/2010/main">
        <mc:Choice Requires="a14">
          <p:sp>
            <p:nvSpPr>
              <p:cNvPr id="84" name="TextBox 83"/>
              <p:cNvSpPr txBox="1"/>
              <p:nvPr/>
            </p:nvSpPr>
            <p:spPr>
              <a:xfrm>
                <a:off x="2347862" y="5559623"/>
                <a:ext cx="1621791" cy="307777"/>
              </a:xfrm>
              <a:prstGeom prst="rect">
                <a:avLst/>
              </a:prstGeom>
              <a:noFill/>
              <a:ln w="12700">
                <a:solidFill>
                  <a:schemeClr val="tx2"/>
                </a:solidFill>
              </a:ln>
            </p:spPr>
            <p:txBody>
              <a:bodyPr wrap="none" rtlCol="0">
                <a:spAutoFit/>
              </a:bodyPr>
              <a:lstStyle/>
              <a:p>
                <a:r>
                  <a:rPr lang="en-US" sz="1400" dirty="0" smtClean="0"/>
                  <a:t>Pick the optimal </a:t>
                </a:r>
                <a14:m>
                  <m:oMath xmlns:m="http://schemas.openxmlformats.org/officeDocument/2006/math">
                    <m:r>
                      <m:rPr>
                        <m:sty m:val="p"/>
                      </m:rPr>
                      <a:rPr lang="en-US" sz="1400" smtClean="0">
                        <a:latin typeface="Cambria Math"/>
                      </a:rPr>
                      <m:t>λ</m:t>
                    </m:r>
                  </m:oMath>
                </a14:m>
                <a:r>
                  <a:rPr lang="en-US" sz="1400" dirty="0" smtClean="0"/>
                  <a:t>*</a:t>
                </a:r>
                <a:endParaRPr lang="en-US" sz="1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2347862" y="5559623"/>
                <a:ext cx="1621791" cy="307777"/>
              </a:xfrm>
              <a:prstGeom prst="rect">
                <a:avLst/>
              </a:prstGeom>
              <a:blipFill rotWithShape="1">
                <a:blip r:embed="rId2"/>
                <a:stretch>
                  <a:fillRect l="-373" b="-15094"/>
                </a:stretch>
              </a:blipFill>
              <a:ln w="12700">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5638800" y="5559623"/>
                <a:ext cx="2047868" cy="307777"/>
              </a:xfrm>
              <a:prstGeom prst="rect">
                <a:avLst/>
              </a:prstGeom>
              <a:noFill/>
              <a:ln w="12700">
                <a:solidFill>
                  <a:schemeClr val="tx2"/>
                </a:solidFill>
              </a:ln>
            </p:spPr>
            <p:txBody>
              <a:bodyPr wrap="none" rtlCol="0">
                <a:spAutoFit/>
              </a:bodyPr>
              <a:lstStyle/>
              <a:p>
                <a:r>
                  <a:rPr lang="en-US" sz="1400" dirty="0" smtClean="0"/>
                  <a:t>Test using the optimal </a:t>
                </a:r>
                <a14:m>
                  <m:oMath xmlns:m="http://schemas.openxmlformats.org/officeDocument/2006/math">
                    <m:r>
                      <m:rPr>
                        <m:sty m:val="p"/>
                      </m:rPr>
                      <a:rPr lang="en-US" sz="1400" smtClean="0">
                        <a:latin typeface="Cambria Math"/>
                      </a:rPr>
                      <m:t>λ</m:t>
                    </m:r>
                  </m:oMath>
                </a14:m>
                <a:r>
                  <a:rPr lang="en-US" sz="1400" dirty="0" smtClean="0"/>
                  <a:t>*</a:t>
                </a:r>
                <a:endParaRPr lang="en-US" sz="1400" dirty="0"/>
              </a:p>
            </p:txBody>
          </p:sp>
        </mc:Choice>
        <mc:Fallback xmlns="">
          <p:sp>
            <p:nvSpPr>
              <p:cNvPr id="85" name="TextBox 84"/>
              <p:cNvSpPr txBox="1">
                <a:spLocks noRot="1" noChangeAspect="1" noMove="1" noResize="1" noEditPoints="1" noAdjustHandles="1" noChangeArrowheads="1" noChangeShapeType="1" noTextEdit="1"/>
              </p:cNvSpPr>
              <p:nvPr/>
            </p:nvSpPr>
            <p:spPr>
              <a:xfrm>
                <a:off x="5638800" y="5559623"/>
                <a:ext cx="2047868" cy="307777"/>
              </a:xfrm>
              <a:prstGeom prst="rect">
                <a:avLst/>
              </a:prstGeom>
              <a:blipFill rotWithShape="1">
                <a:blip r:embed="rId3"/>
                <a:stretch>
                  <a:fillRect l="-296" b="-15094"/>
                </a:stretch>
              </a:blipFill>
              <a:ln w="12700">
                <a:solidFill>
                  <a:schemeClr val="tx2"/>
                </a:solidFill>
              </a:ln>
            </p:spPr>
            <p:txBody>
              <a:bodyPr/>
              <a:lstStyle/>
              <a:p>
                <a:r>
                  <a:rPr lang="en-US">
                    <a:noFill/>
                  </a:rPr>
                  <a:t> </a:t>
                </a:r>
              </a:p>
            </p:txBody>
          </p:sp>
        </mc:Fallback>
      </mc:AlternateContent>
      <p:sp>
        <p:nvSpPr>
          <p:cNvPr id="91" name="左大括号 90"/>
          <p:cNvSpPr/>
          <p:nvPr/>
        </p:nvSpPr>
        <p:spPr>
          <a:xfrm rot="-16200000">
            <a:off x="2922269" y="1093469"/>
            <a:ext cx="99062" cy="3962399"/>
          </a:xfrm>
          <a:prstGeom prst="leftBrace">
            <a:avLst>
              <a:gd name="adj1" fmla="val 64063"/>
              <a:gd name="adj2" fmla="val 49991"/>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2" name="TextBox 91"/>
              <p:cNvSpPr txBox="1"/>
              <p:nvPr/>
            </p:nvSpPr>
            <p:spPr>
              <a:xfrm>
                <a:off x="228600" y="1295400"/>
                <a:ext cx="4412837" cy="307777"/>
              </a:xfrm>
              <a:prstGeom prst="rect">
                <a:avLst/>
              </a:prstGeom>
              <a:noFill/>
              <a:ln w="12700">
                <a:solidFill>
                  <a:srgbClr val="00B050"/>
                </a:solidFill>
              </a:ln>
            </p:spPr>
            <p:txBody>
              <a:bodyPr wrap="square" rtlCol="0">
                <a:spAutoFit/>
              </a:bodyPr>
              <a:lstStyle/>
              <a:p>
                <a:pPr algn="ctr"/>
                <a:r>
                  <a:rPr lang="en-US" sz="1400" dirty="0" smtClean="0"/>
                  <a:t>Data used to fit the model using </a:t>
                </a:r>
                <a14:m>
                  <m:oMath xmlns:m="http://schemas.openxmlformats.org/officeDocument/2006/math">
                    <m:sSub>
                      <m:sSubPr>
                        <m:ctrlPr>
                          <a:rPr lang="en-US" sz="1400" b="0" i="1" smtClean="0">
                            <a:latin typeface="Cambria Math"/>
                          </a:rPr>
                        </m:ctrlPr>
                      </m:sSubPr>
                      <m:e>
                        <m:r>
                          <m:rPr>
                            <m:sty m:val="p"/>
                          </m:rPr>
                          <a:rPr lang="en-US" sz="1400">
                            <a:latin typeface="Cambria Math"/>
                          </a:rPr>
                          <m:t>λ</m:t>
                        </m:r>
                      </m:e>
                      <m:sub>
                        <m:r>
                          <a:rPr lang="en-US" sz="1400" b="0" i="0" smtClean="0">
                            <a:latin typeface="Cambria Math"/>
                          </a:rPr>
                          <m:t>1</m:t>
                        </m:r>
                      </m:sub>
                    </m:sSub>
                  </m:oMath>
                </a14:m>
                <a:r>
                  <a:rPr lang="en-US" sz="1400" dirty="0" smtClean="0"/>
                  <a:t> in the training sample</a:t>
                </a:r>
                <a:endParaRPr lang="en-US" sz="1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28600" y="1295400"/>
                <a:ext cx="4412837" cy="307777"/>
              </a:xfrm>
              <a:prstGeom prst="rect">
                <a:avLst/>
              </a:prstGeom>
              <a:blipFill rotWithShape="1">
                <a:blip r:embed="rId4"/>
                <a:stretch>
                  <a:fillRect b="-15385"/>
                </a:stretch>
              </a:blipFill>
              <a:ln w="12700">
                <a:solidFill>
                  <a:srgbClr val="00B050"/>
                </a:solidFill>
              </a:ln>
            </p:spPr>
            <p:txBody>
              <a:bodyPr/>
              <a:lstStyle/>
              <a:p>
                <a:r>
                  <a:rPr lang="en-US">
                    <a:noFill/>
                  </a:rPr>
                  <a:t> </a:t>
                </a:r>
              </a:p>
            </p:txBody>
          </p:sp>
        </mc:Fallback>
      </mc:AlternateContent>
      <p:sp>
        <p:nvSpPr>
          <p:cNvPr id="93" name="TextBox 92"/>
          <p:cNvSpPr txBox="1"/>
          <p:nvPr/>
        </p:nvSpPr>
        <p:spPr>
          <a:xfrm>
            <a:off x="5047513" y="3276600"/>
            <a:ext cx="335381" cy="276999"/>
          </a:xfrm>
          <a:prstGeom prst="rect">
            <a:avLst/>
          </a:prstGeom>
          <a:noFill/>
        </p:spPr>
        <p:txBody>
          <a:bodyPr wrap="none" rtlCol="0">
            <a:spAutoFit/>
          </a:bodyPr>
          <a:lstStyle/>
          <a:p>
            <a:r>
              <a:rPr lang="en-US" sz="1200" dirty="0" smtClean="0"/>
              <a:t>T</a:t>
            </a:r>
            <a:r>
              <a:rPr lang="en-US" sz="700" dirty="0" smtClean="0"/>
              <a:t>1</a:t>
            </a:r>
          </a:p>
        </p:txBody>
      </p:sp>
      <p:sp>
        <p:nvSpPr>
          <p:cNvPr id="94" name="TextBox 93"/>
          <p:cNvSpPr txBox="1"/>
          <p:nvPr/>
        </p:nvSpPr>
        <p:spPr>
          <a:xfrm>
            <a:off x="7924708" y="3276600"/>
            <a:ext cx="304892" cy="276999"/>
          </a:xfrm>
          <a:prstGeom prst="rect">
            <a:avLst/>
          </a:prstGeom>
          <a:noFill/>
        </p:spPr>
        <p:txBody>
          <a:bodyPr wrap="none" rtlCol="0">
            <a:spAutoFit/>
          </a:bodyPr>
          <a:lstStyle/>
          <a:p>
            <a:r>
              <a:rPr lang="en-US" sz="1200" dirty="0" smtClean="0"/>
              <a:t>T</a:t>
            </a:r>
            <a:r>
              <a:rPr lang="en-US" sz="700" dirty="0"/>
              <a:t>2</a:t>
            </a:r>
            <a:endParaRPr lang="en-US" sz="700" dirty="0" smtClean="0"/>
          </a:p>
        </p:txBody>
      </p:sp>
      <p:cxnSp>
        <p:nvCxnSpPr>
          <p:cNvPr id="95" name="直接连接符 94"/>
          <p:cNvCxnSpPr/>
          <p:nvPr/>
        </p:nvCxnSpPr>
        <p:spPr>
          <a:xfrm>
            <a:off x="8048400" y="30937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5254618" y="3276600"/>
            <a:ext cx="460382" cy="276999"/>
          </a:xfrm>
          <a:prstGeom prst="rect">
            <a:avLst/>
          </a:prstGeom>
          <a:noFill/>
        </p:spPr>
        <p:txBody>
          <a:bodyPr wrap="none" rtlCol="0">
            <a:spAutoFit/>
          </a:bodyPr>
          <a:lstStyle/>
          <a:p>
            <a:r>
              <a:rPr lang="en-US" sz="1200" dirty="0" smtClean="0"/>
              <a:t>T</a:t>
            </a:r>
            <a:r>
              <a:rPr lang="en-US" sz="700" dirty="0" smtClean="0"/>
              <a:t>1</a:t>
            </a:r>
            <a:r>
              <a:rPr lang="en-US" sz="1200" dirty="0" smtClean="0"/>
              <a:t>+1</a:t>
            </a:r>
          </a:p>
        </p:txBody>
      </p:sp>
      <p:sp>
        <p:nvSpPr>
          <p:cNvPr id="100" name="TextBox 99"/>
          <p:cNvSpPr txBox="1"/>
          <p:nvPr/>
        </p:nvSpPr>
        <p:spPr>
          <a:xfrm>
            <a:off x="3825299" y="6091535"/>
            <a:ext cx="2804101" cy="461665"/>
          </a:xfrm>
          <a:prstGeom prst="rect">
            <a:avLst/>
          </a:prstGeom>
          <a:noFill/>
          <a:ln w="12700">
            <a:solidFill>
              <a:schemeClr val="tx2"/>
            </a:solidFill>
          </a:ln>
        </p:spPr>
        <p:txBody>
          <a:bodyPr wrap="none" rtlCol="0">
            <a:spAutoFit/>
          </a:bodyPr>
          <a:lstStyle/>
          <a:p>
            <a:r>
              <a:rPr lang="en-US" sz="1200" dirty="0" smtClean="0"/>
              <a:t>T</a:t>
            </a:r>
            <a:r>
              <a:rPr lang="en-US" sz="1200" baseline="-25000" dirty="0" smtClean="0"/>
              <a:t>1</a:t>
            </a:r>
            <a:r>
              <a:rPr lang="en-US" sz="1200" dirty="0" smtClean="0"/>
              <a:t> is the last datum in the training sample</a:t>
            </a:r>
          </a:p>
          <a:p>
            <a:r>
              <a:rPr lang="en-US" sz="1200" dirty="0" smtClean="0"/>
              <a:t>T</a:t>
            </a:r>
            <a:r>
              <a:rPr lang="en-US" sz="1200" baseline="-25000" dirty="0" smtClean="0"/>
              <a:t>1</a:t>
            </a:r>
            <a:r>
              <a:rPr lang="en-US" sz="1200" dirty="0" smtClean="0"/>
              <a:t>+1 is the first datum in the test sample</a:t>
            </a:r>
          </a:p>
        </p:txBody>
      </p:sp>
      <p:sp>
        <p:nvSpPr>
          <p:cNvPr id="101" name="左大括号 100"/>
          <p:cNvSpPr/>
          <p:nvPr/>
        </p:nvSpPr>
        <p:spPr>
          <a:xfrm rot="-16200000">
            <a:off x="2922269" y="979358"/>
            <a:ext cx="99062" cy="3962399"/>
          </a:xfrm>
          <a:prstGeom prst="leftBrace">
            <a:avLst>
              <a:gd name="adj1" fmla="val 64063"/>
              <a:gd name="adj2" fmla="val 49991"/>
            </a:avLst>
          </a:prstGeom>
          <a:ln w="12700">
            <a:solidFill>
              <a:srgbClr val="A404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2" name="左大括号 101"/>
          <p:cNvSpPr/>
          <p:nvPr/>
        </p:nvSpPr>
        <p:spPr>
          <a:xfrm rot="-16200000">
            <a:off x="2922269" y="662109"/>
            <a:ext cx="99062" cy="3962399"/>
          </a:xfrm>
          <a:prstGeom prst="leftBrace">
            <a:avLst>
              <a:gd name="adj1" fmla="val 64063"/>
              <a:gd name="adj2" fmla="val 49991"/>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4" name="TextBox 103"/>
              <p:cNvSpPr txBox="1"/>
              <p:nvPr/>
            </p:nvSpPr>
            <p:spPr>
              <a:xfrm>
                <a:off x="228600" y="1676400"/>
                <a:ext cx="4412837" cy="307777"/>
              </a:xfrm>
              <a:prstGeom prst="rect">
                <a:avLst/>
              </a:prstGeom>
              <a:noFill/>
              <a:ln w="12700">
                <a:solidFill>
                  <a:srgbClr val="A30563"/>
                </a:solidFill>
              </a:ln>
            </p:spPr>
            <p:txBody>
              <a:bodyPr wrap="square" rtlCol="0">
                <a:spAutoFit/>
              </a:bodyPr>
              <a:lstStyle/>
              <a:p>
                <a:pPr algn="ctr"/>
                <a:r>
                  <a:rPr lang="en-US" sz="1400" dirty="0" smtClean="0"/>
                  <a:t>Data used to fit the model using </a:t>
                </a:r>
                <a14:m>
                  <m:oMath xmlns:m="http://schemas.openxmlformats.org/officeDocument/2006/math">
                    <m:sSub>
                      <m:sSubPr>
                        <m:ctrlPr>
                          <a:rPr lang="en-US" sz="1400" b="0" i="1" smtClean="0">
                            <a:latin typeface="Cambria Math"/>
                          </a:rPr>
                        </m:ctrlPr>
                      </m:sSubPr>
                      <m:e>
                        <m:r>
                          <m:rPr>
                            <m:sty m:val="p"/>
                          </m:rPr>
                          <a:rPr lang="en-US" sz="1400">
                            <a:latin typeface="Cambria Math"/>
                          </a:rPr>
                          <m:t>λ</m:t>
                        </m:r>
                      </m:e>
                      <m:sub>
                        <m:r>
                          <a:rPr lang="en-US" sz="1400" b="0" i="0" smtClean="0">
                            <a:latin typeface="Cambria Math"/>
                          </a:rPr>
                          <m:t>2</m:t>
                        </m:r>
                      </m:sub>
                    </m:sSub>
                  </m:oMath>
                </a14:m>
                <a:r>
                  <a:rPr lang="en-US" sz="1400" dirty="0" smtClean="0"/>
                  <a:t> in the </a:t>
                </a:r>
                <a:r>
                  <a:rPr lang="en-US" sz="1400" dirty="0"/>
                  <a:t>training sample</a:t>
                </a:r>
              </a:p>
            </p:txBody>
          </p:sp>
        </mc:Choice>
        <mc:Fallback xmlns="">
          <p:sp>
            <p:nvSpPr>
              <p:cNvPr id="104" name="TextBox 103"/>
              <p:cNvSpPr txBox="1">
                <a:spLocks noRot="1" noChangeAspect="1" noMove="1" noResize="1" noEditPoints="1" noAdjustHandles="1" noChangeArrowheads="1" noChangeShapeType="1" noTextEdit="1"/>
              </p:cNvSpPr>
              <p:nvPr/>
            </p:nvSpPr>
            <p:spPr>
              <a:xfrm>
                <a:off x="228600" y="1676400"/>
                <a:ext cx="4412837" cy="307777"/>
              </a:xfrm>
              <a:prstGeom prst="rect">
                <a:avLst/>
              </a:prstGeom>
              <a:blipFill rotWithShape="1">
                <a:blip r:embed="rId5"/>
                <a:stretch>
                  <a:fillRect b="-17308"/>
                </a:stretch>
              </a:blipFill>
              <a:ln w="12700">
                <a:solidFill>
                  <a:srgbClr val="A3056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228600" y="2209800"/>
                <a:ext cx="4412837" cy="307777"/>
              </a:xfrm>
              <a:prstGeom prst="rect">
                <a:avLst/>
              </a:prstGeom>
              <a:noFill/>
              <a:ln w="12700">
                <a:solidFill>
                  <a:schemeClr val="accent6">
                    <a:lumMod val="75000"/>
                  </a:schemeClr>
                </a:solidFill>
              </a:ln>
            </p:spPr>
            <p:txBody>
              <a:bodyPr wrap="square" rtlCol="0">
                <a:spAutoFit/>
              </a:bodyPr>
              <a:lstStyle/>
              <a:p>
                <a:pPr algn="ctr"/>
                <a:r>
                  <a:rPr lang="en-US" sz="1400" dirty="0" smtClean="0"/>
                  <a:t>Data used to fit the model using </a:t>
                </a:r>
                <a14:m>
                  <m:oMath xmlns:m="http://schemas.openxmlformats.org/officeDocument/2006/math">
                    <m:sSub>
                      <m:sSubPr>
                        <m:ctrlPr>
                          <a:rPr lang="en-US" sz="1400" b="0" i="1" smtClean="0">
                            <a:latin typeface="Cambria Math"/>
                          </a:rPr>
                        </m:ctrlPr>
                      </m:sSubPr>
                      <m:e>
                        <m:r>
                          <m:rPr>
                            <m:sty m:val="p"/>
                          </m:rPr>
                          <a:rPr lang="en-US" sz="1400">
                            <a:latin typeface="Cambria Math"/>
                          </a:rPr>
                          <m:t>λ</m:t>
                        </m:r>
                      </m:e>
                      <m:sub>
                        <m:r>
                          <m:rPr>
                            <m:sty m:val="p"/>
                          </m:rPr>
                          <a:rPr lang="en-US" sz="1400" b="0" i="0" smtClean="0">
                            <a:latin typeface="Cambria Math"/>
                          </a:rPr>
                          <m:t>n</m:t>
                        </m:r>
                      </m:sub>
                    </m:sSub>
                  </m:oMath>
                </a14:m>
                <a:r>
                  <a:rPr lang="en-US" sz="1400" dirty="0" smtClean="0"/>
                  <a:t> in the </a:t>
                </a:r>
                <a:r>
                  <a:rPr lang="en-US" sz="1400" dirty="0"/>
                  <a:t>training sample</a:t>
                </a:r>
              </a:p>
            </p:txBody>
          </p:sp>
        </mc:Choice>
        <mc:Fallback xmlns="">
          <p:sp>
            <p:nvSpPr>
              <p:cNvPr id="105" name="TextBox 104"/>
              <p:cNvSpPr txBox="1">
                <a:spLocks noRot="1" noChangeAspect="1" noMove="1" noResize="1" noEditPoints="1" noAdjustHandles="1" noChangeArrowheads="1" noChangeShapeType="1" noTextEdit="1"/>
              </p:cNvSpPr>
              <p:nvPr/>
            </p:nvSpPr>
            <p:spPr>
              <a:xfrm>
                <a:off x="228600" y="2209800"/>
                <a:ext cx="4412837" cy="307777"/>
              </a:xfrm>
              <a:prstGeom prst="rect">
                <a:avLst/>
              </a:prstGeom>
              <a:blipFill rotWithShape="1">
                <a:blip r:embed="rId6"/>
                <a:stretch>
                  <a:fillRect b="-15385"/>
                </a:stretch>
              </a:blipFill>
              <a:ln w="12700">
                <a:solidFill>
                  <a:schemeClr val="accent6">
                    <a:lumMod val="75000"/>
                  </a:schemeClr>
                </a:solidFill>
              </a:ln>
            </p:spPr>
            <p:txBody>
              <a:bodyPr/>
              <a:lstStyle/>
              <a:p>
                <a:r>
                  <a:rPr lang="en-US">
                    <a:noFill/>
                  </a:rPr>
                  <a:t> </a:t>
                </a:r>
              </a:p>
            </p:txBody>
          </p:sp>
        </mc:Fallback>
      </mc:AlternateContent>
      <p:sp>
        <p:nvSpPr>
          <p:cNvPr id="106" name="TextBox 105"/>
          <p:cNvSpPr txBox="1"/>
          <p:nvPr/>
        </p:nvSpPr>
        <p:spPr>
          <a:xfrm>
            <a:off x="2895600" y="1902023"/>
            <a:ext cx="319318" cy="307777"/>
          </a:xfrm>
          <a:prstGeom prst="rect">
            <a:avLst/>
          </a:prstGeom>
          <a:noFill/>
        </p:spPr>
        <p:txBody>
          <a:bodyPr wrap="none" rtlCol="0">
            <a:spAutoFit/>
          </a:bodyPr>
          <a:lstStyle/>
          <a:p>
            <a:r>
              <a:rPr lang="en-US" sz="1400" dirty="0" smtClean="0"/>
              <a:t>…</a:t>
            </a:r>
            <a:endParaRPr lang="en-US" sz="1400" dirty="0"/>
          </a:p>
        </p:txBody>
      </p:sp>
      <p:sp>
        <p:nvSpPr>
          <p:cNvPr id="3" name="TextBox 2"/>
          <p:cNvSpPr txBox="1"/>
          <p:nvPr/>
        </p:nvSpPr>
        <p:spPr>
          <a:xfrm>
            <a:off x="2891135" y="2667000"/>
            <a:ext cx="461665" cy="251031"/>
          </a:xfrm>
          <a:prstGeom prst="rect">
            <a:avLst/>
          </a:prstGeom>
          <a:noFill/>
        </p:spPr>
        <p:txBody>
          <a:bodyPr vert="eaVert" wrap="none" rtlCol="0">
            <a:spAutoFit/>
          </a:bodyPr>
          <a:lstStyle/>
          <a:p>
            <a:r>
              <a:rPr lang="en-US" dirty="0" smtClean="0"/>
              <a:t>…</a:t>
            </a:r>
            <a:endParaRPr lang="en-US" dirty="0"/>
          </a:p>
        </p:txBody>
      </p:sp>
      <p:cxnSp>
        <p:nvCxnSpPr>
          <p:cNvPr id="108" name="直接连接符 107"/>
          <p:cNvCxnSpPr/>
          <p:nvPr/>
        </p:nvCxnSpPr>
        <p:spPr>
          <a:xfrm>
            <a:off x="5486400" y="3093720"/>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109" name="直接箭头连接符 108"/>
          <p:cNvCxnSpPr>
            <a:stCxn id="110" idx="1"/>
          </p:cNvCxnSpPr>
          <p:nvPr/>
        </p:nvCxnSpPr>
        <p:spPr>
          <a:xfrm flipH="1">
            <a:off x="5503732" y="1664732"/>
            <a:ext cx="1430468" cy="1511139"/>
          </a:xfrm>
          <a:prstGeom prst="straightConnector1">
            <a:avLst/>
          </a:prstGeom>
          <a:ln w="127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934200" y="1295400"/>
            <a:ext cx="1828800" cy="738664"/>
          </a:xfrm>
          <a:prstGeom prst="rect">
            <a:avLst/>
          </a:prstGeom>
          <a:noFill/>
          <a:ln w="12700">
            <a:solidFill>
              <a:schemeClr val="tx2">
                <a:lumMod val="60000"/>
                <a:lumOff val="40000"/>
              </a:schemeClr>
            </a:solidFill>
          </a:ln>
        </p:spPr>
        <p:txBody>
          <a:bodyPr wrap="square" rtlCol="0">
            <a:spAutoFit/>
          </a:bodyPr>
          <a:lstStyle/>
          <a:p>
            <a:pPr algn="ctr"/>
            <a:r>
              <a:rPr lang="en-US" sz="1400" dirty="0" smtClean="0"/>
              <a:t>The first prediction</a:t>
            </a:r>
          </a:p>
          <a:p>
            <a:pPr algn="ctr"/>
            <a:r>
              <a:rPr lang="en-US" sz="1400" dirty="0" smtClean="0"/>
              <a:t> made in the </a:t>
            </a:r>
          </a:p>
          <a:p>
            <a:pPr algn="ctr"/>
            <a:r>
              <a:rPr lang="en-US" sz="1400" dirty="0" smtClean="0"/>
              <a:t>test sample</a:t>
            </a:r>
            <a:endParaRPr lang="en-US" sz="1400" dirty="0"/>
          </a:p>
        </p:txBody>
      </p:sp>
      <p:sp>
        <p:nvSpPr>
          <p:cNvPr id="111" name="左大括号 110"/>
          <p:cNvSpPr/>
          <p:nvPr/>
        </p:nvSpPr>
        <p:spPr>
          <a:xfrm rot="-5400000">
            <a:off x="3017042" y="1454941"/>
            <a:ext cx="114301" cy="4214818"/>
          </a:xfrm>
          <a:prstGeom prst="leftBrace">
            <a:avLst>
              <a:gd name="adj1" fmla="val 64063"/>
              <a:gd name="adj2" fmla="val 51953"/>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 name="TextBox 111"/>
              <p:cNvSpPr txBox="1"/>
              <p:nvPr/>
            </p:nvSpPr>
            <p:spPr>
              <a:xfrm>
                <a:off x="2085894" y="3886200"/>
                <a:ext cx="1952706" cy="738664"/>
              </a:xfrm>
              <a:prstGeom prst="rect">
                <a:avLst/>
              </a:prstGeom>
              <a:noFill/>
              <a:ln w="12700">
                <a:solidFill>
                  <a:schemeClr val="tx2">
                    <a:lumMod val="60000"/>
                    <a:lumOff val="40000"/>
                  </a:schemeClr>
                </a:solidFill>
              </a:ln>
            </p:spPr>
            <p:txBody>
              <a:bodyPr wrap="square" rtlCol="0">
                <a:spAutoFit/>
              </a:bodyPr>
              <a:lstStyle/>
              <a:p>
                <a:pPr algn="ctr"/>
                <a:r>
                  <a:rPr lang="en-US" sz="1400" dirty="0" smtClean="0"/>
                  <a:t>Data used to make the </a:t>
                </a:r>
              </a:p>
              <a:p>
                <a:pPr algn="ctr"/>
                <a:r>
                  <a:rPr lang="en-US" sz="1400" dirty="0" smtClean="0"/>
                  <a:t>first prediction in the </a:t>
                </a:r>
              </a:p>
              <a:p>
                <a:pPr algn="ctr"/>
                <a:r>
                  <a:rPr lang="en-US" sz="1400" dirty="0" smtClean="0"/>
                  <a:t>test sample using </a:t>
                </a:r>
                <a14:m>
                  <m:oMath xmlns:m="http://schemas.openxmlformats.org/officeDocument/2006/math">
                    <m:r>
                      <m:rPr>
                        <m:sty m:val="p"/>
                      </m:rPr>
                      <a:rPr lang="en-US" sz="1400" smtClean="0">
                        <a:latin typeface="Cambria Math"/>
                      </a:rPr>
                      <m:t>λ</m:t>
                    </m:r>
                  </m:oMath>
                </a14:m>
                <a:r>
                  <a:rPr lang="en-US" sz="1400" dirty="0" smtClean="0"/>
                  <a:t>*</a:t>
                </a:r>
                <a:endParaRPr lang="en-US" sz="1400" dirty="0"/>
              </a:p>
            </p:txBody>
          </p:sp>
        </mc:Choice>
        <mc:Fallback xmlns="">
          <p:sp>
            <p:nvSpPr>
              <p:cNvPr id="112" name="TextBox 111"/>
              <p:cNvSpPr txBox="1">
                <a:spLocks noRot="1" noChangeAspect="1" noMove="1" noResize="1" noEditPoints="1" noAdjustHandles="1" noChangeArrowheads="1" noChangeShapeType="1" noTextEdit="1"/>
              </p:cNvSpPr>
              <p:nvPr/>
            </p:nvSpPr>
            <p:spPr>
              <a:xfrm>
                <a:off x="2085894" y="3886200"/>
                <a:ext cx="1952706" cy="738664"/>
              </a:xfrm>
              <a:prstGeom prst="rect">
                <a:avLst/>
              </a:prstGeom>
              <a:blipFill rotWithShape="1">
                <a:blip r:embed="rId7"/>
                <a:stretch>
                  <a:fillRect b="-5691"/>
                </a:stretch>
              </a:blipFill>
              <a:ln w="12700">
                <a:solidFill>
                  <a:schemeClr val="tx2">
                    <a:lumMod val="60000"/>
                    <a:lumOff val="40000"/>
                  </a:schemeClr>
                </a:solidFill>
              </a:ln>
            </p:spPr>
            <p:txBody>
              <a:bodyPr/>
              <a:lstStyle/>
              <a:p>
                <a:r>
                  <a:rPr lang="en-US">
                    <a:noFill/>
                  </a:rPr>
                  <a:t> </a:t>
                </a:r>
              </a:p>
            </p:txBody>
          </p:sp>
        </mc:Fallback>
      </mc:AlternateContent>
      <p:sp>
        <p:nvSpPr>
          <p:cNvPr id="113" name="左大括号 112"/>
          <p:cNvSpPr/>
          <p:nvPr/>
        </p:nvSpPr>
        <p:spPr>
          <a:xfrm rot="-5400000">
            <a:off x="3169443" y="1416842"/>
            <a:ext cx="114302" cy="4519617"/>
          </a:xfrm>
          <a:prstGeom prst="leftBrace">
            <a:avLst>
              <a:gd name="adj1" fmla="val 64063"/>
              <a:gd name="adj2" fmla="val 51953"/>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p:cNvSpPr txBox="1"/>
          <p:nvPr/>
        </p:nvSpPr>
        <p:spPr>
          <a:xfrm>
            <a:off x="5575048" y="3280956"/>
            <a:ext cx="460382" cy="276999"/>
          </a:xfrm>
          <a:prstGeom prst="rect">
            <a:avLst/>
          </a:prstGeom>
          <a:noFill/>
        </p:spPr>
        <p:txBody>
          <a:bodyPr wrap="none" rtlCol="0">
            <a:spAutoFit/>
          </a:bodyPr>
          <a:lstStyle/>
          <a:p>
            <a:r>
              <a:rPr lang="en-US" sz="1200" dirty="0" smtClean="0"/>
              <a:t>T</a:t>
            </a:r>
            <a:r>
              <a:rPr lang="en-US" sz="700" dirty="0" smtClean="0"/>
              <a:t>1</a:t>
            </a:r>
            <a:r>
              <a:rPr lang="en-US" sz="1200" dirty="0" smtClean="0"/>
              <a:t>+2</a:t>
            </a:r>
          </a:p>
        </p:txBody>
      </p:sp>
      <p:cxnSp>
        <p:nvCxnSpPr>
          <p:cNvPr id="115" name="直接连接符 114"/>
          <p:cNvCxnSpPr/>
          <p:nvPr/>
        </p:nvCxnSpPr>
        <p:spPr>
          <a:xfrm>
            <a:off x="5791200" y="3098076"/>
            <a:ext cx="0" cy="182880"/>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TextBox 115"/>
              <p:cNvSpPr txBox="1"/>
              <p:nvPr/>
            </p:nvSpPr>
            <p:spPr>
              <a:xfrm>
                <a:off x="4205249" y="3886200"/>
                <a:ext cx="1952706" cy="738664"/>
              </a:xfrm>
              <a:prstGeom prst="rect">
                <a:avLst/>
              </a:prstGeom>
              <a:noFill/>
              <a:ln w="12700">
                <a:solidFill>
                  <a:schemeClr val="bg2">
                    <a:lumMod val="50000"/>
                  </a:schemeClr>
                </a:solidFill>
              </a:ln>
            </p:spPr>
            <p:txBody>
              <a:bodyPr wrap="square" rtlCol="0">
                <a:spAutoFit/>
              </a:bodyPr>
              <a:lstStyle/>
              <a:p>
                <a:pPr algn="ctr"/>
                <a:r>
                  <a:rPr lang="en-US" sz="1400" dirty="0" smtClean="0"/>
                  <a:t>Data used to make the </a:t>
                </a:r>
              </a:p>
              <a:p>
                <a:pPr algn="ctr"/>
                <a:r>
                  <a:rPr lang="en-US" sz="1400" dirty="0" smtClean="0"/>
                  <a:t>first prediction in the </a:t>
                </a:r>
              </a:p>
              <a:p>
                <a:pPr algn="ctr"/>
                <a:r>
                  <a:rPr lang="en-US" sz="1400" dirty="0" smtClean="0"/>
                  <a:t>test sample using </a:t>
                </a:r>
                <a14:m>
                  <m:oMath xmlns:m="http://schemas.openxmlformats.org/officeDocument/2006/math">
                    <m:r>
                      <m:rPr>
                        <m:sty m:val="p"/>
                      </m:rPr>
                      <a:rPr lang="en-US" sz="1400" smtClean="0">
                        <a:latin typeface="Cambria Math"/>
                      </a:rPr>
                      <m:t>λ</m:t>
                    </m:r>
                  </m:oMath>
                </a14:m>
                <a:r>
                  <a:rPr lang="en-US" sz="1400" dirty="0" smtClean="0"/>
                  <a:t>*</a:t>
                </a:r>
                <a:endParaRPr lang="en-US" sz="1400" dirty="0"/>
              </a:p>
            </p:txBody>
          </p:sp>
        </mc:Choice>
        <mc:Fallback xmlns="">
          <p:sp>
            <p:nvSpPr>
              <p:cNvPr id="116" name="TextBox 115"/>
              <p:cNvSpPr txBox="1">
                <a:spLocks noRot="1" noChangeAspect="1" noMove="1" noResize="1" noEditPoints="1" noAdjustHandles="1" noChangeArrowheads="1" noChangeShapeType="1" noTextEdit="1"/>
              </p:cNvSpPr>
              <p:nvPr/>
            </p:nvSpPr>
            <p:spPr>
              <a:xfrm>
                <a:off x="4205249" y="3886200"/>
                <a:ext cx="1952706" cy="738664"/>
              </a:xfrm>
              <a:prstGeom prst="rect">
                <a:avLst/>
              </a:prstGeom>
              <a:blipFill rotWithShape="1">
                <a:blip r:embed="rId8"/>
                <a:stretch>
                  <a:fillRect b="-5691"/>
                </a:stretch>
              </a:blipFill>
              <a:ln w="12700">
                <a:solidFill>
                  <a:schemeClr val="bg2">
                    <a:lumMod val="50000"/>
                  </a:schemeClr>
                </a:solidFill>
              </a:ln>
            </p:spPr>
            <p:txBody>
              <a:bodyPr/>
              <a:lstStyle/>
              <a:p>
                <a:r>
                  <a:rPr lang="en-US">
                    <a:noFill/>
                  </a:rPr>
                  <a:t> </a:t>
                </a:r>
              </a:p>
            </p:txBody>
          </p:sp>
        </mc:Fallback>
      </mc:AlternateContent>
      <p:cxnSp>
        <p:nvCxnSpPr>
          <p:cNvPr id="16" name="直接箭头连接符 15"/>
          <p:cNvCxnSpPr>
            <a:stCxn id="116" idx="0"/>
          </p:cNvCxnSpPr>
          <p:nvPr/>
        </p:nvCxnSpPr>
        <p:spPr>
          <a:xfrm flipH="1" flipV="1">
            <a:off x="3969653" y="3724275"/>
            <a:ext cx="1211949" cy="161925"/>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2" idx="0"/>
          </p:cNvCxnSpPr>
          <p:nvPr/>
        </p:nvCxnSpPr>
        <p:spPr>
          <a:xfrm flipH="1" flipV="1">
            <a:off x="2849339" y="3562350"/>
            <a:ext cx="212908" cy="323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934200" y="2172362"/>
            <a:ext cx="1828800" cy="738664"/>
          </a:xfrm>
          <a:prstGeom prst="rect">
            <a:avLst/>
          </a:prstGeom>
          <a:noFill/>
          <a:ln w="12700">
            <a:solidFill>
              <a:schemeClr val="bg2">
                <a:lumMod val="50000"/>
              </a:schemeClr>
            </a:solidFill>
          </a:ln>
        </p:spPr>
        <p:txBody>
          <a:bodyPr wrap="square" rtlCol="0">
            <a:spAutoFit/>
          </a:bodyPr>
          <a:lstStyle/>
          <a:p>
            <a:pPr algn="ctr"/>
            <a:r>
              <a:rPr lang="en-US" sz="1400" dirty="0" smtClean="0"/>
              <a:t>The second prediction</a:t>
            </a:r>
          </a:p>
          <a:p>
            <a:pPr algn="ctr"/>
            <a:r>
              <a:rPr lang="en-US" sz="1400" dirty="0" smtClean="0"/>
              <a:t> made in the </a:t>
            </a:r>
          </a:p>
          <a:p>
            <a:pPr algn="ctr"/>
            <a:r>
              <a:rPr lang="en-US" sz="1400" dirty="0" smtClean="0"/>
              <a:t>test sample</a:t>
            </a:r>
            <a:endParaRPr lang="en-US" sz="1400" dirty="0"/>
          </a:p>
        </p:txBody>
      </p:sp>
      <p:cxnSp>
        <p:nvCxnSpPr>
          <p:cNvPr id="120" name="直接箭头连接符 119"/>
          <p:cNvCxnSpPr>
            <a:stCxn id="119" idx="1"/>
          </p:cNvCxnSpPr>
          <p:nvPr/>
        </p:nvCxnSpPr>
        <p:spPr>
          <a:xfrm flipH="1">
            <a:off x="5867400" y="2541694"/>
            <a:ext cx="1066800" cy="552026"/>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4980306" y="3098076"/>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4721218" y="3280956"/>
            <a:ext cx="429926" cy="276999"/>
          </a:xfrm>
          <a:prstGeom prst="rect">
            <a:avLst/>
          </a:prstGeom>
          <a:noFill/>
        </p:spPr>
        <p:txBody>
          <a:bodyPr wrap="none" rtlCol="0">
            <a:spAutoFit/>
          </a:bodyPr>
          <a:lstStyle/>
          <a:p>
            <a:r>
              <a:rPr lang="en-US" sz="1200" dirty="0" smtClean="0"/>
              <a:t>T</a:t>
            </a:r>
            <a:r>
              <a:rPr lang="en-US" sz="700" dirty="0" smtClean="0"/>
              <a:t>1</a:t>
            </a:r>
            <a:r>
              <a:rPr lang="en-US" sz="1200" dirty="0" smtClean="0"/>
              <a:t>-1</a:t>
            </a:r>
          </a:p>
        </p:txBody>
      </p:sp>
      <mc:AlternateContent xmlns:mc="http://schemas.openxmlformats.org/markup-compatibility/2006" xmlns:a14="http://schemas.microsoft.com/office/drawing/2010/main">
        <mc:Choice Requires="a14">
          <p:sp>
            <p:nvSpPr>
              <p:cNvPr id="126" name="TextBox 125"/>
              <p:cNvSpPr txBox="1"/>
              <p:nvPr/>
            </p:nvSpPr>
            <p:spPr>
              <a:xfrm>
                <a:off x="4800600" y="685800"/>
                <a:ext cx="1524000" cy="1600438"/>
              </a:xfrm>
              <a:prstGeom prst="rect">
                <a:avLst/>
              </a:prstGeom>
              <a:noFill/>
              <a:ln>
                <a:solidFill>
                  <a:schemeClr val="tx1"/>
                </a:solidFill>
              </a:ln>
            </p:spPr>
            <p:txBody>
              <a:bodyPr wrap="square" rtlCol="0">
                <a:spAutoFit/>
              </a:bodyPr>
              <a:lstStyle/>
              <a:p>
                <a:r>
                  <a:rPr lang="en-US" altLang="zh-CN" sz="1400" dirty="0" smtClean="0"/>
                  <a:t>The only one prediction </a:t>
                </a:r>
                <a:r>
                  <a:rPr lang="en-US" sz="1400" dirty="0" smtClean="0"/>
                  <a:t>made with different </a:t>
                </a:r>
                <a14:m>
                  <m:oMath xmlns:m="http://schemas.openxmlformats.org/officeDocument/2006/math">
                    <m:r>
                      <m:rPr>
                        <m:sty m:val="p"/>
                      </m:rPr>
                      <a:rPr lang="en-US" sz="1400" smtClean="0">
                        <a:latin typeface="Cambria Math"/>
                      </a:rPr>
                      <m:t>λ</m:t>
                    </m:r>
                  </m:oMath>
                </a14:m>
                <a:r>
                  <a:rPr lang="en-US" sz="1400" dirty="0" smtClean="0"/>
                  <a:t> values, which were compared with the observed value at T</a:t>
                </a:r>
                <a:r>
                  <a:rPr lang="en-US" sz="700" dirty="0" smtClean="0"/>
                  <a:t>1</a:t>
                </a:r>
                <a:endParaRPr lang="en-US" sz="700" dirty="0"/>
              </a:p>
            </p:txBody>
          </p:sp>
        </mc:Choice>
        <mc:Fallback xmlns="">
          <p:sp>
            <p:nvSpPr>
              <p:cNvPr id="126" name="TextBox 125"/>
              <p:cNvSpPr txBox="1">
                <a:spLocks noRot="1" noChangeAspect="1" noMove="1" noResize="1" noEditPoints="1" noAdjustHandles="1" noChangeArrowheads="1" noChangeShapeType="1" noTextEdit="1"/>
              </p:cNvSpPr>
              <p:nvPr/>
            </p:nvSpPr>
            <p:spPr>
              <a:xfrm>
                <a:off x="4800600" y="685800"/>
                <a:ext cx="1524000" cy="1600438"/>
              </a:xfrm>
              <a:prstGeom prst="rect">
                <a:avLst/>
              </a:prstGeom>
              <a:blipFill rotWithShape="1">
                <a:blip r:embed="rId9"/>
                <a:stretch>
                  <a:fillRect l="-794" r="-1587" b="-2273"/>
                </a:stretch>
              </a:blipFill>
              <a:ln>
                <a:solidFill>
                  <a:schemeClr val="tx1"/>
                </a:solidFill>
              </a:ln>
            </p:spPr>
            <p:txBody>
              <a:bodyPr/>
              <a:lstStyle/>
              <a:p>
                <a:r>
                  <a:rPr lang="en-US">
                    <a:noFill/>
                  </a:rPr>
                  <a:t> </a:t>
                </a:r>
              </a:p>
            </p:txBody>
          </p:sp>
        </mc:Fallback>
      </mc:AlternateContent>
      <p:cxnSp>
        <p:nvCxnSpPr>
          <p:cNvPr id="131" name="直接箭头连接符 130"/>
          <p:cNvCxnSpPr>
            <a:stCxn id="126" idx="2"/>
          </p:cNvCxnSpPr>
          <p:nvPr/>
        </p:nvCxnSpPr>
        <p:spPr>
          <a:xfrm flipH="1">
            <a:off x="5243510" y="2286238"/>
            <a:ext cx="319090" cy="7550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221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68322" y="228600"/>
            <a:ext cx="5004640" cy="369332"/>
          </a:xfrm>
          <a:prstGeom prst="rect">
            <a:avLst/>
          </a:prstGeom>
          <a:noFill/>
        </p:spPr>
        <p:txBody>
          <a:bodyPr wrap="none" rtlCol="0">
            <a:spAutoFit/>
          </a:bodyPr>
          <a:lstStyle/>
          <a:p>
            <a:r>
              <a:rPr lang="en-US" b="1" dirty="0" smtClean="0"/>
              <a:t>For LASSO / Ordered LASSO with Cross Validation</a:t>
            </a:r>
            <a:endParaRPr lang="en-US" b="1" dirty="0"/>
          </a:p>
        </p:txBody>
      </p:sp>
      <p:grpSp>
        <p:nvGrpSpPr>
          <p:cNvPr id="19" name="组合 18"/>
          <p:cNvGrpSpPr/>
          <p:nvPr/>
        </p:nvGrpSpPr>
        <p:grpSpPr>
          <a:xfrm>
            <a:off x="228600" y="1017591"/>
            <a:ext cx="7999003" cy="5131565"/>
            <a:chOff x="228600" y="685800"/>
            <a:chExt cx="7999003" cy="5131565"/>
          </a:xfrm>
        </p:grpSpPr>
        <p:grpSp>
          <p:nvGrpSpPr>
            <p:cNvPr id="42" name="组合 41"/>
            <p:cNvGrpSpPr/>
            <p:nvPr/>
          </p:nvGrpSpPr>
          <p:grpSpPr>
            <a:xfrm>
              <a:off x="836203" y="685800"/>
              <a:ext cx="7391400" cy="5131565"/>
              <a:chOff x="838200" y="1133498"/>
              <a:chExt cx="7391400" cy="5131565"/>
            </a:xfrm>
          </p:grpSpPr>
          <p:cxnSp>
            <p:nvCxnSpPr>
              <p:cNvPr id="55" name="直接箭头连接符 54"/>
              <p:cNvCxnSpPr>
                <a:stCxn id="54" idx="2"/>
              </p:cNvCxnSpPr>
              <p:nvPr/>
            </p:nvCxnSpPr>
            <p:spPr>
              <a:xfrm flipH="1">
                <a:off x="2821536" y="1981295"/>
                <a:ext cx="531302" cy="1491507"/>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990600" y="3581400"/>
                <a:ext cx="7239000" cy="853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516597" y="3472802"/>
                <a:ext cx="0" cy="9144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5105400" y="33985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46" name="左大括号 45"/>
              <p:cNvSpPr/>
              <p:nvPr/>
            </p:nvSpPr>
            <p:spPr>
              <a:xfrm rot="-5400000">
                <a:off x="2921793" y="2464591"/>
                <a:ext cx="228600" cy="4138618"/>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左大括号 46"/>
              <p:cNvSpPr/>
              <p:nvPr/>
            </p:nvSpPr>
            <p:spPr>
              <a:xfrm rot="-5400000">
                <a:off x="6522247" y="3078955"/>
                <a:ext cx="228600" cy="2909890"/>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直接连接符 47"/>
              <p:cNvCxnSpPr/>
              <p:nvPr/>
            </p:nvCxnSpPr>
            <p:spPr>
              <a:xfrm>
                <a:off x="5181600" y="33985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300093" y="4655919"/>
                <a:ext cx="1670842" cy="646331"/>
              </a:xfrm>
              <a:prstGeom prst="rect">
                <a:avLst/>
              </a:prstGeom>
              <a:noFill/>
            </p:spPr>
            <p:txBody>
              <a:bodyPr wrap="none" rtlCol="0">
                <a:spAutoFit/>
              </a:bodyPr>
              <a:lstStyle/>
              <a:p>
                <a:pPr algn="ctr"/>
                <a:r>
                  <a:rPr lang="en-US" dirty="0" smtClean="0"/>
                  <a:t>Training Sample</a:t>
                </a:r>
              </a:p>
              <a:p>
                <a:pPr algn="ctr"/>
                <a:r>
                  <a:rPr lang="en-US" dirty="0" smtClean="0"/>
                  <a:t>(first 3.5 years)</a:t>
                </a:r>
                <a:endParaRPr lang="en-US" dirty="0"/>
              </a:p>
            </p:txBody>
          </p:sp>
          <p:sp>
            <p:nvSpPr>
              <p:cNvPr id="50" name="TextBox 49"/>
              <p:cNvSpPr txBox="1"/>
              <p:nvPr/>
            </p:nvSpPr>
            <p:spPr>
              <a:xfrm>
                <a:off x="5943600" y="4687669"/>
                <a:ext cx="1544269" cy="646331"/>
              </a:xfrm>
              <a:prstGeom prst="rect">
                <a:avLst/>
              </a:prstGeom>
              <a:noFill/>
            </p:spPr>
            <p:txBody>
              <a:bodyPr wrap="none" rtlCol="0">
                <a:spAutoFit/>
              </a:bodyPr>
              <a:lstStyle/>
              <a:p>
                <a:pPr algn="ctr"/>
                <a:r>
                  <a:rPr lang="en-US" dirty="0" smtClean="0"/>
                  <a:t>Test Sample</a:t>
                </a:r>
              </a:p>
              <a:p>
                <a:pPr algn="ctr"/>
                <a:r>
                  <a:rPr lang="en-US" dirty="0" smtClean="0"/>
                  <a:t>(last 1.5 years)</a:t>
                </a:r>
                <a:endParaRPr lang="en-US" dirty="0"/>
              </a:p>
            </p:txBody>
          </p:sp>
          <p:sp>
            <p:nvSpPr>
              <p:cNvPr id="51" name="TextBox 50"/>
              <p:cNvSpPr txBox="1"/>
              <p:nvPr/>
            </p:nvSpPr>
            <p:spPr>
              <a:xfrm>
                <a:off x="2287626" y="3581400"/>
                <a:ext cx="455574" cy="276999"/>
              </a:xfrm>
              <a:prstGeom prst="rect">
                <a:avLst/>
              </a:prstGeom>
              <a:noFill/>
            </p:spPr>
            <p:txBody>
              <a:bodyPr wrap="none" rtlCol="0">
                <a:spAutoFit/>
              </a:bodyPr>
              <a:lstStyle/>
              <a:p>
                <a:r>
                  <a:rPr lang="en-US" sz="1200" dirty="0" smtClean="0"/>
                  <a:t>100 </a:t>
                </a:r>
                <a:endParaRPr lang="en-US" sz="1200" dirty="0"/>
              </a:p>
            </p:txBody>
          </p:sp>
          <p:sp>
            <p:nvSpPr>
              <p:cNvPr id="52" name="TextBox 51"/>
              <p:cNvSpPr txBox="1"/>
              <p:nvPr/>
            </p:nvSpPr>
            <p:spPr>
              <a:xfrm>
                <a:off x="2558427" y="3574312"/>
                <a:ext cx="414158" cy="276999"/>
              </a:xfrm>
              <a:prstGeom prst="rect">
                <a:avLst/>
              </a:prstGeom>
              <a:noFill/>
            </p:spPr>
            <p:txBody>
              <a:bodyPr wrap="none" rtlCol="0">
                <a:spAutoFit/>
              </a:bodyPr>
              <a:lstStyle/>
              <a:p>
                <a:r>
                  <a:rPr lang="en-US" sz="1200" dirty="0" smtClean="0"/>
                  <a:t>101 </a:t>
                </a:r>
                <a:endParaRPr lang="en-US" sz="1200" dirty="0"/>
              </a:p>
            </p:txBody>
          </p:sp>
          <p:cxnSp>
            <p:nvCxnSpPr>
              <p:cNvPr id="53" name="直接连接符 52"/>
              <p:cNvCxnSpPr/>
              <p:nvPr/>
            </p:nvCxnSpPr>
            <p:spPr>
              <a:xfrm>
                <a:off x="2792819" y="3480458"/>
                <a:ext cx="0" cy="91440"/>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2668997" y="1150298"/>
                    <a:ext cx="1367682" cy="830997"/>
                  </a:xfrm>
                  <a:prstGeom prst="rect">
                    <a:avLst/>
                  </a:prstGeom>
                  <a:noFill/>
                  <a:ln w="12700">
                    <a:solidFill>
                      <a:schemeClr val="accent6">
                        <a:lumMod val="75000"/>
                      </a:schemeClr>
                    </a:solidFill>
                  </a:ln>
                </p:spPr>
                <p:txBody>
                  <a:bodyPr wrap="none" rtlCol="0">
                    <a:spAutoFit/>
                  </a:bodyPr>
                  <a:lstStyle/>
                  <a:p>
                    <a:pPr algn="ctr"/>
                    <a:r>
                      <a:rPr lang="en-US" sz="1200" dirty="0" smtClean="0"/>
                      <a:t>The first prediction</a:t>
                    </a:r>
                  </a:p>
                  <a:p>
                    <a:pPr algn="ctr"/>
                    <a:r>
                      <a:rPr lang="en-US" sz="1200" dirty="0" smtClean="0"/>
                      <a:t> made in the </a:t>
                    </a:r>
                  </a:p>
                  <a:p>
                    <a:pPr algn="ctr"/>
                    <a:r>
                      <a:rPr lang="en-US" sz="1200" dirty="0" smtClean="0"/>
                      <a:t>training sample</a:t>
                    </a:r>
                  </a:p>
                  <a:p>
                    <a:pPr algn="ctr"/>
                    <a:r>
                      <a:rPr lang="en-US" sz="1200" dirty="0"/>
                      <a:t>for</a:t>
                    </a:r>
                    <a14:m>
                      <m:oMath xmlns:m="http://schemas.openxmlformats.org/officeDocument/2006/math">
                        <m:r>
                          <a:rPr lang="en-US" sz="1200" b="0" i="0" smtClean="0">
                            <a:latin typeface="Cambria Math"/>
                          </a:rPr>
                          <m:t> </m:t>
                        </m:r>
                        <m:sSub>
                          <m:sSubPr>
                            <m:ctrlPr>
                              <a:rPr lang="en-US" sz="1200" i="1">
                                <a:latin typeface="Cambria Math"/>
                              </a:rPr>
                            </m:ctrlPr>
                          </m:sSubPr>
                          <m:e>
                            <m:r>
                              <m:rPr>
                                <m:sty m:val="p"/>
                              </m:rPr>
                              <a:rPr lang="en-US" sz="1200">
                                <a:latin typeface="Cambria Math"/>
                              </a:rPr>
                              <m:t>λ</m:t>
                            </m:r>
                          </m:e>
                          <m:sub>
                            <m:r>
                              <a:rPr lang="en-US" sz="1200">
                                <a:latin typeface="Cambria Math"/>
                              </a:rPr>
                              <m:t>1</m:t>
                            </m:r>
                          </m:sub>
                        </m:sSub>
                      </m:oMath>
                    </a14:m>
                    <a:endParaRPr lang="en-US" sz="1200" dirty="0"/>
                  </a:p>
                </p:txBody>
              </p:sp>
            </mc:Choice>
            <mc:Fallback xmlns="">
              <p:sp>
                <p:nvSpPr>
                  <p:cNvPr id="54" name="TextBox 53"/>
                  <p:cNvSpPr txBox="1">
                    <a:spLocks noRot="1" noChangeAspect="1" noMove="1" noResize="1" noEditPoints="1" noAdjustHandles="1" noChangeArrowheads="1" noChangeShapeType="1" noTextEdit="1"/>
                  </p:cNvSpPr>
                  <p:nvPr/>
                </p:nvSpPr>
                <p:spPr>
                  <a:xfrm>
                    <a:off x="2668997" y="1150298"/>
                    <a:ext cx="1367682" cy="830997"/>
                  </a:xfrm>
                  <a:prstGeom prst="rect">
                    <a:avLst/>
                  </a:prstGeom>
                  <a:blipFill rotWithShape="1">
                    <a:blip r:embed="rId2"/>
                    <a:stretch>
                      <a:fillRect b="-4348"/>
                    </a:stretch>
                  </a:blipFill>
                  <a:ln w="12700">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051834" y="5301529"/>
                    <a:ext cx="4040596" cy="963534"/>
                  </a:xfrm>
                  <a:prstGeom prst="rect">
                    <a:avLst/>
                  </a:prstGeom>
                  <a:noFill/>
                  <a:ln w="12700">
                    <a:solidFill>
                      <a:schemeClr val="tx2"/>
                    </a:solidFill>
                  </a:ln>
                </p:spPr>
                <p:txBody>
                  <a:bodyPr wrap="square" rtlCol="0">
                    <a:spAutoFit/>
                  </a:bodyPr>
                  <a:lstStyle/>
                  <a:p>
                    <a:r>
                      <a:rPr lang="en-US" sz="1400" dirty="0" smtClean="0"/>
                      <a:t>Using a growing window to calculate the MSE using the predicted and observed volatility from time 101 to time T</a:t>
                    </a:r>
                    <a:r>
                      <a:rPr lang="en-US" sz="1400" baseline="-25000" dirty="0" smtClean="0"/>
                      <a:t>1</a:t>
                    </a:r>
                    <a:r>
                      <a:rPr lang="en-US" sz="1400" dirty="0" smtClean="0"/>
                      <a:t> for </a:t>
                    </a:r>
                    <a14:m>
                      <m:oMath xmlns:m="http://schemas.openxmlformats.org/officeDocument/2006/math">
                        <m:sSub>
                          <m:sSubPr>
                            <m:ctrlPr>
                              <a:rPr lang="en-US" sz="1400" b="0" i="1" smtClean="0">
                                <a:latin typeface="Cambria Math"/>
                              </a:rPr>
                            </m:ctrlPr>
                          </m:sSubPr>
                          <m:e>
                            <m:r>
                              <m:rPr>
                                <m:sty m:val="p"/>
                              </m:rPr>
                              <a:rPr lang="en-US" sz="1400">
                                <a:latin typeface="Cambria Math"/>
                              </a:rPr>
                              <m:t>λ</m:t>
                            </m:r>
                          </m:e>
                          <m:sub>
                            <m:r>
                              <a:rPr lang="en-US" sz="1400" b="0" i="0" smtClean="0">
                                <a:latin typeface="Cambria Math"/>
                              </a:rPr>
                              <m:t>1</m:t>
                            </m:r>
                          </m:sub>
                        </m:sSub>
                        <m:r>
                          <a:rPr lang="en-US" sz="1400" b="0" i="0" smtClean="0">
                            <a:latin typeface="Cambria Math"/>
                          </a:rPr>
                          <m:t>,</m:t>
                        </m:r>
                        <m:sSub>
                          <m:sSubPr>
                            <m:ctrlPr>
                              <a:rPr lang="en-US" sz="1400" i="1">
                                <a:latin typeface="Cambria Math"/>
                              </a:rPr>
                            </m:ctrlPr>
                          </m:sSubPr>
                          <m:e>
                            <m:r>
                              <m:rPr>
                                <m:sty m:val="p"/>
                              </m:rPr>
                              <a:rPr lang="en-US" sz="1400">
                                <a:latin typeface="Cambria Math"/>
                              </a:rPr>
                              <m:t>λ</m:t>
                            </m:r>
                          </m:e>
                          <m:sub>
                            <m:r>
                              <a:rPr lang="en-US" sz="1400" b="0" i="0" smtClean="0">
                                <a:latin typeface="Cambria Math"/>
                              </a:rPr>
                              <m:t>2, </m:t>
                            </m:r>
                          </m:sub>
                        </m:sSub>
                        <m:r>
                          <a:rPr lang="en-US" sz="1400" b="0" i="1" smtClean="0">
                            <a:latin typeface="Cambria Math"/>
                          </a:rPr>
                          <m:t>…,</m:t>
                        </m:r>
                        <m:sSub>
                          <m:sSubPr>
                            <m:ctrlPr>
                              <a:rPr lang="en-US" sz="1400" i="1">
                                <a:latin typeface="Cambria Math"/>
                              </a:rPr>
                            </m:ctrlPr>
                          </m:sSubPr>
                          <m:e>
                            <m:r>
                              <m:rPr>
                                <m:sty m:val="p"/>
                              </m:rPr>
                              <a:rPr lang="en-US" sz="1400">
                                <a:latin typeface="Cambria Math"/>
                              </a:rPr>
                              <m:t>λ</m:t>
                            </m:r>
                          </m:e>
                          <m:sub>
                            <m:r>
                              <m:rPr>
                                <m:sty m:val="p"/>
                              </m:rPr>
                              <a:rPr lang="en-US" sz="1400" b="0" i="0" smtClean="0">
                                <a:latin typeface="Cambria Math"/>
                              </a:rPr>
                              <m:t>n</m:t>
                            </m:r>
                          </m:sub>
                        </m:sSub>
                      </m:oMath>
                    </a14:m>
                    <a:endParaRPr lang="en-US" sz="1400" dirty="0" smtClean="0"/>
                  </a:p>
                  <a:p>
                    <a:r>
                      <a:rPr lang="en-US" sz="1400" dirty="0" smtClean="0">
                        <a:sym typeface="Wingdings" pitchFamily="2" charset="2"/>
                      </a:rPr>
                      <a:t> </a:t>
                    </a:r>
                    <a:r>
                      <a:rPr lang="en-US" sz="1400" dirty="0" smtClean="0"/>
                      <a:t>Pick the optimal </a:t>
                    </a:r>
                    <a14:m>
                      <m:oMath xmlns:m="http://schemas.openxmlformats.org/officeDocument/2006/math">
                        <m:r>
                          <m:rPr>
                            <m:sty m:val="p"/>
                          </m:rPr>
                          <a:rPr lang="en-US" sz="1400">
                            <a:latin typeface="Cambria Math"/>
                          </a:rPr>
                          <m:t>λ</m:t>
                        </m:r>
                      </m:oMath>
                    </a14:m>
                    <a:r>
                      <a:rPr lang="en-US" sz="1400" dirty="0" smtClean="0"/>
                      <a:t>* that gives the minimum MSE</a:t>
                    </a:r>
                    <a:endParaRPr lang="en-US"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051834" y="5301529"/>
                    <a:ext cx="4040596" cy="963534"/>
                  </a:xfrm>
                  <a:prstGeom prst="rect">
                    <a:avLst/>
                  </a:prstGeom>
                  <a:blipFill rotWithShape="1">
                    <a:blip r:embed="rId3"/>
                    <a:stretch>
                      <a:fillRect l="-150" b="-5000"/>
                    </a:stretch>
                  </a:blipFill>
                  <a:ln w="12700">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696815" y="5410200"/>
                    <a:ext cx="2001382" cy="307777"/>
                  </a:xfrm>
                  <a:prstGeom prst="rect">
                    <a:avLst/>
                  </a:prstGeom>
                  <a:noFill/>
                  <a:ln w="12700">
                    <a:solidFill>
                      <a:schemeClr val="tx2"/>
                    </a:solidFill>
                  </a:ln>
                </p:spPr>
                <p:txBody>
                  <a:bodyPr wrap="none" rtlCol="0">
                    <a:spAutoFit/>
                  </a:bodyPr>
                  <a:lstStyle/>
                  <a:p>
                    <a:r>
                      <a:rPr lang="en-US" sz="1400" dirty="0"/>
                      <a:t>Test using the optimal </a:t>
                    </a:r>
                    <a14:m>
                      <m:oMath xmlns:m="http://schemas.openxmlformats.org/officeDocument/2006/math">
                        <m:r>
                          <m:rPr>
                            <m:sty m:val="p"/>
                          </m:rPr>
                          <a:rPr lang="en-US" sz="1400">
                            <a:latin typeface="Cambria Math"/>
                          </a:rPr>
                          <m:t>λ</m:t>
                        </m:r>
                      </m:oMath>
                    </a14:m>
                    <a:r>
                      <a:rPr lang="en-US" sz="1400" dirty="0"/>
                      <a:t>*</a:t>
                    </a:r>
                  </a:p>
                </p:txBody>
              </p:sp>
            </mc:Choice>
            <mc:Fallback xmlns="">
              <p:sp>
                <p:nvSpPr>
                  <p:cNvPr id="57" name="TextBox 56"/>
                  <p:cNvSpPr txBox="1">
                    <a:spLocks noRot="1" noChangeAspect="1" noMove="1" noResize="1" noEditPoints="1" noAdjustHandles="1" noChangeArrowheads="1" noChangeShapeType="1" noTextEdit="1"/>
                  </p:cNvSpPr>
                  <p:nvPr/>
                </p:nvSpPr>
                <p:spPr>
                  <a:xfrm>
                    <a:off x="5696815" y="5410200"/>
                    <a:ext cx="2001382" cy="307777"/>
                  </a:xfrm>
                  <a:prstGeom prst="rect">
                    <a:avLst/>
                  </a:prstGeom>
                  <a:blipFill rotWithShape="1">
                    <a:blip r:embed="rId4"/>
                    <a:stretch>
                      <a:fillRect l="-302" b="-15094"/>
                    </a:stretch>
                  </a:blipFill>
                  <a:ln w="12700">
                    <a:solidFill>
                      <a:schemeClr val="tx2"/>
                    </a:solidFill>
                  </a:ln>
                </p:spPr>
                <p:txBody>
                  <a:bodyPr/>
                  <a:lstStyle/>
                  <a:p>
                    <a:r>
                      <a:rPr lang="en-US">
                        <a:noFill/>
                      </a:rPr>
                      <a:t> </a:t>
                    </a:r>
                  </a:p>
                </p:txBody>
              </p:sp>
            </mc:Fallback>
          </mc:AlternateContent>
          <p:sp>
            <p:nvSpPr>
              <p:cNvPr id="58" name="左大括号 57"/>
              <p:cNvSpPr/>
              <p:nvPr/>
            </p:nvSpPr>
            <p:spPr>
              <a:xfrm rot="5400000">
                <a:off x="1707287" y="2535171"/>
                <a:ext cx="91440" cy="1524814"/>
              </a:xfrm>
              <a:prstGeom prst="leftBrace">
                <a:avLst>
                  <a:gd name="adj1" fmla="val 64063"/>
                  <a:gd name="adj2" fmla="val 51953"/>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TextBox 58"/>
              <p:cNvSpPr txBox="1"/>
              <p:nvPr/>
            </p:nvSpPr>
            <p:spPr>
              <a:xfrm>
                <a:off x="838200" y="3999623"/>
                <a:ext cx="1939097" cy="307777"/>
              </a:xfrm>
              <a:prstGeom prst="rect">
                <a:avLst/>
              </a:prstGeom>
              <a:noFill/>
              <a:ln w="12700">
                <a:solidFill>
                  <a:schemeClr val="tx2"/>
                </a:solidFill>
              </a:ln>
            </p:spPr>
            <p:txBody>
              <a:bodyPr wrap="square" rtlCol="0">
                <a:spAutoFit/>
              </a:bodyPr>
              <a:lstStyle/>
              <a:p>
                <a:pPr algn="ctr"/>
                <a:r>
                  <a:rPr lang="en-US" sz="1400" dirty="0" smtClean="0"/>
                  <a:t>Skip the first 100 data</a:t>
                </a:r>
                <a:endParaRPr lang="en-US" sz="1400" dirty="0"/>
              </a:p>
            </p:txBody>
          </p:sp>
          <p:sp>
            <p:nvSpPr>
              <p:cNvPr id="60" name="左大括号 59"/>
              <p:cNvSpPr/>
              <p:nvPr/>
            </p:nvSpPr>
            <p:spPr>
              <a:xfrm rot="-5400000">
                <a:off x="1695857" y="3104744"/>
                <a:ext cx="114301" cy="1524813"/>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904977" y="1143708"/>
                    <a:ext cx="1422248" cy="830997"/>
                  </a:xfrm>
                  <a:prstGeom prst="rect">
                    <a:avLst/>
                  </a:prstGeom>
                  <a:noFill/>
                  <a:ln w="12700">
                    <a:solidFill>
                      <a:schemeClr val="accent6">
                        <a:lumMod val="75000"/>
                      </a:schemeClr>
                    </a:solidFill>
                  </a:ln>
                </p:spPr>
                <p:txBody>
                  <a:bodyPr wrap="none" rtlCol="0">
                    <a:spAutoFit/>
                  </a:bodyPr>
                  <a:lstStyle/>
                  <a:p>
                    <a:pPr algn="ctr"/>
                    <a:r>
                      <a:rPr lang="en-US" sz="1200" dirty="0" smtClean="0"/>
                      <a:t>Data used to fit the </a:t>
                    </a:r>
                  </a:p>
                  <a:p>
                    <a:pPr algn="ctr"/>
                    <a:r>
                      <a:rPr lang="en-US" sz="1200" dirty="0" smtClean="0"/>
                      <a:t>first model in the </a:t>
                    </a:r>
                  </a:p>
                  <a:p>
                    <a:pPr algn="ctr"/>
                    <a:r>
                      <a:rPr lang="en-US" sz="1200" dirty="0" smtClean="0"/>
                      <a:t>training sample </a:t>
                    </a:r>
                  </a:p>
                  <a:p>
                    <a:pPr algn="ctr"/>
                    <a:r>
                      <a:rPr lang="en-US" sz="1200" dirty="0" smtClean="0"/>
                      <a:t>for a particular </a:t>
                    </a:r>
                    <a14:m>
                      <m:oMath xmlns:m="http://schemas.openxmlformats.org/officeDocument/2006/math">
                        <m:sSub>
                          <m:sSubPr>
                            <m:ctrlPr>
                              <a:rPr lang="en-US" sz="1200" b="0" i="1" smtClean="0">
                                <a:latin typeface="Cambria Math"/>
                              </a:rPr>
                            </m:ctrlPr>
                          </m:sSubPr>
                          <m:e>
                            <m:r>
                              <m:rPr>
                                <m:sty m:val="p"/>
                              </m:rPr>
                              <a:rPr lang="en-US" sz="1200">
                                <a:latin typeface="Cambria Math"/>
                              </a:rPr>
                              <m:t>λ</m:t>
                            </m:r>
                          </m:e>
                          <m:sub>
                            <m:r>
                              <a:rPr lang="en-US" sz="1200" b="0" i="0" smtClean="0">
                                <a:latin typeface="Cambria Math"/>
                              </a:rPr>
                              <m:t>1</m:t>
                            </m:r>
                          </m:sub>
                        </m:sSub>
                      </m:oMath>
                    </a14:m>
                    <a:endParaRPr lang="en-US" sz="1200" dirty="0" smtClean="0"/>
                  </a:p>
                </p:txBody>
              </p:sp>
            </mc:Choice>
            <mc:Fallback xmlns="">
              <p:sp>
                <p:nvSpPr>
                  <p:cNvPr id="61" name="TextBox 60"/>
                  <p:cNvSpPr txBox="1">
                    <a:spLocks noRot="1" noChangeAspect="1" noMove="1" noResize="1" noEditPoints="1" noAdjustHandles="1" noChangeArrowheads="1" noChangeShapeType="1" noTextEdit="1"/>
                  </p:cNvSpPr>
                  <p:nvPr/>
                </p:nvSpPr>
                <p:spPr>
                  <a:xfrm>
                    <a:off x="904977" y="1143708"/>
                    <a:ext cx="1422248" cy="830997"/>
                  </a:xfrm>
                  <a:prstGeom prst="rect">
                    <a:avLst/>
                  </a:prstGeom>
                  <a:blipFill rotWithShape="1">
                    <a:blip r:embed="rId5"/>
                    <a:stretch>
                      <a:fillRect b="-4348"/>
                    </a:stretch>
                  </a:blipFill>
                  <a:ln w="12700">
                    <a:solidFill>
                      <a:schemeClr val="accent6">
                        <a:lumMod val="75000"/>
                      </a:schemeClr>
                    </a:solidFill>
                  </a:ln>
                </p:spPr>
                <p:txBody>
                  <a:bodyPr/>
                  <a:lstStyle/>
                  <a:p>
                    <a:r>
                      <a:rPr lang="en-US">
                        <a:noFill/>
                      </a:rPr>
                      <a:t> </a:t>
                    </a:r>
                  </a:p>
                </p:txBody>
              </p:sp>
            </mc:Fallback>
          </mc:AlternateContent>
          <p:cxnSp>
            <p:nvCxnSpPr>
              <p:cNvPr id="62" name="直接箭头连接符 61"/>
              <p:cNvCxnSpPr>
                <a:stCxn id="61" idx="2"/>
                <a:endCxn id="58" idx="1"/>
              </p:cNvCxnSpPr>
              <p:nvPr/>
            </p:nvCxnSpPr>
            <p:spPr>
              <a:xfrm>
                <a:off x="1616101" y="1974705"/>
                <a:ext cx="107126" cy="1277153"/>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左大括号 62"/>
              <p:cNvSpPr/>
              <p:nvPr/>
            </p:nvSpPr>
            <p:spPr>
              <a:xfrm rot="5400000">
                <a:off x="3002280" y="1331619"/>
                <a:ext cx="91440" cy="4114799"/>
              </a:xfrm>
              <a:prstGeom prst="leftBrace">
                <a:avLst>
                  <a:gd name="adj1" fmla="val 64063"/>
                  <a:gd name="adj2" fmla="val 39355"/>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4" name="TextBox 63"/>
                  <p:cNvSpPr txBox="1"/>
                  <p:nvPr/>
                </p:nvSpPr>
                <p:spPr>
                  <a:xfrm>
                    <a:off x="4369287" y="1133498"/>
                    <a:ext cx="1422248" cy="861774"/>
                  </a:xfrm>
                  <a:prstGeom prst="rect">
                    <a:avLst/>
                  </a:prstGeom>
                  <a:noFill/>
                  <a:ln w="12700">
                    <a:solidFill>
                      <a:srgbClr val="00B050"/>
                    </a:solidFill>
                  </a:ln>
                </p:spPr>
                <p:txBody>
                  <a:bodyPr wrap="none" rtlCol="0">
                    <a:spAutoFit/>
                  </a:bodyPr>
                  <a:lstStyle/>
                  <a:p>
                    <a:pPr algn="ctr"/>
                    <a:r>
                      <a:rPr lang="en-US" sz="1200" dirty="0" smtClean="0"/>
                      <a:t>Data used to fit the </a:t>
                    </a:r>
                  </a:p>
                  <a:p>
                    <a:pPr algn="ctr"/>
                    <a:r>
                      <a:rPr lang="en-US" sz="1200" dirty="0" smtClean="0"/>
                      <a:t>first model in the </a:t>
                    </a:r>
                  </a:p>
                  <a:p>
                    <a:pPr algn="ctr"/>
                    <a:r>
                      <a:rPr lang="en-US" sz="1200" dirty="0" smtClean="0"/>
                      <a:t>test sample</a:t>
                    </a:r>
                  </a:p>
                  <a:p>
                    <a:pPr algn="ctr"/>
                    <a:r>
                      <a:rPr lang="en-US" sz="1200" dirty="0" smtClean="0"/>
                      <a:t>using </a:t>
                    </a:r>
                    <a14:m>
                      <m:oMath xmlns:m="http://schemas.openxmlformats.org/officeDocument/2006/math">
                        <m:r>
                          <m:rPr>
                            <m:sty m:val="p"/>
                          </m:rPr>
                          <a:rPr lang="en-US" sz="1200">
                            <a:latin typeface="Cambria Math"/>
                          </a:rPr>
                          <m:t>λ</m:t>
                        </m:r>
                      </m:oMath>
                    </a14:m>
                    <a:r>
                      <a:rPr lang="en-US" sz="1200" dirty="0"/>
                      <a:t>*</a:t>
                    </a:r>
                  </a:p>
                </p:txBody>
              </p:sp>
            </mc:Choice>
            <mc:Fallback xmlns="">
              <p:sp>
                <p:nvSpPr>
                  <p:cNvPr id="64" name="TextBox 63"/>
                  <p:cNvSpPr txBox="1">
                    <a:spLocks noRot="1" noChangeAspect="1" noMove="1" noResize="1" noEditPoints="1" noAdjustHandles="1" noChangeArrowheads="1" noChangeShapeType="1" noTextEdit="1"/>
                  </p:cNvSpPr>
                  <p:nvPr/>
                </p:nvSpPr>
                <p:spPr>
                  <a:xfrm>
                    <a:off x="4369287" y="1133498"/>
                    <a:ext cx="1422248" cy="861774"/>
                  </a:xfrm>
                  <a:prstGeom prst="rect">
                    <a:avLst/>
                  </a:prstGeom>
                  <a:blipFill rotWithShape="1">
                    <a:blip r:embed="rId6"/>
                    <a:stretch>
                      <a:fillRect b="-699"/>
                    </a:stretch>
                  </a:blipFill>
                  <a:ln w="12700">
                    <a:solidFill>
                      <a:srgbClr val="00B050"/>
                    </a:solidFill>
                  </a:ln>
                </p:spPr>
                <p:txBody>
                  <a:bodyPr/>
                  <a:lstStyle/>
                  <a:p>
                    <a:r>
                      <a:rPr lang="en-US">
                        <a:noFill/>
                      </a:rPr>
                      <a:t> </a:t>
                    </a:r>
                  </a:p>
                </p:txBody>
              </p:sp>
            </mc:Fallback>
          </mc:AlternateContent>
          <p:sp>
            <p:nvSpPr>
              <p:cNvPr id="65" name="TextBox 64"/>
              <p:cNvSpPr txBox="1"/>
              <p:nvPr/>
            </p:nvSpPr>
            <p:spPr>
              <a:xfrm>
                <a:off x="4922419" y="3581400"/>
                <a:ext cx="335381" cy="276999"/>
              </a:xfrm>
              <a:prstGeom prst="rect">
                <a:avLst/>
              </a:prstGeom>
              <a:noFill/>
            </p:spPr>
            <p:txBody>
              <a:bodyPr wrap="none" rtlCol="0">
                <a:spAutoFit/>
              </a:bodyPr>
              <a:lstStyle/>
              <a:p>
                <a:r>
                  <a:rPr lang="en-US" sz="1200" dirty="0" smtClean="0"/>
                  <a:t>T</a:t>
                </a:r>
                <a:r>
                  <a:rPr lang="en-US" sz="700" dirty="0" smtClean="0"/>
                  <a:t>1</a:t>
                </a:r>
              </a:p>
            </p:txBody>
          </p:sp>
          <p:sp>
            <p:nvSpPr>
              <p:cNvPr id="66" name="TextBox 65"/>
              <p:cNvSpPr txBox="1"/>
              <p:nvPr/>
            </p:nvSpPr>
            <p:spPr>
              <a:xfrm>
                <a:off x="7924708" y="3581400"/>
                <a:ext cx="304892" cy="276999"/>
              </a:xfrm>
              <a:prstGeom prst="rect">
                <a:avLst/>
              </a:prstGeom>
              <a:noFill/>
            </p:spPr>
            <p:txBody>
              <a:bodyPr wrap="none" rtlCol="0">
                <a:spAutoFit/>
              </a:bodyPr>
              <a:lstStyle/>
              <a:p>
                <a:r>
                  <a:rPr lang="en-US" sz="1200" dirty="0" smtClean="0"/>
                  <a:t>T</a:t>
                </a:r>
                <a:r>
                  <a:rPr lang="en-US" sz="700" dirty="0"/>
                  <a:t>2</a:t>
                </a:r>
                <a:endParaRPr lang="en-US" sz="700" dirty="0" smtClean="0"/>
              </a:p>
            </p:txBody>
          </p:sp>
          <p:cxnSp>
            <p:nvCxnSpPr>
              <p:cNvPr id="67" name="直接连接符 66"/>
              <p:cNvCxnSpPr/>
              <p:nvPr/>
            </p:nvCxnSpPr>
            <p:spPr>
              <a:xfrm>
                <a:off x="8048400" y="3398520"/>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接箭头连接符 67"/>
              <p:cNvCxnSpPr>
                <a:stCxn id="64" idx="2"/>
              </p:cNvCxnSpPr>
              <p:nvPr/>
            </p:nvCxnSpPr>
            <p:spPr>
              <a:xfrm flipH="1">
                <a:off x="3612113" y="1995272"/>
                <a:ext cx="1468298" cy="1302306"/>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0" idx="2"/>
              </p:cNvCxnSpPr>
              <p:nvPr/>
            </p:nvCxnSpPr>
            <p:spPr>
              <a:xfrm flipH="1">
                <a:off x="5286515" y="2012072"/>
                <a:ext cx="1577704" cy="1376946"/>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p:cNvSpPr txBox="1"/>
                  <p:nvPr/>
                </p:nvSpPr>
                <p:spPr>
                  <a:xfrm>
                    <a:off x="6180378" y="1150298"/>
                    <a:ext cx="1367682" cy="861774"/>
                  </a:xfrm>
                  <a:prstGeom prst="rect">
                    <a:avLst/>
                  </a:prstGeom>
                  <a:noFill/>
                  <a:ln w="12700">
                    <a:solidFill>
                      <a:srgbClr val="00B050"/>
                    </a:solidFill>
                  </a:ln>
                </p:spPr>
                <p:txBody>
                  <a:bodyPr wrap="none" rtlCol="0">
                    <a:spAutoFit/>
                  </a:bodyPr>
                  <a:lstStyle/>
                  <a:p>
                    <a:pPr algn="ctr"/>
                    <a:r>
                      <a:rPr lang="en-US" sz="1200" dirty="0" smtClean="0"/>
                      <a:t>The first prediction</a:t>
                    </a:r>
                  </a:p>
                  <a:p>
                    <a:pPr algn="ctr"/>
                    <a:r>
                      <a:rPr lang="en-US" sz="1200" dirty="0" smtClean="0"/>
                      <a:t> made in the </a:t>
                    </a:r>
                  </a:p>
                  <a:p>
                    <a:pPr algn="ctr"/>
                    <a:r>
                      <a:rPr lang="en-US" sz="1200" dirty="0" smtClean="0"/>
                      <a:t>test sample</a:t>
                    </a:r>
                  </a:p>
                  <a:p>
                    <a:pPr algn="ctr"/>
                    <a:r>
                      <a:rPr lang="en-US" sz="1200" dirty="0"/>
                      <a:t>using </a:t>
                    </a:r>
                    <a14:m>
                      <m:oMath xmlns:m="http://schemas.openxmlformats.org/officeDocument/2006/math">
                        <m:r>
                          <m:rPr>
                            <m:sty m:val="p"/>
                          </m:rPr>
                          <a:rPr lang="en-US" sz="1200">
                            <a:latin typeface="Cambria Math"/>
                          </a:rPr>
                          <m:t>λ</m:t>
                        </m:r>
                      </m:oMath>
                    </a14:m>
                    <a:r>
                      <a:rPr lang="en-US" sz="1200" dirty="0"/>
                      <a:t>*</a:t>
                    </a:r>
                    <a:endParaRPr lang="en-US" sz="1200" dirty="0" smtClean="0"/>
                  </a:p>
                </p:txBody>
              </p:sp>
            </mc:Choice>
            <mc:Fallback xmlns="">
              <p:sp>
                <p:nvSpPr>
                  <p:cNvPr id="70" name="TextBox 69"/>
                  <p:cNvSpPr txBox="1">
                    <a:spLocks noRot="1" noChangeAspect="1" noMove="1" noResize="1" noEditPoints="1" noAdjustHandles="1" noChangeArrowheads="1" noChangeShapeType="1" noTextEdit="1"/>
                  </p:cNvSpPr>
                  <p:nvPr/>
                </p:nvSpPr>
                <p:spPr>
                  <a:xfrm>
                    <a:off x="6180378" y="1150298"/>
                    <a:ext cx="1367682" cy="861774"/>
                  </a:xfrm>
                  <a:prstGeom prst="rect">
                    <a:avLst/>
                  </a:prstGeom>
                  <a:blipFill rotWithShape="1">
                    <a:blip r:embed="rId7"/>
                    <a:stretch>
                      <a:fillRect b="-699"/>
                    </a:stretch>
                  </a:blipFill>
                  <a:ln w="12700">
                    <a:solidFill>
                      <a:srgbClr val="00B050"/>
                    </a:solidFill>
                  </a:ln>
                </p:spPr>
                <p:txBody>
                  <a:bodyPr/>
                  <a:lstStyle/>
                  <a:p>
                    <a:r>
                      <a:rPr lang="en-US">
                        <a:noFill/>
                      </a:rPr>
                      <a:t> </a:t>
                    </a:r>
                  </a:p>
                </p:txBody>
              </p:sp>
            </mc:Fallback>
          </mc:AlternateContent>
          <p:sp>
            <p:nvSpPr>
              <p:cNvPr id="72" name="TextBox 71"/>
              <p:cNvSpPr txBox="1"/>
              <p:nvPr/>
            </p:nvSpPr>
            <p:spPr>
              <a:xfrm>
                <a:off x="5074819" y="3581400"/>
                <a:ext cx="460382" cy="276999"/>
              </a:xfrm>
              <a:prstGeom prst="rect">
                <a:avLst/>
              </a:prstGeom>
              <a:noFill/>
            </p:spPr>
            <p:txBody>
              <a:bodyPr wrap="none" rtlCol="0">
                <a:spAutoFit/>
              </a:bodyPr>
              <a:lstStyle/>
              <a:p>
                <a:r>
                  <a:rPr lang="en-US" sz="1200" dirty="0" smtClean="0"/>
                  <a:t>T</a:t>
                </a:r>
                <a:r>
                  <a:rPr lang="en-US" sz="700" dirty="0" smtClean="0"/>
                  <a:t>1</a:t>
                </a:r>
                <a:r>
                  <a:rPr lang="en-US" sz="1200" dirty="0" smtClean="0"/>
                  <a:t>+1</a:t>
                </a:r>
              </a:p>
            </p:txBody>
          </p:sp>
          <p:sp>
            <p:nvSpPr>
              <p:cNvPr id="79" name="TextBox 78"/>
              <p:cNvSpPr txBox="1"/>
              <p:nvPr/>
            </p:nvSpPr>
            <p:spPr>
              <a:xfrm>
                <a:off x="3901499" y="3849985"/>
                <a:ext cx="2804101" cy="461665"/>
              </a:xfrm>
              <a:prstGeom prst="rect">
                <a:avLst/>
              </a:prstGeom>
              <a:noFill/>
              <a:ln w="12700">
                <a:solidFill>
                  <a:schemeClr val="tx2"/>
                </a:solidFill>
              </a:ln>
            </p:spPr>
            <p:txBody>
              <a:bodyPr wrap="none" rtlCol="0">
                <a:spAutoFit/>
              </a:bodyPr>
              <a:lstStyle/>
              <a:p>
                <a:r>
                  <a:rPr lang="en-US" sz="1200" dirty="0" smtClean="0"/>
                  <a:t>T</a:t>
                </a:r>
                <a:r>
                  <a:rPr lang="en-US" sz="1200" baseline="-25000" dirty="0" smtClean="0"/>
                  <a:t>1</a:t>
                </a:r>
                <a:r>
                  <a:rPr lang="en-US" sz="1200" dirty="0" smtClean="0"/>
                  <a:t> is the last datum in the training sample</a:t>
                </a:r>
              </a:p>
              <a:p>
                <a:r>
                  <a:rPr lang="en-US" sz="1200" dirty="0" smtClean="0"/>
                  <a:t>T</a:t>
                </a:r>
                <a:r>
                  <a:rPr lang="en-US" sz="1200" baseline="-25000" dirty="0" smtClean="0"/>
                  <a:t>1</a:t>
                </a:r>
                <a:r>
                  <a:rPr lang="en-US" sz="1200" dirty="0" smtClean="0"/>
                  <a:t>+1 is the first datum in the test sample</a:t>
                </a:r>
              </a:p>
            </p:txBody>
          </p:sp>
        </p:grpSp>
        <p:sp>
          <p:nvSpPr>
            <p:cNvPr id="80" name="左大括号 79"/>
            <p:cNvSpPr/>
            <p:nvPr/>
          </p:nvSpPr>
          <p:spPr>
            <a:xfrm rot="-16200000">
              <a:off x="1843994" y="1737407"/>
              <a:ext cx="91440" cy="1798226"/>
            </a:xfrm>
            <a:prstGeom prst="leftBrace">
              <a:avLst>
                <a:gd name="adj1" fmla="val 64063"/>
                <a:gd name="adj2" fmla="val 49991"/>
              </a:avLst>
            </a:prstGeom>
            <a:ln w="12700">
              <a:solidFill>
                <a:srgbClr val="A404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TextBox 80"/>
            <p:cNvSpPr txBox="1"/>
            <p:nvPr/>
          </p:nvSpPr>
          <p:spPr>
            <a:xfrm>
              <a:off x="2821026" y="3130737"/>
              <a:ext cx="420308" cy="276999"/>
            </a:xfrm>
            <a:prstGeom prst="rect">
              <a:avLst/>
            </a:prstGeom>
            <a:noFill/>
          </p:spPr>
          <p:txBody>
            <a:bodyPr wrap="none" rtlCol="0">
              <a:spAutoFit/>
            </a:bodyPr>
            <a:lstStyle/>
            <a:p>
              <a:r>
                <a:rPr lang="en-US" sz="1200" dirty="0" smtClean="0"/>
                <a:t>102</a:t>
              </a:r>
              <a:endParaRPr lang="en-US" sz="1200" dirty="0"/>
            </a:p>
          </p:txBody>
        </p:sp>
        <p:cxnSp>
          <p:nvCxnSpPr>
            <p:cNvPr id="82" name="直接连接符 81"/>
            <p:cNvCxnSpPr/>
            <p:nvPr/>
          </p:nvCxnSpPr>
          <p:spPr>
            <a:xfrm>
              <a:off x="3023045" y="3029795"/>
              <a:ext cx="0" cy="91440"/>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3" name="TextBox 82"/>
                <p:cNvSpPr txBox="1"/>
                <p:nvPr/>
              </p:nvSpPr>
              <p:spPr>
                <a:xfrm>
                  <a:off x="228600" y="1683603"/>
                  <a:ext cx="1514760" cy="830997"/>
                </a:xfrm>
                <a:prstGeom prst="rect">
                  <a:avLst/>
                </a:prstGeom>
                <a:noFill/>
                <a:ln w="12700">
                  <a:solidFill>
                    <a:srgbClr val="A30563"/>
                  </a:solidFill>
                </a:ln>
              </p:spPr>
              <p:txBody>
                <a:bodyPr wrap="square" rtlCol="0">
                  <a:spAutoFit/>
                </a:bodyPr>
                <a:lstStyle/>
                <a:p>
                  <a:pPr algn="ctr"/>
                  <a:r>
                    <a:rPr lang="en-US" sz="1200" dirty="0" smtClean="0"/>
                    <a:t>Data used to fit the </a:t>
                  </a:r>
                </a:p>
                <a:p>
                  <a:pPr algn="ctr"/>
                  <a:r>
                    <a:rPr lang="en-US" sz="1200" dirty="0"/>
                    <a:t>first model in the </a:t>
                  </a:r>
                </a:p>
                <a:p>
                  <a:pPr algn="ctr"/>
                  <a:r>
                    <a:rPr lang="en-US" sz="1200" dirty="0"/>
                    <a:t>training sample </a:t>
                  </a:r>
                </a:p>
                <a:p>
                  <a:pPr algn="ctr"/>
                  <a:r>
                    <a:rPr lang="en-US" sz="1200" dirty="0"/>
                    <a:t>for a particular </a:t>
                  </a:r>
                  <a14:m>
                    <m:oMath xmlns:m="http://schemas.openxmlformats.org/officeDocument/2006/math">
                      <m:sSub>
                        <m:sSubPr>
                          <m:ctrlPr>
                            <a:rPr lang="en-US" sz="1200" i="1" smtClean="0">
                              <a:latin typeface="Cambria Math"/>
                            </a:rPr>
                          </m:ctrlPr>
                        </m:sSubPr>
                        <m:e>
                          <m:r>
                            <m:rPr>
                              <m:sty m:val="p"/>
                            </m:rPr>
                            <a:rPr lang="en-US" sz="1200">
                              <a:latin typeface="Cambria Math"/>
                            </a:rPr>
                            <m:t>λ</m:t>
                          </m:r>
                        </m:e>
                        <m:sub>
                          <m:r>
                            <a:rPr lang="en-US" sz="1200" b="0" i="0" smtClean="0">
                              <a:latin typeface="Cambria Math"/>
                            </a:rPr>
                            <m:t>2</m:t>
                          </m:r>
                        </m:sub>
                      </m:sSub>
                    </m:oMath>
                  </a14:m>
                  <a:endParaRPr lang="en-US" sz="1200" dirty="0"/>
                </a:p>
              </p:txBody>
            </p:sp>
          </mc:Choice>
          <mc:Fallback xmlns="">
            <p:sp>
              <p:nvSpPr>
                <p:cNvPr id="83" name="TextBox 82"/>
                <p:cNvSpPr txBox="1">
                  <a:spLocks noRot="1" noChangeAspect="1" noMove="1" noResize="1" noEditPoints="1" noAdjustHandles="1" noChangeArrowheads="1" noChangeShapeType="1" noTextEdit="1"/>
                </p:cNvSpPr>
                <p:nvPr/>
              </p:nvSpPr>
              <p:spPr>
                <a:xfrm>
                  <a:off x="228600" y="1683603"/>
                  <a:ext cx="1514760" cy="830997"/>
                </a:xfrm>
                <a:prstGeom prst="rect">
                  <a:avLst/>
                </a:prstGeom>
                <a:blipFill rotWithShape="1">
                  <a:blip r:embed="rId8"/>
                  <a:stretch>
                    <a:fillRect b="-4348"/>
                  </a:stretch>
                </a:blipFill>
                <a:ln w="12700">
                  <a:solidFill>
                    <a:srgbClr val="A30563"/>
                  </a:solidFill>
                </a:ln>
              </p:spPr>
              <p:txBody>
                <a:bodyPr/>
                <a:lstStyle/>
                <a:p>
                  <a:r>
                    <a:rPr lang="en-US">
                      <a:noFill/>
                    </a:rPr>
                    <a:t> </a:t>
                  </a:r>
                </a:p>
              </p:txBody>
            </p:sp>
          </mc:Fallback>
        </mc:AlternateContent>
        <p:cxnSp>
          <p:nvCxnSpPr>
            <p:cNvPr id="11" name="直接箭头连接符 10"/>
            <p:cNvCxnSpPr>
              <a:stCxn id="83" idx="3"/>
              <a:endCxn id="80" idx="1"/>
            </p:cNvCxnSpPr>
            <p:nvPr/>
          </p:nvCxnSpPr>
          <p:spPr>
            <a:xfrm>
              <a:off x="1743360" y="2099102"/>
              <a:ext cx="146516" cy="491698"/>
            </a:xfrm>
            <a:prstGeom prst="straightConnector1">
              <a:avLst/>
            </a:prstGeom>
            <a:ln>
              <a:solidFill>
                <a:srgbClr val="A4048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p:cNvSpPr txBox="1"/>
                <p:nvPr/>
              </p:nvSpPr>
              <p:spPr>
                <a:xfrm>
                  <a:off x="2209800" y="1715869"/>
                  <a:ext cx="1768935" cy="646331"/>
                </a:xfrm>
                <a:prstGeom prst="rect">
                  <a:avLst/>
                </a:prstGeom>
                <a:noFill/>
                <a:ln w="12700">
                  <a:solidFill>
                    <a:srgbClr val="A30563"/>
                  </a:solidFill>
                </a:ln>
              </p:spPr>
              <p:txBody>
                <a:bodyPr wrap="square" rtlCol="0">
                  <a:spAutoFit/>
                </a:bodyPr>
                <a:lstStyle/>
                <a:p>
                  <a:pPr algn="ctr"/>
                  <a:r>
                    <a:rPr lang="en-US" sz="1200" dirty="0" smtClean="0"/>
                    <a:t>The second prediction</a:t>
                  </a:r>
                </a:p>
                <a:p>
                  <a:pPr algn="ctr"/>
                  <a:r>
                    <a:rPr lang="en-US" sz="1200" dirty="0"/>
                    <a:t> made in the </a:t>
                  </a:r>
                </a:p>
                <a:p>
                  <a:pPr algn="ctr"/>
                  <a:r>
                    <a:rPr lang="en-US" sz="1200" dirty="0"/>
                    <a:t>training sample</a:t>
                  </a:r>
                  <a:r>
                    <a:rPr lang="en-US" sz="1200" dirty="0" smtClean="0"/>
                    <a:t> </a:t>
                  </a:r>
                  <a:r>
                    <a:rPr lang="en-US" sz="1200" dirty="0"/>
                    <a:t>for</a:t>
                  </a:r>
                  <a14:m>
                    <m:oMath xmlns:m="http://schemas.openxmlformats.org/officeDocument/2006/math">
                      <m:r>
                        <a:rPr lang="en-US" sz="1200">
                          <a:latin typeface="Cambria Math"/>
                        </a:rPr>
                        <m:t> </m:t>
                      </m:r>
                      <m:sSub>
                        <m:sSubPr>
                          <m:ctrlPr>
                            <a:rPr lang="en-US" sz="1200" i="1">
                              <a:latin typeface="Cambria Math"/>
                            </a:rPr>
                          </m:ctrlPr>
                        </m:sSubPr>
                        <m:e>
                          <m:r>
                            <m:rPr>
                              <m:sty m:val="p"/>
                            </m:rPr>
                            <a:rPr lang="en-US" sz="1200">
                              <a:latin typeface="Cambria Math"/>
                            </a:rPr>
                            <m:t>λ</m:t>
                          </m:r>
                        </m:e>
                        <m:sub>
                          <m:r>
                            <a:rPr lang="en-US" sz="1200" b="0" i="0" smtClean="0">
                              <a:latin typeface="Cambria Math"/>
                            </a:rPr>
                            <m:t>2</m:t>
                          </m:r>
                        </m:sub>
                      </m:sSub>
                    </m:oMath>
                  </a14:m>
                  <a:endParaRPr lang="en-US" sz="1200" dirty="0"/>
                </a:p>
              </p:txBody>
            </p:sp>
          </mc:Choice>
          <mc:Fallback xmlns="">
            <p:sp>
              <p:nvSpPr>
                <p:cNvPr id="86" name="TextBox 85"/>
                <p:cNvSpPr txBox="1">
                  <a:spLocks noRot="1" noChangeAspect="1" noMove="1" noResize="1" noEditPoints="1" noAdjustHandles="1" noChangeArrowheads="1" noChangeShapeType="1" noTextEdit="1"/>
                </p:cNvSpPr>
                <p:nvPr/>
              </p:nvSpPr>
              <p:spPr>
                <a:xfrm>
                  <a:off x="2209800" y="1715869"/>
                  <a:ext cx="1768935" cy="646331"/>
                </a:xfrm>
                <a:prstGeom prst="rect">
                  <a:avLst/>
                </a:prstGeom>
                <a:blipFill rotWithShape="1">
                  <a:blip r:embed="rId9"/>
                  <a:stretch>
                    <a:fillRect b="-5556"/>
                  </a:stretch>
                </a:blipFill>
                <a:ln w="12700">
                  <a:solidFill>
                    <a:srgbClr val="A30563"/>
                  </a:solidFill>
                </a:ln>
              </p:spPr>
              <p:txBody>
                <a:bodyPr/>
                <a:lstStyle/>
                <a:p>
                  <a:r>
                    <a:rPr lang="en-US">
                      <a:noFill/>
                    </a:rPr>
                    <a:t> </a:t>
                  </a:r>
                </a:p>
              </p:txBody>
            </p:sp>
          </mc:Fallback>
        </mc:AlternateContent>
        <p:cxnSp>
          <p:nvCxnSpPr>
            <p:cNvPr id="14" name="直接箭头连接符 13"/>
            <p:cNvCxnSpPr>
              <a:stCxn id="86" idx="2"/>
            </p:cNvCxnSpPr>
            <p:nvPr/>
          </p:nvCxnSpPr>
          <p:spPr>
            <a:xfrm flipH="1">
              <a:off x="3046003" y="2362200"/>
              <a:ext cx="48265" cy="716280"/>
            </a:xfrm>
            <a:prstGeom prst="straightConnector1">
              <a:avLst/>
            </a:prstGeom>
            <a:ln>
              <a:solidFill>
                <a:srgbClr val="A40482"/>
              </a:solidFill>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812130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LASSO/Ordered LASSO</a:t>
            </a:r>
            <a:endParaRPr lang="en-US" b="1" dirty="0"/>
          </a:p>
        </p:txBody>
      </p:sp>
      <p:sp>
        <p:nvSpPr>
          <p:cNvPr id="3" name="内容占位符 2"/>
          <p:cNvSpPr>
            <a:spLocks noGrp="1"/>
          </p:cNvSpPr>
          <p:nvPr>
            <p:ph idx="1"/>
          </p:nvPr>
        </p:nvSpPr>
        <p:spPr/>
        <p:txBody>
          <a:bodyPr>
            <a:normAutofit/>
          </a:bodyPr>
          <a:lstStyle/>
          <a:p>
            <a:pPr marL="0" indent="0">
              <a:spcAft>
                <a:spcPts val="1200"/>
              </a:spcAft>
              <a:buNone/>
            </a:pPr>
            <a:r>
              <a:rPr lang="en-US" b="1" dirty="0"/>
              <a:t>General Methodology - </a:t>
            </a:r>
            <a:r>
              <a:rPr lang="en-US" b="1" dirty="0" smtClean="0"/>
              <a:t>LASSO</a:t>
            </a:r>
            <a:r>
              <a:rPr lang="en-US" b="1" dirty="0"/>
              <a:t>/Ordered LASSO</a:t>
            </a:r>
            <a:endParaRPr lang="en-US" dirty="0"/>
          </a:p>
          <a:p>
            <a:pPr marL="514350" lvl="0" indent="-514350">
              <a:buFont typeface="+mj-lt"/>
              <a:buAutoNum type="arabicParenR"/>
            </a:pPr>
            <a:r>
              <a:rPr lang="en-US" sz="2800" dirty="0"/>
              <a:t>We only implemented LASSO/Ordered LASSO on daily volatility data.</a:t>
            </a:r>
          </a:p>
          <a:p>
            <a:pPr marL="514350" lvl="0" indent="-514350">
              <a:buFont typeface="+mj-lt"/>
              <a:buAutoNum type="arabicParenR"/>
            </a:pPr>
            <a:r>
              <a:rPr lang="en-US" sz="2800" dirty="0"/>
              <a:t>We used </a:t>
            </a:r>
            <a:r>
              <a:rPr lang="en-US" sz="2800" dirty="0" err="1"/>
              <a:t>logRV</a:t>
            </a:r>
            <a:r>
              <a:rPr lang="en-US" sz="2800" dirty="0"/>
              <a:t> for model fitting and predication as we did in VAR. </a:t>
            </a:r>
          </a:p>
          <a:p>
            <a:pPr marL="514350" lvl="0" indent="-514350">
              <a:buFont typeface="+mj-lt"/>
              <a:buAutoNum type="arabicParenR"/>
            </a:pPr>
            <a:r>
              <a:rPr lang="en-US" sz="2800" dirty="0"/>
              <a:t>We divided the data into the training sample (first 3.5 years until October 31</a:t>
            </a:r>
            <a:r>
              <a:rPr lang="en-US" sz="2800" baseline="30000" dirty="0"/>
              <a:t>st</a:t>
            </a:r>
            <a:r>
              <a:rPr lang="en-US" sz="2800" dirty="0"/>
              <a:t> 2011) and the test sample (last 1.5 years since November 1</a:t>
            </a:r>
            <a:r>
              <a:rPr lang="en-US" sz="2800" baseline="30000" dirty="0"/>
              <a:t>st</a:t>
            </a:r>
            <a:r>
              <a:rPr lang="en-US" sz="2800" dirty="0"/>
              <a:t> 2011).</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4654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LASSO/Ordered LASSO</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95400"/>
                <a:ext cx="8305800" cy="5257800"/>
              </a:xfrm>
            </p:spPr>
            <p:txBody>
              <a:bodyPr>
                <a:noAutofit/>
              </a:bodyPr>
              <a:lstStyle/>
              <a:p>
                <a:pPr marL="514350" lvl="0" indent="-514350">
                  <a:spcAft>
                    <a:spcPts val="1200"/>
                  </a:spcAft>
                  <a:buFont typeface="+mj-lt"/>
                  <a:buAutoNum type="arabicParenR" startAt="4"/>
                </a:pPr>
                <a:r>
                  <a:rPr lang="en-US" sz="2400" dirty="0"/>
                  <a:t>In the training sample, we optimized λ value to obtain λ*.</a:t>
                </a:r>
              </a:p>
              <a:p>
                <a:pPr marL="0" lvl="0" indent="0">
                  <a:buNone/>
                </a:pPr>
                <a:r>
                  <a:rPr lang="en-US" sz="2400" dirty="0" smtClean="0"/>
                  <a:t>For the case without </a:t>
                </a:r>
                <a:r>
                  <a:rPr lang="en-US" altLang="zh-CN" sz="2400" dirty="0" smtClean="0"/>
                  <a:t>cross validation,</a:t>
                </a:r>
                <a:endParaRPr lang="en-US" sz="2400" dirty="0" smtClean="0"/>
              </a:p>
              <a:p>
                <a:pPr lvl="0"/>
                <a:r>
                  <a:rPr lang="en-US" sz="2400" dirty="0" smtClean="0"/>
                  <a:t>We </a:t>
                </a:r>
                <a:r>
                  <a:rPr lang="en-US" sz="2400" dirty="0"/>
                  <a:t>first chose a λ value. Then, using all data except the last one in the training sample, we constructed the X matrixes and y matrixes similar to those in VAR analysis above to fit the LASSO/Ordered LASSO </a:t>
                </a:r>
                <a:r>
                  <a:rPr lang="en-US" sz="2400" dirty="0" smtClean="0"/>
                  <a:t>model</a:t>
                </a:r>
                <a:r>
                  <a:rPr lang="en-US" sz="2400" dirty="0"/>
                  <a:t>.</a:t>
                </a:r>
              </a:p>
              <a:p>
                <a:pPr lvl="0"/>
                <a:r>
                  <a:rPr lang="en-US" sz="2400" dirty="0"/>
                  <a:t>Using the fitted model, we predicted the </a:t>
                </a:r>
                <a:r>
                  <a:rPr lang="en-US" sz="2400" dirty="0" err="1"/>
                  <a:t>logRVs</a:t>
                </a:r>
                <a:r>
                  <a:rPr lang="en-US" sz="2400" dirty="0"/>
                  <a:t> for each currency pair at time </a:t>
                </a:r>
                <a14:m>
                  <m:oMath xmlns:m="http://schemas.openxmlformats.org/officeDocument/2006/math">
                    <m:sSub>
                      <m:sSubPr>
                        <m:ctrlPr>
                          <a:rPr lang="en-US" sz="2400" i="1">
                            <a:latin typeface="Cambria Math"/>
                          </a:rPr>
                        </m:ctrlPr>
                      </m:sSubPr>
                      <m:e>
                        <m:r>
                          <m:rPr>
                            <m:sty m:val="p"/>
                          </m:rPr>
                          <a:rPr lang="en-US" sz="2400">
                            <a:latin typeface="Cambria Math"/>
                          </a:rPr>
                          <m:t>T</m:t>
                        </m:r>
                      </m:e>
                      <m:sub>
                        <m:r>
                          <a:rPr lang="en-US" sz="2400">
                            <a:latin typeface="Cambria Math"/>
                          </a:rPr>
                          <m:t>1</m:t>
                        </m:r>
                      </m:sub>
                    </m:sSub>
                  </m:oMath>
                </a14:m>
                <a:r>
                  <a:rPr lang="en-US" sz="2400" dirty="0"/>
                  <a:t>, which were compared with the observed </a:t>
                </a:r>
                <a:r>
                  <a:rPr lang="en-US" sz="2400" dirty="0" err="1"/>
                  <a:t>logRVs</a:t>
                </a:r>
                <a:r>
                  <a:rPr lang="en-US" sz="2400" dirty="0"/>
                  <a:t> at time </a:t>
                </a:r>
                <a14:m>
                  <m:oMath xmlns:m="http://schemas.openxmlformats.org/officeDocument/2006/math">
                    <m:sSub>
                      <m:sSubPr>
                        <m:ctrlPr>
                          <a:rPr lang="en-US" sz="2400" i="1">
                            <a:latin typeface="Cambria Math"/>
                          </a:rPr>
                        </m:ctrlPr>
                      </m:sSubPr>
                      <m:e>
                        <m:r>
                          <m:rPr>
                            <m:sty m:val="p"/>
                          </m:rPr>
                          <a:rPr lang="en-US" sz="2400">
                            <a:latin typeface="Cambria Math"/>
                          </a:rPr>
                          <m:t>T</m:t>
                        </m:r>
                      </m:e>
                      <m:sub>
                        <m:r>
                          <a:rPr lang="en-US" sz="2400">
                            <a:latin typeface="Cambria Math"/>
                          </a:rPr>
                          <m:t>1</m:t>
                        </m:r>
                      </m:sub>
                    </m:sSub>
                  </m:oMath>
                </a14:m>
                <a:r>
                  <a:rPr lang="en-US" sz="2400" dirty="0"/>
                  <a:t> to obtain the average MSE across all currency pairs.</a:t>
                </a:r>
              </a:p>
              <a:p>
                <a:pPr lvl="0"/>
                <a:r>
                  <a:rPr lang="en-US" sz="2400" dirty="0"/>
                  <a:t>We repeated the process for different λ values and obtain λ* which gave the smallest average MSE across all currency pairs at time </a:t>
                </a:r>
                <a14:m>
                  <m:oMath xmlns:m="http://schemas.openxmlformats.org/officeDocument/2006/math">
                    <m:sSub>
                      <m:sSubPr>
                        <m:ctrlPr>
                          <a:rPr lang="en-US" sz="2400" i="1">
                            <a:latin typeface="Cambria Math"/>
                          </a:rPr>
                        </m:ctrlPr>
                      </m:sSubPr>
                      <m:e>
                        <m:r>
                          <m:rPr>
                            <m:sty m:val="p"/>
                          </m:rPr>
                          <a:rPr lang="en-US" sz="2400">
                            <a:latin typeface="Cambria Math"/>
                          </a:rPr>
                          <m:t>T</m:t>
                        </m:r>
                      </m:e>
                      <m:sub>
                        <m:r>
                          <a:rPr lang="en-US" sz="2400">
                            <a:latin typeface="Cambria Math"/>
                          </a:rPr>
                          <m:t>1</m:t>
                        </m:r>
                      </m:sub>
                    </m:sSub>
                  </m:oMath>
                </a14:m>
                <a:r>
                  <a:rPr lang="en-US" sz="2400"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95400"/>
                <a:ext cx="8305800" cy="5257800"/>
              </a:xfrm>
              <a:blipFill rotWithShape="1">
                <a:blip r:embed="rId2"/>
                <a:stretch>
                  <a:fillRect l="-1101" t="-1044" r="-367" b="-3248"/>
                </a:stretch>
              </a:blipFill>
            </p:spPr>
            <p:txBody>
              <a:bodyPr/>
              <a:lstStyle/>
              <a:p>
                <a:r>
                  <a:rPr lang="en-US">
                    <a:noFill/>
                  </a:rPr>
                  <a:t> </a:t>
                </a:r>
              </a:p>
            </p:txBody>
          </p:sp>
        </mc:Fallback>
      </mc:AlternateContent>
    </p:spTree>
    <p:extLst>
      <p:ext uri="{BB962C8B-B14F-4D97-AF65-F5344CB8AC3E}">
        <p14:creationId xmlns:p14="http://schemas.microsoft.com/office/powerpoint/2010/main" val="360064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LASSO/Ordered LASSO</a:t>
            </a:r>
            <a:endParaRPr lang="en-US" dirty="0"/>
          </a:p>
        </p:txBody>
      </p:sp>
      <p:sp>
        <p:nvSpPr>
          <p:cNvPr id="3" name="内容占位符 2"/>
          <p:cNvSpPr>
            <a:spLocks noGrp="1"/>
          </p:cNvSpPr>
          <p:nvPr>
            <p:ph idx="1"/>
          </p:nvPr>
        </p:nvSpPr>
        <p:spPr>
          <a:xfrm>
            <a:off x="457200" y="1295400"/>
            <a:ext cx="8305800" cy="5257800"/>
          </a:xfrm>
        </p:spPr>
        <p:txBody>
          <a:bodyPr>
            <a:noAutofit/>
          </a:bodyPr>
          <a:lstStyle/>
          <a:p>
            <a:pPr marL="514350" lvl="0" indent="-514350">
              <a:spcAft>
                <a:spcPts val="1200"/>
              </a:spcAft>
              <a:buFont typeface="+mj-lt"/>
              <a:buAutoNum type="arabicParenR" startAt="4"/>
            </a:pPr>
            <a:r>
              <a:rPr lang="en-US" sz="2400" dirty="0" smtClean="0"/>
              <a:t>In the training sample, we optimized λ value to obtain λ*.</a:t>
            </a:r>
          </a:p>
          <a:p>
            <a:pPr marL="0" lvl="0" indent="0">
              <a:buNone/>
            </a:pPr>
            <a:r>
              <a:rPr lang="en-US" sz="2300" dirty="0" smtClean="0"/>
              <a:t>For the case with </a:t>
            </a:r>
            <a:r>
              <a:rPr lang="en-US" altLang="zh-CN" sz="2300" dirty="0" smtClean="0"/>
              <a:t>cross validation,</a:t>
            </a:r>
            <a:endParaRPr lang="en-US" sz="2300" dirty="0" smtClean="0"/>
          </a:p>
          <a:p>
            <a:pPr lvl="0"/>
            <a:r>
              <a:rPr lang="en-US" sz="2300" dirty="0" smtClean="0"/>
              <a:t>We </a:t>
            </a:r>
            <a:r>
              <a:rPr lang="en-US" sz="2300" dirty="0"/>
              <a:t>first chose a λ value. Then, using </a:t>
            </a:r>
            <a:r>
              <a:rPr lang="en-US" sz="2300" dirty="0" smtClean="0"/>
              <a:t>the first </a:t>
            </a:r>
            <a:r>
              <a:rPr lang="en-US" sz="2300" dirty="0"/>
              <a:t>100 </a:t>
            </a:r>
            <a:r>
              <a:rPr lang="en-US" sz="2300" dirty="0" err="1"/>
              <a:t>logRVs</a:t>
            </a:r>
            <a:r>
              <a:rPr lang="en-US" sz="2300" dirty="0"/>
              <a:t> in the training sample, we constructed the X matrixes and y matrixes similar to those in VAR analysis above to fit the LASSO/Ordered LASSO </a:t>
            </a:r>
            <a:r>
              <a:rPr lang="en-US" sz="2300" dirty="0" smtClean="0"/>
              <a:t>model. Using </a:t>
            </a:r>
            <a:r>
              <a:rPr lang="en-US" sz="2300" dirty="0"/>
              <a:t>the fitted model, we predicted the </a:t>
            </a:r>
            <a:r>
              <a:rPr lang="en-US" sz="2300" dirty="0" smtClean="0"/>
              <a:t>101</a:t>
            </a:r>
            <a:r>
              <a:rPr lang="en-US" sz="2300" baseline="30000" dirty="0" smtClean="0"/>
              <a:t>th</a:t>
            </a:r>
            <a:r>
              <a:rPr lang="en-US" sz="2300" dirty="0" smtClean="0"/>
              <a:t> </a:t>
            </a:r>
            <a:r>
              <a:rPr lang="en-US" sz="2300" dirty="0" err="1" smtClean="0"/>
              <a:t>logRV</a:t>
            </a:r>
            <a:r>
              <a:rPr lang="en-US" sz="2300" dirty="0" smtClean="0"/>
              <a:t> </a:t>
            </a:r>
            <a:r>
              <a:rPr lang="en-US" sz="2300" dirty="0"/>
              <a:t>for each currency </a:t>
            </a:r>
            <a:r>
              <a:rPr lang="en-US" sz="2300" dirty="0" smtClean="0"/>
              <a:t>pair at time 101.</a:t>
            </a:r>
          </a:p>
          <a:p>
            <a:pPr lvl="0"/>
            <a:r>
              <a:rPr lang="en-US" sz="2300" dirty="0" smtClean="0"/>
              <a:t>Then, using the </a:t>
            </a:r>
            <a:r>
              <a:rPr lang="en-US" sz="2300" dirty="0"/>
              <a:t>same λ </a:t>
            </a:r>
            <a:r>
              <a:rPr lang="en-US" sz="2300" dirty="0" smtClean="0"/>
              <a:t>value and the first 101 </a:t>
            </a:r>
            <a:r>
              <a:rPr lang="en-US" sz="2300" dirty="0" err="1"/>
              <a:t>logRVs</a:t>
            </a:r>
            <a:r>
              <a:rPr lang="en-US" sz="2300" dirty="0"/>
              <a:t> in the training sample, we constructed the X matrixes and y matrixes similar to those in VAR analysis above to fit the LASSO/Ordered LASSO </a:t>
            </a:r>
            <a:r>
              <a:rPr lang="en-US" sz="2300" dirty="0" smtClean="0"/>
              <a:t>model. Using </a:t>
            </a:r>
            <a:r>
              <a:rPr lang="en-US" sz="2300" dirty="0"/>
              <a:t>the fitted model, we predicted the </a:t>
            </a:r>
            <a:r>
              <a:rPr lang="en-US" sz="2300" dirty="0" smtClean="0"/>
              <a:t>102</a:t>
            </a:r>
            <a:r>
              <a:rPr lang="en-US" sz="2300" baseline="30000" dirty="0" smtClean="0"/>
              <a:t>th</a:t>
            </a:r>
            <a:r>
              <a:rPr lang="en-US" sz="2300" dirty="0" smtClean="0"/>
              <a:t> </a:t>
            </a:r>
            <a:r>
              <a:rPr lang="en-US" sz="2300" dirty="0" err="1"/>
              <a:t>logRV</a:t>
            </a:r>
            <a:r>
              <a:rPr lang="en-US" sz="2300" dirty="0"/>
              <a:t> for each currency </a:t>
            </a:r>
            <a:r>
              <a:rPr lang="en-US" sz="2300" dirty="0" smtClean="0"/>
              <a:t>pair at </a:t>
            </a:r>
            <a:r>
              <a:rPr lang="en-US" sz="2300" dirty="0" err="1"/>
              <a:t>at</a:t>
            </a:r>
            <a:r>
              <a:rPr lang="en-US" sz="2300" dirty="0"/>
              <a:t> time </a:t>
            </a:r>
            <a:r>
              <a:rPr lang="en-US" sz="2300" dirty="0" smtClean="0"/>
              <a:t>102.</a:t>
            </a:r>
            <a:endParaRPr lang="en-US" sz="2300" dirty="0"/>
          </a:p>
        </p:txBody>
      </p:sp>
    </p:spTree>
    <p:extLst>
      <p:ext uri="{BB962C8B-B14F-4D97-AF65-F5344CB8AC3E}">
        <p14:creationId xmlns:p14="http://schemas.microsoft.com/office/powerpoint/2010/main" val="45201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LASSO/Ordered LASSO</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514350" indent="-514350">
                  <a:spcAft>
                    <a:spcPts val="1200"/>
                  </a:spcAft>
                  <a:buFont typeface="+mj-lt"/>
                  <a:buAutoNum type="arabicParenR" startAt="4"/>
                </a:pPr>
                <a:r>
                  <a:rPr lang="en-US" sz="2400" dirty="0"/>
                  <a:t>In the training sample, we optimized λ value to obtain λ*.</a:t>
                </a:r>
              </a:p>
              <a:p>
                <a:pPr lvl="0"/>
                <a:r>
                  <a:rPr lang="en-US" sz="2400" dirty="0" smtClean="0"/>
                  <a:t>Using the growing window method, we obtained the predicted</a:t>
                </a:r>
                <a:r>
                  <a:rPr lang="en-US" sz="2400" dirty="0"/>
                  <a:t> </a:t>
                </a:r>
                <a:r>
                  <a:rPr lang="en-US" sz="2400" dirty="0" err="1" smtClean="0"/>
                  <a:t>logRVs</a:t>
                </a:r>
                <a:r>
                  <a:rPr lang="en-US" sz="2400" dirty="0" smtClean="0"/>
                  <a:t> for </a:t>
                </a:r>
                <a:r>
                  <a:rPr lang="en-US" sz="2400" dirty="0"/>
                  <a:t>all currency pairs </a:t>
                </a:r>
                <a:r>
                  <a:rPr lang="en-US" sz="2400" dirty="0" smtClean="0"/>
                  <a:t>from time 101 and time </a:t>
                </a:r>
                <a14:m>
                  <m:oMath xmlns:m="http://schemas.openxmlformats.org/officeDocument/2006/math">
                    <m:sSub>
                      <m:sSubPr>
                        <m:ctrlPr>
                          <a:rPr lang="en-US" sz="2400" i="1">
                            <a:latin typeface="Cambria Math"/>
                          </a:rPr>
                        </m:ctrlPr>
                      </m:sSubPr>
                      <m:e>
                        <m:r>
                          <m:rPr>
                            <m:sty m:val="p"/>
                          </m:rPr>
                          <a:rPr lang="en-US" sz="2400">
                            <a:latin typeface="Cambria Math"/>
                          </a:rPr>
                          <m:t>T</m:t>
                        </m:r>
                      </m:e>
                      <m:sub>
                        <m:r>
                          <a:rPr lang="en-US" sz="2400">
                            <a:latin typeface="Cambria Math"/>
                          </a:rPr>
                          <m:t>1</m:t>
                        </m:r>
                      </m:sub>
                    </m:sSub>
                  </m:oMath>
                </a14:m>
                <a:r>
                  <a:rPr lang="en-US" sz="2400" dirty="0" smtClean="0"/>
                  <a:t>, which </a:t>
                </a:r>
                <a:r>
                  <a:rPr lang="en-US" sz="2400" dirty="0"/>
                  <a:t>were </a:t>
                </a:r>
                <a:r>
                  <a:rPr lang="en-US" sz="2400" dirty="0" smtClean="0"/>
                  <a:t>then compared </a:t>
                </a:r>
                <a:r>
                  <a:rPr lang="en-US" sz="2400" dirty="0"/>
                  <a:t>with the </a:t>
                </a:r>
                <a:r>
                  <a:rPr lang="en-US" sz="2400" dirty="0" smtClean="0"/>
                  <a:t>observed </a:t>
                </a:r>
                <a:r>
                  <a:rPr lang="en-US" sz="2400" dirty="0" err="1" smtClean="0"/>
                  <a:t>logRVs</a:t>
                </a:r>
                <a:r>
                  <a:rPr lang="en-US" sz="2400" dirty="0" smtClean="0"/>
                  <a:t> during the same period.</a:t>
                </a:r>
                <a:endParaRPr lang="en-US" sz="2400" dirty="0"/>
              </a:p>
              <a:p>
                <a:pPr lvl="0"/>
                <a:r>
                  <a:rPr lang="en-US" sz="2400" dirty="0" smtClean="0"/>
                  <a:t>For this </a:t>
                </a:r>
                <a:r>
                  <a:rPr lang="en-US" altLang="zh-CN" sz="2400" dirty="0"/>
                  <a:t>given </a:t>
                </a:r>
                <a:r>
                  <a:rPr lang="en-US" sz="2400" dirty="0"/>
                  <a:t>λ </a:t>
                </a:r>
                <a:r>
                  <a:rPr lang="en-US" sz="2400" dirty="0" smtClean="0"/>
                  <a:t>value, we obtained </a:t>
                </a:r>
                <a:r>
                  <a:rPr lang="en-US" sz="2400" dirty="0"/>
                  <a:t>the average MSE across all currency </a:t>
                </a:r>
                <a:r>
                  <a:rPr lang="en-US" sz="2400" dirty="0" smtClean="0"/>
                  <a:t>pairs from the trainings sample.</a:t>
                </a:r>
                <a:endParaRPr lang="en-US" sz="2400" dirty="0"/>
              </a:p>
              <a:p>
                <a:pPr lvl="0"/>
                <a:r>
                  <a:rPr lang="en-US" sz="2400" dirty="0"/>
                  <a:t>We repeated the process for different λ values and obtain λ* which gave the smallest average MSE across all currency pairs </a:t>
                </a:r>
                <a:r>
                  <a:rPr lang="en-US" sz="2400" dirty="0" smtClean="0"/>
                  <a:t>during the period </a:t>
                </a:r>
                <a:r>
                  <a:rPr lang="en-US" sz="2400" dirty="0"/>
                  <a:t>from time 101 and time </a:t>
                </a:r>
                <a14:m>
                  <m:oMath xmlns:m="http://schemas.openxmlformats.org/officeDocument/2006/math">
                    <m:sSub>
                      <m:sSubPr>
                        <m:ctrlPr>
                          <a:rPr lang="en-US" sz="2400" i="1">
                            <a:latin typeface="Cambria Math"/>
                          </a:rPr>
                        </m:ctrlPr>
                      </m:sSubPr>
                      <m:e>
                        <m:r>
                          <m:rPr>
                            <m:sty m:val="p"/>
                          </m:rPr>
                          <a:rPr lang="en-US" sz="2400">
                            <a:latin typeface="Cambria Math"/>
                          </a:rPr>
                          <m:t>T</m:t>
                        </m:r>
                      </m:e>
                      <m:sub>
                        <m:r>
                          <a:rPr lang="en-US" sz="2400">
                            <a:latin typeface="Cambria Math"/>
                          </a:rPr>
                          <m:t>1</m:t>
                        </m:r>
                      </m:sub>
                    </m:sSub>
                  </m:oMath>
                </a14:m>
                <a:r>
                  <a:rPr lang="en-US" sz="2400" dirty="0" smtClean="0"/>
                  <a:t>.</a:t>
                </a:r>
                <a:endParaRPr 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11" t="-1213" r="-1333"/>
                </a:stretch>
              </a:blipFill>
            </p:spPr>
            <p:txBody>
              <a:bodyPr/>
              <a:lstStyle/>
              <a:p>
                <a:r>
                  <a:rPr lang="en-US">
                    <a:noFill/>
                  </a:rPr>
                  <a:t> </a:t>
                </a:r>
              </a:p>
            </p:txBody>
          </p:sp>
        </mc:Fallback>
      </mc:AlternateContent>
    </p:spTree>
    <p:extLst>
      <p:ext uri="{BB962C8B-B14F-4D97-AF65-F5344CB8AC3E}">
        <p14:creationId xmlns:p14="http://schemas.microsoft.com/office/powerpoint/2010/main" val="43515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LASSO/Ordered LASSO</a:t>
            </a:r>
            <a:endParaRPr lang="en-US" dirty="0"/>
          </a:p>
        </p:txBody>
      </p:sp>
      <p:sp>
        <p:nvSpPr>
          <p:cNvPr id="3" name="内容占位符 2"/>
          <p:cNvSpPr>
            <a:spLocks noGrp="1"/>
          </p:cNvSpPr>
          <p:nvPr>
            <p:ph idx="1"/>
          </p:nvPr>
        </p:nvSpPr>
        <p:spPr/>
        <p:txBody>
          <a:bodyPr>
            <a:normAutofit/>
          </a:bodyPr>
          <a:lstStyle/>
          <a:p>
            <a:pPr marL="514350" lvl="0" indent="-514350">
              <a:buFont typeface="+mj-lt"/>
              <a:buAutoNum type="arabicParenR" startAt="5"/>
            </a:pPr>
            <a:r>
              <a:rPr lang="en-US" sz="2800" dirty="0"/>
              <a:t>We then used the LASSO/Ordered LASSO </a:t>
            </a:r>
            <a:r>
              <a:rPr lang="en-US" sz="2800" dirty="0" smtClean="0"/>
              <a:t>model </a:t>
            </a:r>
            <a:r>
              <a:rPr lang="en-US" sz="2800" dirty="0"/>
              <a:t>with the optimal λ* we obtained from the training sample on the test sample to obtain MSE and QL as well as the SE plot, adopting the growing window method</a:t>
            </a:r>
            <a:r>
              <a:rPr lang="en-US" sz="2800" dirty="0" smtClean="0"/>
              <a:t>.</a:t>
            </a:r>
            <a:endParaRPr lang="en-US" sz="2800" dirty="0"/>
          </a:p>
        </p:txBody>
      </p:sp>
    </p:spTree>
    <p:extLst>
      <p:ext uri="{BB962C8B-B14F-4D97-AF65-F5344CB8AC3E}">
        <p14:creationId xmlns:p14="http://schemas.microsoft.com/office/powerpoint/2010/main" val="407429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LASSO/Ordered LASSO</a:t>
            </a:r>
            <a:endParaRPr lang="en-US" dirty="0"/>
          </a:p>
        </p:txBody>
      </p:sp>
      <p:sp>
        <p:nvSpPr>
          <p:cNvPr id="3" name="内容占位符 2"/>
          <p:cNvSpPr>
            <a:spLocks noGrp="1"/>
          </p:cNvSpPr>
          <p:nvPr>
            <p:ph idx="1"/>
          </p:nvPr>
        </p:nvSpPr>
        <p:spPr/>
        <p:txBody>
          <a:bodyPr>
            <a:normAutofit/>
          </a:bodyPr>
          <a:lstStyle/>
          <a:p>
            <a:r>
              <a:rPr lang="en-US" dirty="0"/>
              <a:t>The LASSO was implemented using </a:t>
            </a:r>
            <a:r>
              <a:rPr lang="en-US" dirty="0" smtClean="0"/>
              <a:t>the </a:t>
            </a:r>
            <a:r>
              <a:rPr lang="en-US" i="1" dirty="0"/>
              <a:t>penalized </a:t>
            </a:r>
            <a:r>
              <a:rPr lang="en-US" dirty="0" smtClean="0"/>
              <a:t>package in R. </a:t>
            </a:r>
          </a:p>
          <a:p>
            <a:r>
              <a:rPr lang="en-US" dirty="0" smtClean="0"/>
              <a:t>The Ordered LASSO was implemented in R using </a:t>
            </a:r>
            <a:r>
              <a:rPr lang="en-US" i="1" dirty="0" err="1" smtClean="0"/>
              <a:t>orderedLasso</a:t>
            </a:r>
            <a:r>
              <a:rPr lang="en-US" dirty="0" smtClean="0"/>
              <a:t> </a:t>
            </a:r>
            <a:r>
              <a:rPr lang="en-US" dirty="0"/>
              <a:t>package. </a:t>
            </a:r>
            <a:endParaRPr lang="en-US" dirty="0" smtClean="0"/>
          </a:p>
          <a:p>
            <a:r>
              <a:rPr lang="en-US" dirty="0" smtClean="0"/>
              <a:t>In both </a:t>
            </a:r>
            <a:r>
              <a:rPr lang="en-US" dirty="0"/>
              <a:t>LASSO </a:t>
            </a:r>
            <a:r>
              <a:rPr lang="en-US" dirty="0" smtClean="0"/>
              <a:t>and </a:t>
            </a:r>
            <a:r>
              <a:rPr lang="en-US" dirty="0"/>
              <a:t>Ordered </a:t>
            </a:r>
            <a:r>
              <a:rPr lang="en-US" dirty="0" smtClean="0"/>
              <a:t>LASSO, we </a:t>
            </a:r>
            <a:r>
              <a:rPr lang="en-US" dirty="0"/>
              <a:t>utilized all columns of X matrix and each column of Y matrix in VAR as the model inputs to obtain fitted parameters</a:t>
            </a:r>
            <a:r>
              <a:rPr lang="en-US" dirty="0" smtClean="0"/>
              <a:t>.</a:t>
            </a:r>
          </a:p>
          <a:p>
            <a:endParaRPr lang="en-US" dirty="0"/>
          </a:p>
        </p:txBody>
      </p:sp>
    </p:spTree>
    <p:extLst>
      <p:ext uri="{BB962C8B-B14F-4D97-AF65-F5344CB8AC3E}">
        <p14:creationId xmlns:p14="http://schemas.microsoft.com/office/powerpoint/2010/main" val="305461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b="1" dirty="0"/>
              <a:t>General Methodology - KNN Regression</a:t>
            </a:r>
            <a:endParaRPr lang="en-US" dirty="0"/>
          </a:p>
          <a:p>
            <a:endParaRPr lang="en-US" dirty="0"/>
          </a:p>
        </p:txBody>
      </p:sp>
      <p:sp>
        <p:nvSpPr>
          <p:cNvPr id="2" name="标题 1"/>
          <p:cNvSpPr>
            <a:spLocks noGrp="1"/>
          </p:cNvSpPr>
          <p:nvPr>
            <p:ph type="title"/>
          </p:nvPr>
        </p:nvSpPr>
        <p:spPr/>
        <p:txBody>
          <a:bodyPr/>
          <a:lstStyle/>
          <a:p>
            <a:r>
              <a:rPr lang="en-US" b="1" dirty="0" smtClean="0"/>
              <a:t>KNN</a:t>
            </a:r>
            <a:endParaRPr lang="en-US" b="1" dirty="0"/>
          </a:p>
        </p:txBody>
      </p:sp>
      <p:grpSp>
        <p:nvGrpSpPr>
          <p:cNvPr id="4" name="组合 3"/>
          <p:cNvGrpSpPr/>
          <p:nvPr/>
        </p:nvGrpSpPr>
        <p:grpSpPr>
          <a:xfrm>
            <a:off x="800394" y="2534959"/>
            <a:ext cx="7429206" cy="3713441"/>
            <a:chOff x="800394" y="2004536"/>
            <a:chExt cx="7429206" cy="3713441"/>
          </a:xfrm>
        </p:grpSpPr>
        <p:cxnSp>
          <p:nvCxnSpPr>
            <p:cNvPr id="5" name="直接箭头连接符 4"/>
            <p:cNvCxnSpPr/>
            <p:nvPr/>
          </p:nvCxnSpPr>
          <p:spPr>
            <a:xfrm>
              <a:off x="990600" y="3581400"/>
              <a:ext cx="7239000" cy="853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2514600" y="3407055"/>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5105400" y="33985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8" name="左大括号 7"/>
            <p:cNvSpPr/>
            <p:nvPr/>
          </p:nvSpPr>
          <p:spPr>
            <a:xfrm rot="-5400000">
              <a:off x="2921793" y="2464591"/>
              <a:ext cx="228600" cy="4138618"/>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左大括号 8"/>
            <p:cNvSpPr/>
            <p:nvPr/>
          </p:nvSpPr>
          <p:spPr>
            <a:xfrm rot="-5400000">
              <a:off x="6522247" y="3078955"/>
              <a:ext cx="228600" cy="2909890"/>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直接连接符 9"/>
            <p:cNvCxnSpPr/>
            <p:nvPr/>
          </p:nvCxnSpPr>
          <p:spPr>
            <a:xfrm>
              <a:off x="5181600" y="33985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300093" y="4655919"/>
              <a:ext cx="1670842" cy="646331"/>
            </a:xfrm>
            <a:prstGeom prst="rect">
              <a:avLst/>
            </a:prstGeom>
            <a:noFill/>
          </p:spPr>
          <p:txBody>
            <a:bodyPr wrap="none" rtlCol="0">
              <a:spAutoFit/>
            </a:bodyPr>
            <a:lstStyle/>
            <a:p>
              <a:pPr algn="ctr"/>
              <a:r>
                <a:rPr lang="en-US" dirty="0" smtClean="0"/>
                <a:t>Training Sample</a:t>
              </a:r>
            </a:p>
            <a:p>
              <a:pPr algn="ctr"/>
              <a:r>
                <a:rPr lang="en-US" dirty="0" smtClean="0"/>
                <a:t>(first 3.5 years)</a:t>
              </a:r>
              <a:endParaRPr lang="en-US" dirty="0"/>
            </a:p>
          </p:txBody>
        </p:sp>
        <p:sp>
          <p:nvSpPr>
            <p:cNvPr id="12" name="TextBox 11"/>
            <p:cNvSpPr txBox="1"/>
            <p:nvPr/>
          </p:nvSpPr>
          <p:spPr>
            <a:xfrm>
              <a:off x="5943600" y="4687669"/>
              <a:ext cx="1544269" cy="646331"/>
            </a:xfrm>
            <a:prstGeom prst="rect">
              <a:avLst/>
            </a:prstGeom>
            <a:noFill/>
          </p:spPr>
          <p:txBody>
            <a:bodyPr wrap="none" rtlCol="0">
              <a:spAutoFit/>
            </a:bodyPr>
            <a:lstStyle/>
            <a:p>
              <a:pPr algn="ctr"/>
              <a:r>
                <a:rPr lang="en-US" dirty="0" smtClean="0"/>
                <a:t>Test Sample</a:t>
              </a:r>
            </a:p>
            <a:p>
              <a:pPr algn="ctr"/>
              <a:r>
                <a:rPr lang="en-US" dirty="0" smtClean="0"/>
                <a:t>(last 1.5 years)</a:t>
              </a:r>
              <a:endParaRPr lang="en-US" dirty="0"/>
            </a:p>
          </p:txBody>
        </p:sp>
        <p:sp>
          <p:nvSpPr>
            <p:cNvPr id="13" name="TextBox 12"/>
            <p:cNvSpPr txBox="1"/>
            <p:nvPr/>
          </p:nvSpPr>
          <p:spPr>
            <a:xfrm>
              <a:off x="2287626" y="3581400"/>
              <a:ext cx="455574" cy="276999"/>
            </a:xfrm>
            <a:prstGeom prst="rect">
              <a:avLst/>
            </a:prstGeom>
            <a:noFill/>
          </p:spPr>
          <p:txBody>
            <a:bodyPr wrap="none" rtlCol="0">
              <a:spAutoFit/>
            </a:bodyPr>
            <a:lstStyle/>
            <a:p>
              <a:r>
                <a:rPr lang="en-US" sz="1200" dirty="0" smtClean="0"/>
                <a:t>100 </a:t>
              </a:r>
              <a:endParaRPr lang="en-US" sz="1200" dirty="0"/>
            </a:p>
          </p:txBody>
        </p:sp>
        <p:sp>
          <p:nvSpPr>
            <p:cNvPr id="14" name="TextBox 13"/>
            <p:cNvSpPr txBox="1"/>
            <p:nvPr/>
          </p:nvSpPr>
          <p:spPr>
            <a:xfrm>
              <a:off x="2590800" y="3581400"/>
              <a:ext cx="455574" cy="276999"/>
            </a:xfrm>
            <a:prstGeom prst="rect">
              <a:avLst/>
            </a:prstGeom>
            <a:noFill/>
          </p:spPr>
          <p:txBody>
            <a:bodyPr wrap="none" rtlCol="0">
              <a:spAutoFit/>
            </a:bodyPr>
            <a:lstStyle/>
            <a:p>
              <a:r>
                <a:rPr lang="en-US" sz="1200" dirty="0" smtClean="0"/>
                <a:t>101 </a:t>
              </a:r>
              <a:endParaRPr lang="en-US" sz="1200" dirty="0"/>
            </a:p>
          </p:txBody>
        </p:sp>
        <p:cxnSp>
          <p:nvCxnSpPr>
            <p:cNvPr id="15" name="直接连接符 14"/>
            <p:cNvCxnSpPr/>
            <p:nvPr/>
          </p:nvCxnSpPr>
          <p:spPr>
            <a:xfrm>
              <a:off x="2790822" y="3414711"/>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539004" y="2021336"/>
              <a:ext cx="1570238" cy="738664"/>
            </a:xfrm>
            <a:prstGeom prst="rect">
              <a:avLst/>
            </a:prstGeom>
            <a:noFill/>
            <a:ln w="12700">
              <a:solidFill>
                <a:schemeClr val="accent6">
                  <a:lumMod val="75000"/>
                </a:schemeClr>
              </a:solidFill>
            </a:ln>
          </p:spPr>
          <p:txBody>
            <a:bodyPr wrap="none" rtlCol="0">
              <a:spAutoFit/>
            </a:bodyPr>
            <a:lstStyle/>
            <a:p>
              <a:pPr algn="ctr"/>
              <a:r>
                <a:rPr lang="en-US" sz="1400" dirty="0" smtClean="0"/>
                <a:t>The first prediction</a:t>
              </a:r>
            </a:p>
            <a:p>
              <a:pPr algn="ctr"/>
              <a:r>
                <a:rPr lang="en-US" sz="1400" dirty="0" smtClean="0"/>
                <a:t> made in the </a:t>
              </a:r>
            </a:p>
            <a:p>
              <a:pPr algn="ctr"/>
              <a:r>
                <a:rPr lang="en-US" sz="1400" dirty="0" smtClean="0"/>
                <a:t>training sample</a:t>
              </a:r>
              <a:endParaRPr lang="en-US" sz="1400" dirty="0"/>
            </a:p>
          </p:txBody>
        </p:sp>
        <p:cxnSp>
          <p:nvCxnSpPr>
            <p:cNvPr id="17" name="直接箭头连接符 16"/>
            <p:cNvCxnSpPr>
              <a:stCxn id="16" idx="2"/>
            </p:cNvCxnSpPr>
            <p:nvPr/>
          </p:nvCxnSpPr>
          <p:spPr>
            <a:xfrm flipH="1">
              <a:off x="2818587" y="2760000"/>
              <a:ext cx="505536" cy="654711"/>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47862" y="5410200"/>
              <a:ext cx="1575303" cy="307777"/>
            </a:xfrm>
            <a:prstGeom prst="rect">
              <a:avLst/>
            </a:prstGeom>
            <a:noFill/>
            <a:ln w="12700">
              <a:solidFill>
                <a:schemeClr val="tx2"/>
              </a:solidFill>
            </a:ln>
          </p:spPr>
          <p:txBody>
            <a:bodyPr wrap="none" rtlCol="0">
              <a:spAutoFit/>
            </a:bodyPr>
            <a:lstStyle/>
            <a:p>
              <a:r>
                <a:rPr lang="en-US" sz="1400" dirty="0" smtClean="0"/>
                <a:t>Pick the optimal k*</a:t>
              </a:r>
              <a:endParaRPr lang="en-US" sz="1400" dirty="0"/>
            </a:p>
          </p:txBody>
        </p:sp>
        <p:sp>
          <p:nvSpPr>
            <p:cNvPr id="19" name="TextBox 18"/>
            <p:cNvSpPr txBox="1"/>
            <p:nvPr/>
          </p:nvSpPr>
          <p:spPr>
            <a:xfrm>
              <a:off x="5638800" y="5410200"/>
              <a:ext cx="2001382" cy="307777"/>
            </a:xfrm>
            <a:prstGeom prst="rect">
              <a:avLst/>
            </a:prstGeom>
            <a:noFill/>
            <a:ln w="12700">
              <a:solidFill>
                <a:schemeClr val="tx2"/>
              </a:solidFill>
            </a:ln>
          </p:spPr>
          <p:txBody>
            <a:bodyPr wrap="none" rtlCol="0">
              <a:spAutoFit/>
            </a:bodyPr>
            <a:lstStyle/>
            <a:p>
              <a:r>
                <a:rPr lang="en-US" sz="1400" dirty="0" smtClean="0"/>
                <a:t>Test using the optimal k*</a:t>
              </a:r>
              <a:endParaRPr lang="en-US" sz="1400" dirty="0"/>
            </a:p>
          </p:txBody>
        </p:sp>
        <p:sp>
          <p:nvSpPr>
            <p:cNvPr id="20" name="左大括号 19"/>
            <p:cNvSpPr/>
            <p:nvPr/>
          </p:nvSpPr>
          <p:spPr>
            <a:xfrm rot="-16200000">
              <a:off x="1638707" y="2399893"/>
              <a:ext cx="228600" cy="1524814"/>
            </a:xfrm>
            <a:prstGeom prst="leftBrace">
              <a:avLst>
                <a:gd name="adj1" fmla="val 64063"/>
                <a:gd name="adj2" fmla="val 51953"/>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p:cNvSpPr txBox="1"/>
            <p:nvPr/>
          </p:nvSpPr>
          <p:spPr>
            <a:xfrm>
              <a:off x="838200" y="3999623"/>
              <a:ext cx="1939097" cy="307777"/>
            </a:xfrm>
            <a:prstGeom prst="rect">
              <a:avLst/>
            </a:prstGeom>
            <a:noFill/>
            <a:ln w="12700">
              <a:solidFill>
                <a:schemeClr val="tx2"/>
              </a:solidFill>
            </a:ln>
          </p:spPr>
          <p:txBody>
            <a:bodyPr wrap="square" rtlCol="0">
              <a:spAutoFit/>
            </a:bodyPr>
            <a:lstStyle/>
            <a:p>
              <a:pPr algn="ctr"/>
              <a:r>
                <a:rPr lang="en-US" sz="1400" dirty="0" smtClean="0"/>
                <a:t>Skip the first 100 data</a:t>
              </a:r>
              <a:endParaRPr lang="en-US" sz="1400" dirty="0"/>
            </a:p>
          </p:txBody>
        </p:sp>
        <p:sp>
          <p:nvSpPr>
            <p:cNvPr id="22" name="左大括号 21"/>
            <p:cNvSpPr/>
            <p:nvPr/>
          </p:nvSpPr>
          <p:spPr>
            <a:xfrm rot="-5400000">
              <a:off x="1695857" y="3104744"/>
              <a:ext cx="114301" cy="1524813"/>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800394" y="2014746"/>
              <a:ext cx="1631408" cy="738664"/>
            </a:xfrm>
            <a:prstGeom prst="rect">
              <a:avLst/>
            </a:prstGeom>
            <a:noFill/>
            <a:ln w="12700">
              <a:solidFill>
                <a:schemeClr val="accent6">
                  <a:lumMod val="75000"/>
                </a:schemeClr>
              </a:solidFill>
            </a:ln>
          </p:spPr>
          <p:txBody>
            <a:bodyPr wrap="none" rtlCol="0">
              <a:spAutoFit/>
            </a:bodyPr>
            <a:lstStyle/>
            <a:p>
              <a:pPr algn="ctr"/>
              <a:r>
                <a:rPr lang="en-US" sz="1400" dirty="0" smtClean="0"/>
                <a:t>Data used to fit the </a:t>
              </a:r>
            </a:p>
            <a:p>
              <a:pPr algn="ctr"/>
              <a:r>
                <a:rPr lang="en-US" sz="1400" dirty="0" smtClean="0"/>
                <a:t>first model in the </a:t>
              </a:r>
            </a:p>
            <a:p>
              <a:pPr algn="ctr"/>
              <a:r>
                <a:rPr lang="en-US" sz="1400" dirty="0" smtClean="0"/>
                <a:t>training sample</a:t>
              </a:r>
              <a:endParaRPr lang="en-US" sz="1400" dirty="0"/>
            </a:p>
          </p:txBody>
        </p:sp>
        <p:cxnSp>
          <p:nvCxnSpPr>
            <p:cNvPr id="24" name="直接箭头连接符 23"/>
            <p:cNvCxnSpPr>
              <a:stCxn id="23" idx="2"/>
              <a:endCxn id="20" idx="1"/>
            </p:cNvCxnSpPr>
            <p:nvPr/>
          </p:nvCxnSpPr>
          <p:spPr>
            <a:xfrm>
              <a:off x="1616098" y="2753410"/>
              <a:ext cx="107129" cy="29459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左大括号 24"/>
            <p:cNvSpPr/>
            <p:nvPr/>
          </p:nvSpPr>
          <p:spPr>
            <a:xfrm rot="-16200000">
              <a:off x="2933700" y="1257300"/>
              <a:ext cx="228600" cy="4114799"/>
            </a:xfrm>
            <a:prstGeom prst="leftBrace">
              <a:avLst>
                <a:gd name="adj1" fmla="val 64063"/>
                <a:gd name="adj2" fmla="val 39355"/>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4235992" y="2004536"/>
              <a:ext cx="1631408" cy="738664"/>
            </a:xfrm>
            <a:prstGeom prst="rect">
              <a:avLst/>
            </a:prstGeom>
            <a:noFill/>
            <a:ln w="12700">
              <a:solidFill>
                <a:srgbClr val="00B050"/>
              </a:solidFill>
            </a:ln>
          </p:spPr>
          <p:txBody>
            <a:bodyPr wrap="none" rtlCol="0">
              <a:spAutoFit/>
            </a:bodyPr>
            <a:lstStyle/>
            <a:p>
              <a:pPr algn="ctr"/>
              <a:r>
                <a:rPr lang="en-US" sz="1400" dirty="0" smtClean="0"/>
                <a:t>Data used to fit the </a:t>
              </a:r>
            </a:p>
            <a:p>
              <a:pPr algn="ctr"/>
              <a:r>
                <a:rPr lang="en-US" sz="1400" dirty="0" smtClean="0"/>
                <a:t>first model in the </a:t>
              </a:r>
            </a:p>
            <a:p>
              <a:pPr algn="ctr"/>
              <a:r>
                <a:rPr lang="en-US" sz="1400" dirty="0" smtClean="0"/>
                <a:t>test sample</a:t>
              </a:r>
              <a:endParaRPr lang="en-US" sz="1400" dirty="0"/>
            </a:p>
          </p:txBody>
        </p:sp>
        <p:sp>
          <p:nvSpPr>
            <p:cNvPr id="27" name="TextBox 26"/>
            <p:cNvSpPr txBox="1"/>
            <p:nvPr/>
          </p:nvSpPr>
          <p:spPr>
            <a:xfrm>
              <a:off x="4922419" y="3581400"/>
              <a:ext cx="335381" cy="276999"/>
            </a:xfrm>
            <a:prstGeom prst="rect">
              <a:avLst/>
            </a:prstGeom>
            <a:noFill/>
          </p:spPr>
          <p:txBody>
            <a:bodyPr wrap="none" rtlCol="0">
              <a:spAutoFit/>
            </a:bodyPr>
            <a:lstStyle/>
            <a:p>
              <a:r>
                <a:rPr lang="en-US" sz="1200" dirty="0" smtClean="0"/>
                <a:t>T</a:t>
              </a:r>
              <a:r>
                <a:rPr lang="en-US" sz="700" dirty="0" smtClean="0"/>
                <a:t>1</a:t>
              </a:r>
            </a:p>
          </p:txBody>
        </p:sp>
        <p:sp>
          <p:nvSpPr>
            <p:cNvPr id="28" name="TextBox 27"/>
            <p:cNvSpPr txBox="1"/>
            <p:nvPr/>
          </p:nvSpPr>
          <p:spPr>
            <a:xfrm>
              <a:off x="7924708" y="3581400"/>
              <a:ext cx="304892" cy="276999"/>
            </a:xfrm>
            <a:prstGeom prst="rect">
              <a:avLst/>
            </a:prstGeom>
            <a:noFill/>
          </p:spPr>
          <p:txBody>
            <a:bodyPr wrap="none" rtlCol="0">
              <a:spAutoFit/>
            </a:bodyPr>
            <a:lstStyle/>
            <a:p>
              <a:r>
                <a:rPr lang="en-US" sz="1200" dirty="0" smtClean="0"/>
                <a:t>T</a:t>
              </a:r>
              <a:r>
                <a:rPr lang="en-US" sz="700" dirty="0"/>
                <a:t>2</a:t>
              </a:r>
              <a:endParaRPr lang="en-US" sz="700" dirty="0" smtClean="0"/>
            </a:p>
          </p:txBody>
        </p:sp>
        <p:cxnSp>
          <p:nvCxnSpPr>
            <p:cNvPr id="29" name="直接连接符 28"/>
            <p:cNvCxnSpPr/>
            <p:nvPr/>
          </p:nvCxnSpPr>
          <p:spPr>
            <a:xfrm>
              <a:off x="8048400" y="3398520"/>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箭头连接符 29"/>
            <p:cNvCxnSpPr>
              <a:stCxn id="26" idx="2"/>
            </p:cNvCxnSpPr>
            <p:nvPr/>
          </p:nvCxnSpPr>
          <p:spPr>
            <a:xfrm flipH="1">
              <a:off x="3657601" y="2743200"/>
              <a:ext cx="1394095" cy="457199"/>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5257800" y="2744705"/>
              <a:ext cx="1597496" cy="653815"/>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19800" y="2021336"/>
              <a:ext cx="1631408" cy="738664"/>
            </a:xfrm>
            <a:prstGeom prst="rect">
              <a:avLst/>
            </a:prstGeom>
            <a:noFill/>
            <a:ln w="12700">
              <a:solidFill>
                <a:srgbClr val="00B050"/>
              </a:solidFill>
            </a:ln>
          </p:spPr>
          <p:txBody>
            <a:bodyPr wrap="none" rtlCol="0">
              <a:spAutoFit/>
            </a:bodyPr>
            <a:lstStyle/>
            <a:p>
              <a:pPr algn="ctr"/>
              <a:r>
                <a:rPr lang="en-US" sz="1400" dirty="0" smtClean="0"/>
                <a:t>The first prediction</a:t>
              </a:r>
            </a:p>
            <a:p>
              <a:pPr algn="ctr"/>
              <a:r>
                <a:rPr lang="en-US" sz="1400" dirty="0" smtClean="0"/>
                <a:t> made in the </a:t>
              </a:r>
            </a:p>
            <a:p>
              <a:pPr algn="ctr"/>
              <a:r>
                <a:rPr lang="en-US" sz="1400" dirty="0" smtClean="0"/>
                <a:t>test sample</a:t>
              </a:r>
              <a:endParaRPr lang="en-US" sz="1400" dirty="0"/>
            </a:p>
          </p:txBody>
        </p:sp>
        <p:sp>
          <p:nvSpPr>
            <p:cNvPr id="33" name="TextBox 32"/>
            <p:cNvSpPr txBox="1"/>
            <p:nvPr/>
          </p:nvSpPr>
          <p:spPr>
            <a:xfrm>
              <a:off x="5074819" y="3581400"/>
              <a:ext cx="460382" cy="276999"/>
            </a:xfrm>
            <a:prstGeom prst="rect">
              <a:avLst/>
            </a:prstGeom>
            <a:noFill/>
          </p:spPr>
          <p:txBody>
            <a:bodyPr wrap="none" rtlCol="0">
              <a:spAutoFit/>
            </a:bodyPr>
            <a:lstStyle/>
            <a:p>
              <a:r>
                <a:rPr lang="en-US" sz="1200" dirty="0" smtClean="0"/>
                <a:t>T</a:t>
              </a:r>
              <a:r>
                <a:rPr lang="en-US" sz="700" dirty="0" smtClean="0"/>
                <a:t>1</a:t>
              </a:r>
              <a:r>
                <a:rPr lang="en-US" sz="1200" dirty="0" smtClean="0"/>
                <a:t>+1</a:t>
              </a:r>
            </a:p>
          </p:txBody>
        </p:sp>
        <p:sp>
          <p:nvSpPr>
            <p:cNvPr id="34" name="TextBox 33"/>
            <p:cNvSpPr txBox="1"/>
            <p:nvPr/>
          </p:nvSpPr>
          <p:spPr>
            <a:xfrm>
              <a:off x="3901499" y="3849985"/>
              <a:ext cx="2804101" cy="461665"/>
            </a:xfrm>
            <a:prstGeom prst="rect">
              <a:avLst/>
            </a:prstGeom>
            <a:noFill/>
            <a:ln w="12700">
              <a:solidFill>
                <a:schemeClr val="tx2"/>
              </a:solidFill>
            </a:ln>
          </p:spPr>
          <p:txBody>
            <a:bodyPr wrap="none" rtlCol="0">
              <a:spAutoFit/>
            </a:bodyPr>
            <a:lstStyle/>
            <a:p>
              <a:r>
                <a:rPr lang="en-US" sz="1200" dirty="0" smtClean="0"/>
                <a:t>T</a:t>
              </a:r>
              <a:r>
                <a:rPr lang="en-US" sz="1200" baseline="-25000" dirty="0" smtClean="0"/>
                <a:t>1</a:t>
              </a:r>
              <a:r>
                <a:rPr lang="en-US" sz="1200" dirty="0" smtClean="0"/>
                <a:t> is the last datum in the training sample</a:t>
              </a:r>
            </a:p>
            <a:p>
              <a:r>
                <a:rPr lang="en-US" sz="1200" dirty="0" smtClean="0"/>
                <a:t>T</a:t>
              </a:r>
              <a:r>
                <a:rPr lang="en-US" sz="1200" baseline="-25000" dirty="0" smtClean="0"/>
                <a:t>1</a:t>
              </a:r>
              <a:r>
                <a:rPr lang="en-US" sz="1200" dirty="0" smtClean="0"/>
                <a:t>+1 is the first datum in the test sample</a:t>
              </a:r>
            </a:p>
          </p:txBody>
        </p:sp>
      </p:grpSp>
    </p:spTree>
    <p:extLst>
      <p:ext uri="{BB962C8B-B14F-4D97-AF65-F5344CB8AC3E}">
        <p14:creationId xmlns:p14="http://schemas.microsoft.com/office/powerpoint/2010/main" val="49459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VAR (Vector Auto Regression</a:t>
            </a:r>
            <a:r>
              <a:rPr lang="en-US" b="1" dirty="0" smtClean="0"/>
              <a:t>)</a:t>
            </a:r>
            <a:endParaRPr lang="en-US" dirty="0"/>
          </a:p>
        </p:txBody>
      </p:sp>
      <p:sp>
        <p:nvSpPr>
          <p:cNvPr id="3" name="内容占位符 2"/>
          <p:cNvSpPr>
            <a:spLocks noGrp="1"/>
          </p:cNvSpPr>
          <p:nvPr>
            <p:ph idx="1"/>
          </p:nvPr>
        </p:nvSpPr>
        <p:spPr/>
        <p:txBody>
          <a:bodyPr>
            <a:normAutofit/>
          </a:bodyPr>
          <a:lstStyle/>
          <a:p>
            <a:pPr marL="0" indent="0">
              <a:buNone/>
            </a:pPr>
            <a:r>
              <a:rPr lang="en-US" b="1" dirty="0"/>
              <a:t>General Methodology </a:t>
            </a:r>
            <a:r>
              <a:rPr lang="en-US" b="1" dirty="0" smtClean="0"/>
              <a:t>– VAR</a:t>
            </a:r>
          </a:p>
          <a:p>
            <a:pPr marL="0" indent="0">
              <a:buNone/>
            </a:pPr>
            <a:endParaRPr lang="en-US" dirty="0"/>
          </a:p>
          <a:p>
            <a:pPr marL="0" indent="0">
              <a:buNone/>
            </a:pPr>
            <a:endParaRPr lang="en-US" dirty="0"/>
          </a:p>
        </p:txBody>
      </p:sp>
      <p:grpSp>
        <p:nvGrpSpPr>
          <p:cNvPr id="52" name="组合 51"/>
          <p:cNvGrpSpPr/>
          <p:nvPr/>
        </p:nvGrpSpPr>
        <p:grpSpPr>
          <a:xfrm>
            <a:off x="966784" y="2690336"/>
            <a:ext cx="7262816" cy="3253264"/>
            <a:chOff x="966784" y="2537936"/>
            <a:chExt cx="7262816" cy="3253264"/>
          </a:xfrm>
        </p:grpSpPr>
        <p:cxnSp>
          <p:nvCxnSpPr>
            <p:cNvPr id="28" name="直接箭头连接符 27"/>
            <p:cNvCxnSpPr/>
            <p:nvPr/>
          </p:nvCxnSpPr>
          <p:spPr>
            <a:xfrm>
              <a:off x="990600" y="4114800"/>
              <a:ext cx="7239000" cy="853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5105400" y="39319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30" name="左大括号 29"/>
            <p:cNvSpPr/>
            <p:nvPr/>
          </p:nvSpPr>
          <p:spPr>
            <a:xfrm rot="-5400000">
              <a:off x="2959892" y="3160691"/>
              <a:ext cx="228600" cy="4214816"/>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左大括号 30"/>
            <p:cNvSpPr/>
            <p:nvPr/>
          </p:nvSpPr>
          <p:spPr>
            <a:xfrm rot="-5400000">
              <a:off x="6665121" y="3956028"/>
              <a:ext cx="228600" cy="2624141"/>
            </a:xfrm>
            <a:prstGeom prst="leftBrace">
              <a:avLst>
                <a:gd name="adj1" fmla="val 64063"/>
                <a:gd name="adj2" fmla="val 51953"/>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直接连接符 31"/>
            <p:cNvCxnSpPr/>
            <p:nvPr/>
          </p:nvCxnSpPr>
          <p:spPr>
            <a:xfrm>
              <a:off x="5410200" y="39319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33" name="左大括号 32"/>
            <p:cNvSpPr/>
            <p:nvPr/>
          </p:nvSpPr>
          <p:spPr>
            <a:xfrm rot="-16200000">
              <a:off x="2933700" y="1866900"/>
              <a:ext cx="228600" cy="4114799"/>
            </a:xfrm>
            <a:prstGeom prst="leftBrace">
              <a:avLst>
                <a:gd name="adj1" fmla="val 64063"/>
                <a:gd name="adj2" fmla="val 50003"/>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TextBox 33"/>
            <p:cNvSpPr txBox="1"/>
            <p:nvPr/>
          </p:nvSpPr>
          <p:spPr>
            <a:xfrm>
              <a:off x="1524001" y="2537936"/>
              <a:ext cx="1392504" cy="523220"/>
            </a:xfrm>
            <a:prstGeom prst="rect">
              <a:avLst/>
            </a:prstGeom>
            <a:noFill/>
            <a:ln w="12700">
              <a:solidFill>
                <a:srgbClr val="00B050"/>
              </a:solidFill>
            </a:ln>
          </p:spPr>
          <p:txBody>
            <a:bodyPr wrap="square" rtlCol="0">
              <a:spAutoFit/>
            </a:bodyPr>
            <a:lstStyle/>
            <a:p>
              <a:pPr algn="ctr"/>
              <a:r>
                <a:rPr lang="en-US" sz="1400" dirty="0" smtClean="0"/>
                <a:t>Data used to fit</a:t>
              </a:r>
            </a:p>
            <a:p>
              <a:pPr algn="ctr"/>
              <a:r>
                <a:rPr lang="en-US" sz="1400" dirty="0" smtClean="0"/>
                <a:t> the first model</a:t>
              </a:r>
              <a:endParaRPr lang="en-US" sz="1400" dirty="0"/>
            </a:p>
          </p:txBody>
        </p:sp>
        <p:sp>
          <p:nvSpPr>
            <p:cNvPr id="35" name="TextBox 34"/>
            <p:cNvSpPr txBox="1"/>
            <p:nvPr/>
          </p:nvSpPr>
          <p:spPr>
            <a:xfrm>
              <a:off x="4965700" y="4114800"/>
              <a:ext cx="335381" cy="276999"/>
            </a:xfrm>
            <a:prstGeom prst="rect">
              <a:avLst/>
            </a:prstGeom>
            <a:noFill/>
          </p:spPr>
          <p:txBody>
            <a:bodyPr wrap="none" rtlCol="0">
              <a:spAutoFit/>
            </a:bodyPr>
            <a:lstStyle/>
            <a:p>
              <a:r>
                <a:rPr lang="en-US" sz="1200" dirty="0" smtClean="0"/>
                <a:t>T</a:t>
              </a:r>
              <a:r>
                <a:rPr lang="en-US" sz="700" dirty="0" smtClean="0"/>
                <a:t>1</a:t>
              </a:r>
            </a:p>
          </p:txBody>
        </p:sp>
        <p:sp>
          <p:nvSpPr>
            <p:cNvPr id="36" name="TextBox 35"/>
            <p:cNvSpPr txBox="1"/>
            <p:nvPr/>
          </p:nvSpPr>
          <p:spPr>
            <a:xfrm>
              <a:off x="7924708" y="4114800"/>
              <a:ext cx="304892" cy="276999"/>
            </a:xfrm>
            <a:prstGeom prst="rect">
              <a:avLst/>
            </a:prstGeom>
            <a:noFill/>
          </p:spPr>
          <p:txBody>
            <a:bodyPr wrap="none" rtlCol="0">
              <a:spAutoFit/>
            </a:bodyPr>
            <a:lstStyle/>
            <a:p>
              <a:r>
                <a:rPr lang="en-US" sz="1200" dirty="0" smtClean="0"/>
                <a:t>T</a:t>
              </a:r>
              <a:r>
                <a:rPr lang="en-US" sz="700" dirty="0"/>
                <a:t>2</a:t>
              </a:r>
              <a:endParaRPr lang="en-US" sz="700" dirty="0" smtClean="0"/>
            </a:p>
          </p:txBody>
        </p:sp>
        <p:cxnSp>
          <p:nvCxnSpPr>
            <p:cNvPr id="37" name="直接连接符 36"/>
            <p:cNvCxnSpPr/>
            <p:nvPr/>
          </p:nvCxnSpPr>
          <p:spPr>
            <a:xfrm>
              <a:off x="8048400" y="3931920"/>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接箭头连接符 37"/>
            <p:cNvCxnSpPr>
              <a:stCxn id="34" idx="2"/>
            </p:cNvCxnSpPr>
            <p:nvPr/>
          </p:nvCxnSpPr>
          <p:spPr>
            <a:xfrm>
              <a:off x="2220253" y="3061156"/>
              <a:ext cx="696251" cy="863143"/>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0" idx="2"/>
            </p:cNvCxnSpPr>
            <p:nvPr/>
          </p:nvCxnSpPr>
          <p:spPr>
            <a:xfrm flipH="1">
              <a:off x="5467351" y="3090386"/>
              <a:ext cx="238600" cy="833913"/>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39702" y="2567166"/>
              <a:ext cx="932498" cy="523220"/>
            </a:xfrm>
            <a:prstGeom prst="rect">
              <a:avLst/>
            </a:prstGeom>
            <a:noFill/>
            <a:ln w="12700">
              <a:solidFill>
                <a:srgbClr val="00B050"/>
              </a:solidFill>
            </a:ln>
          </p:spPr>
          <p:txBody>
            <a:bodyPr wrap="none" rtlCol="0">
              <a:spAutoFit/>
            </a:bodyPr>
            <a:lstStyle/>
            <a:p>
              <a:pPr algn="ctr"/>
              <a:r>
                <a:rPr lang="en-US" sz="1400" dirty="0" smtClean="0"/>
                <a:t>The first </a:t>
              </a:r>
            </a:p>
            <a:p>
              <a:pPr algn="ctr"/>
              <a:r>
                <a:rPr lang="en-US" sz="1400" dirty="0" smtClean="0"/>
                <a:t>prediction</a:t>
              </a:r>
            </a:p>
          </p:txBody>
        </p:sp>
        <p:sp>
          <p:nvSpPr>
            <p:cNvPr id="41" name="TextBox 40"/>
            <p:cNvSpPr txBox="1"/>
            <p:nvPr/>
          </p:nvSpPr>
          <p:spPr>
            <a:xfrm>
              <a:off x="5181600" y="4114800"/>
              <a:ext cx="460382" cy="276999"/>
            </a:xfrm>
            <a:prstGeom prst="rect">
              <a:avLst/>
            </a:prstGeom>
            <a:noFill/>
          </p:spPr>
          <p:txBody>
            <a:bodyPr wrap="none" rtlCol="0">
              <a:spAutoFit/>
            </a:bodyPr>
            <a:lstStyle/>
            <a:p>
              <a:r>
                <a:rPr lang="en-US" sz="1200" dirty="0" smtClean="0"/>
                <a:t>T</a:t>
              </a:r>
              <a:r>
                <a:rPr lang="en-US" sz="700" dirty="0" smtClean="0"/>
                <a:t>1</a:t>
              </a:r>
              <a:r>
                <a:rPr lang="en-US" sz="1200" dirty="0" smtClean="0"/>
                <a:t>+1</a:t>
              </a:r>
            </a:p>
          </p:txBody>
        </p:sp>
        <p:sp>
          <p:nvSpPr>
            <p:cNvPr id="42" name="TextBox 41"/>
            <p:cNvSpPr txBox="1"/>
            <p:nvPr/>
          </p:nvSpPr>
          <p:spPr>
            <a:xfrm>
              <a:off x="3901499" y="4383385"/>
              <a:ext cx="2833661" cy="646331"/>
            </a:xfrm>
            <a:prstGeom prst="rect">
              <a:avLst/>
            </a:prstGeom>
            <a:noFill/>
            <a:ln w="12700">
              <a:solidFill>
                <a:schemeClr val="tx2"/>
              </a:solidFill>
            </a:ln>
          </p:spPr>
          <p:txBody>
            <a:bodyPr wrap="none" rtlCol="0">
              <a:spAutoFit/>
            </a:bodyPr>
            <a:lstStyle/>
            <a:p>
              <a:r>
                <a:rPr lang="en-US" sz="1200" dirty="0" smtClean="0"/>
                <a:t>T1 is the last datum in the first 3.5 years</a:t>
              </a:r>
            </a:p>
            <a:p>
              <a:r>
                <a:rPr lang="en-US" sz="1200" dirty="0" smtClean="0"/>
                <a:t>T1+1 is the first datum in the last 1.5 years</a:t>
              </a:r>
            </a:p>
            <a:p>
              <a:r>
                <a:rPr lang="en-US" sz="1200" dirty="0" smtClean="0"/>
                <a:t>T2 is the last datum in the test sample</a:t>
              </a:r>
            </a:p>
          </p:txBody>
        </p:sp>
        <p:cxnSp>
          <p:nvCxnSpPr>
            <p:cNvPr id="43" name="直接箭头连接符 42"/>
            <p:cNvCxnSpPr>
              <a:stCxn id="44" idx="2"/>
            </p:cNvCxnSpPr>
            <p:nvPr/>
          </p:nvCxnSpPr>
          <p:spPr>
            <a:xfrm flipH="1">
              <a:off x="5761306" y="3124200"/>
              <a:ext cx="1261873" cy="762000"/>
            </a:xfrm>
            <a:prstGeom prst="straightConnector1">
              <a:avLst/>
            </a:prstGeom>
            <a:ln w="12700">
              <a:solidFill>
                <a:srgbClr val="A30563"/>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95567" y="2600980"/>
              <a:ext cx="1055224" cy="523220"/>
            </a:xfrm>
            <a:prstGeom prst="rect">
              <a:avLst/>
            </a:prstGeom>
            <a:noFill/>
            <a:ln w="12700">
              <a:solidFill>
                <a:srgbClr val="A30563"/>
              </a:solidFill>
            </a:ln>
          </p:spPr>
          <p:txBody>
            <a:bodyPr wrap="none" rtlCol="0">
              <a:spAutoFit/>
            </a:bodyPr>
            <a:lstStyle/>
            <a:p>
              <a:pPr algn="ctr"/>
              <a:r>
                <a:rPr lang="en-US" sz="1400" dirty="0" smtClean="0"/>
                <a:t>The second </a:t>
              </a:r>
            </a:p>
            <a:p>
              <a:pPr algn="ctr"/>
              <a:r>
                <a:rPr lang="en-US" sz="1400" dirty="0" smtClean="0"/>
                <a:t>prediction</a:t>
              </a:r>
            </a:p>
          </p:txBody>
        </p:sp>
        <p:cxnSp>
          <p:nvCxnSpPr>
            <p:cNvPr id="45" name="直接连接符 44"/>
            <p:cNvCxnSpPr/>
            <p:nvPr/>
          </p:nvCxnSpPr>
          <p:spPr>
            <a:xfrm>
              <a:off x="5715000" y="3931920"/>
              <a:ext cx="0" cy="182880"/>
            </a:xfrm>
            <a:prstGeom prst="line">
              <a:avLst/>
            </a:prstGeom>
            <a:ln w="12700"/>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5530850" y="4114800"/>
              <a:ext cx="460382" cy="276999"/>
            </a:xfrm>
            <a:prstGeom prst="rect">
              <a:avLst/>
            </a:prstGeom>
            <a:noFill/>
          </p:spPr>
          <p:txBody>
            <a:bodyPr wrap="none" rtlCol="0">
              <a:spAutoFit/>
            </a:bodyPr>
            <a:lstStyle/>
            <a:p>
              <a:r>
                <a:rPr lang="en-US" sz="1200" dirty="0" smtClean="0"/>
                <a:t>T</a:t>
              </a:r>
              <a:r>
                <a:rPr lang="en-US" sz="700" dirty="0" smtClean="0"/>
                <a:t>1</a:t>
              </a:r>
              <a:r>
                <a:rPr lang="en-US" sz="1200" dirty="0" smtClean="0"/>
                <a:t>+2</a:t>
              </a:r>
            </a:p>
          </p:txBody>
        </p:sp>
        <p:sp>
          <p:nvSpPr>
            <p:cNvPr id="47" name="左大括号 46"/>
            <p:cNvSpPr/>
            <p:nvPr/>
          </p:nvSpPr>
          <p:spPr>
            <a:xfrm rot="-16200000">
              <a:off x="3086100" y="1485901"/>
              <a:ext cx="228600" cy="4419599"/>
            </a:xfrm>
            <a:prstGeom prst="leftBrace">
              <a:avLst>
                <a:gd name="adj1" fmla="val 64063"/>
                <a:gd name="adj2" fmla="val 50003"/>
              </a:avLst>
            </a:prstGeom>
            <a:ln w="12700">
              <a:solidFill>
                <a:srgbClr val="A30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8" name="直接箭头连接符 47"/>
            <p:cNvCxnSpPr>
              <a:stCxn id="49" idx="2"/>
            </p:cNvCxnSpPr>
            <p:nvPr/>
          </p:nvCxnSpPr>
          <p:spPr>
            <a:xfrm flipH="1">
              <a:off x="3273821" y="3061156"/>
              <a:ext cx="609522" cy="520244"/>
            </a:xfrm>
            <a:prstGeom prst="straightConnector1">
              <a:avLst/>
            </a:prstGeom>
            <a:ln w="12700">
              <a:solidFill>
                <a:srgbClr val="A30563"/>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18486" y="2537936"/>
              <a:ext cx="1529714" cy="523220"/>
            </a:xfrm>
            <a:prstGeom prst="rect">
              <a:avLst/>
            </a:prstGeom>
            <a:noFill/>
            <a:ln w="12700">
              <a:solidFill>
                <a:srgbClr val="A30563"/>
              </a:solidFill>
            </a:ln>
          </p:spPr>
          <p:txBody>
            <a:bodyPr wrap="none" rtlCol="0">
              <a:spAutoFit/>
            </a:bodyPr>
            <a:lstStyle/>
            <a:p>
              <a:pPr algn="ctr"/>
              <a:r>
                <a:rPr lang="en-US" sz="1400" dirty="0" smtClean="0"/>
                <a:t>Data used to fit</a:t>
              </a:r>
            </a:p>
            <a:p>
              <a:pPr algn="ctr"/>
              <a:r>
                <a:rPr lang="en-US" sz="1400" dirty="0" smtClean="0"/>
                <a:t> the second model</a:t>
              </a:r>
              <a:endParaRPr lang="en-US" sz="1400" dirty="0"/>
            </a:p>
          </p:txBody>
        </p:sp>
        <p:sp>
          <p:nvSpPr>
            <p:cNvPr id="50" name="TextBox 49"/>
            <p:cNvSpPr txBox="1"/>
            <p:nvPr/>
          </p:nvSpPr>
          <p:spPr>
            <a:xfrm>
              <a:off x="2401083" y="5390118"/>
              <a:ext cx="1468864" cy="369332"/>
            </a:xfrm>
            <a:prstGeom prst="rect">
              <a:avLst/>
            </a:prstGeom>
            <a:noFill/>
          </p:spPr>
          <p:txBody>
            <a:bodyPr wrap="none" rtlCol="0">
              <a:spAutoFit/>
            </a:bodyPr>
            <a:lstStyle/>
            <a:p>
              <a:pPr algn="ctr"/>
              <a:r>
                <a:rPr lang="en-US" dirty="0" smtClean="0"/>
                <a:t>First 3.5 Years</a:t>
              </a:r>
              <a:endParaRPr lang="en-US" dirty="0"/>
            </a:p>
          </p:txBody>
        </p:sp>
        <p:sp>
          <p:nvSpPr>
            <p:cNvPr id="51" name="TextBox 50"/>
            <p:cNvSpPr txBox="1"/>
            <p:nvPr/>
          </p:nvSpPr>
          <p:spPr>
            <a:xfrm>
              <a:off x="5994544" y="5421868"/>
              <a:ext cx="1442382" cy="369332"/>
            </a:xfrm>
            <a:prstGeom prst="rect">
              <a:avLst/>
            </a:prstGeom>
            <a:noFill/>
          </p:spPr>
          <p:txBody>
            <a:bodyPr wrap="none" rtlCol="0">
              <a:spAutoFit/>
            </a:bodyPr>
            <a:lstStyle/>
            <a:p>
              <a:pPr algn="ctr"/>
              <a:r>
                <a:rPr lang="en-US" dirty="0" smtClean="0"/>
                <a:t>Last 1.5 Years</a:t>
              </a:r>
              <a:endParaRPr lang="en-US" dirty="0"/>
            </a:p>
          </p:txBody>
        </p:sp>
      </p:grpSp>
    </p:spTree>
    <p:extLst>
      <p:ext uri="{BB962C8B-B14F-4D97-AF65-F5344CB8AC3E}">
        <p14:creationId xmlns:p14="http://schemas.microsoft.com/office/powerpoint/2010/main" val="201441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a:t>
            </a:r>
            <a:endParaRPr lang="en-US" dirty="0"/>
          </a:p>
        </p:txBody>
      </p:sp>
      <p:sp>
        <p:nvSpPr>
          <p:cNvPr id="3" name="内容占位符 2"/>
          <p:cNvSpPr>
            <a:spLocks noGrp="1"/>
          </p:cNvSpPr>
          <p:nvPr>
            <p:ph idx="1"/>
          </p:nvPr>
        </p:nvSpPr>
        <p:spPr/>
        <p:txBody>
          <a:bodyPr>
            <a:normAutofit fontScale="92500" lnSpcReduction="10000"/>
          </a:bodyPr>
          <a:lstStyle/>
          <a:p>
            <a:pPr marL="514350" lvl="0" indent="-514350">
              <a:buFont typeface="+mj-lt"/>
              <a:buAutoNum type="arabicParenR"/>
            </a:pPr>
            <a:r>
              <a:rPr lang="en-US" dirty="0"/>
              <a:t>We divided the data into the training sample (first 3.5 years until October 31</a:t>
            </a:r>
            <a:r>
              <a:rPr lang="en-US" baseline="30000" dirty="0"/>
              <a:t>st</a:t>
            </a:r>
            <a:r>
              <a:rPr lang="en-US" dirty="0"/>
              <a:t> 2011) and the test sample (last 1.5 years since November 1</a:t>
            </a:r>
            <a:r>
              <a:rPr lang="en-US" baseline="30000" dirty="0"/>
              <a:t>st</a:t>
            </a:r>
            <a:r>
              <a:rPr lang="en-US" dirty="0"/>
              <a:t> 2011).</a:t>
            </a:r>
          </a:p>
          <a:p>
            <a:pPr marL="514350" lvl="0" indent="-514350">
              <a:spcAft>
                <a:spcPts val="1200"/>
              </a:spcAft>
              <a:buFont typeface="+mj-lt"/>
              <a:buAutoNum type="arabicParenR"/>
            </a:pPr>
            <a:r>
              <a:rPr lang="en-US" dirty="0"/>
              <a:t>We used an expanding window (i.e., using all historical data) to find the k-nearest points. </a:t>
            </a:r>
          </a:p>
          <a:p>
            <a:r>
              <a:rPr lang="en-US" sz="3000" dirty="0" smtClean="0"/>
              <a:t>Notice </a:t>
            </a:r>
            <a:r>
              <a:rPr lang="en-US" sz="3000" dirty="0"/>
              <a:t>that since we applied KNN on a time series of annualized daily </a:t>
            </a:r>
            <a:r>
              <a:rPr lang="en-US" sz="3000" dirty="0" smtClean="0"/>
              <a:t>volatilities, </a:t>
            </a:r>
            <a:r>
              <a:rPr lang="en-US" sz="3000" dirty="0"/>
              <a:t>we should not use the random sampling method which ignores the time information</a:t>
            </a:r>
            <a:r>
              <a:rPr lang="en-US" sz="3000" dirty="0" smtClean="0"/>
              <a:t>.</a:t>
            </a:r>
            <a:endParaRPr lang="en-US" sz="3000" dirty="0"/>
          </a:p>
        </p:txBody>
      </p:sp>
    </p:spTree>
    <p:extLst>
      <p:ext uri="{BB962C8B-B14F-4D97-AF65-F5344CB8AC3E}">
        <p14:creationId xmlns:p14="http://schemas.microsoft.com/office/powerpoint/2010/main" val="20042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514350" lvl="0" indent="-514350">
                  <a:spcAft>
                    <a:spcPts val="1200"/>
                  </a:spcAft>
                  <a:buFont typeface="+mj-lt"/>
                  <a:buAutoNum type="arabicParenR" startAt="3"/>
                </a:pPr>
                <a:r>
                  <a:rPr lang="en-US" dirty="0"/>
                  <a:t>We skipped the data of the first 100 days and made the first prediction in the training sample at the start from the 101</a:t>
                </a:r>
                <a:r>
                  <a:rPr lang="en-US" baseline="30000" dirty="0"/>
                  <a:t>th</a:t>
                </a:r>
                <a:r>
                  <a:rPr lang="en-US" dirty="0"/>
                  <a:t> day in order to have enough points in the model. </a:t>
                </a:r>
              </a:p>
              <a:p>
                <a:pPr marL="514350" lvl="0" indent="-514350">
                  <a:buFont typeface="+mj-lt"/>
                  <a:buAutoNum type="arabicParenR" startAt="3"/>
                </a:pPr>
                <a:r>
                  <a:rPr lang="en-US" dirty="0"/>
                  <a:t>In the training sample, for different choices of </a:t>
                </a:r>
                <a14:m>
                  <m:oMath xmlns:m="http://schemas.openxmlformats.org/officeDocument/2006/math">
                    <m:r>
                      <m:rPr>
                        <m:sty m:val="p"/>
                      </m:rPr>
                      <a:rPr lang="en-US">
                        <a:latin typeface="Cambria Math"/>
                      </a:rPr>
                      <m:t>k</m:t>
                    </m:r>
                    <m:r>
                      <a:rPr lang="en-US">
                        <a:latin typeface="Cambria Math"/>
                      </a:rPr>
                      <m:t>=</m:t>
                    </m:r>
                    <m:d>
                      <m:dPr>
                        <m:begChr m:val="{"/>
                        <m:endChr m:val="}"/>
                        <m:ctrlPr>
                          <a:rPr lang="en-US" i="1">
                            <a:latin typeface="Cambria Math"/>
                          </a:rPr>
                        </m:ctrlPr>
                      </m:dPr>
                      <m:e>
                        <m:r>
                          <a:rPr lang="en-US">
                            <a:latin typeface="Cambria Math"/>
                          </a:rPr>
                          <m:t>1,2,3,…,20</m:t>
                        </m:r>
                      </m:e>
                    </m:d>
                    <m:r>
                      <a:rPr lang="en-US">
                        <a:latin typeface="Cambria Math"/>
                      </a:rPr>
                      <m:t>, </m:t>
                    </m:r>
                  </m:oMath>
                </a14:m>
                <a:r>
                  <a:rPr lang="en-US" dirty="0"/>
                  <a:t>we conducted KNN regression and plotted the MSE with respect to k. We then set k* as the k value that gave the smallest MSE</a:t>
                </a:r>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926" t="-3100" r="-2074"/>
                </a:stretch>
              </a:blipFill>
            </p:spPr>
            <p:txBody>
              <a:bodyPr/>
              <a:lstStyle/>
              <a:p>
                <a:r>
                  <a:rPr lang="en-US">
                    <a:noFill/>
                  </a:rPr>
                  <a:t> </a:t>
                </a:r>
              </a:p>
            </p:txBody>
          </p:sp>
        </mc:Fallback>
      </mc:AlternateContent>
    </p:spTree>
    <p:extLst>
      <p:ext uri="{BB962C8B-B14F-4D97-AF65-F5344CB8AC3E}">
        <p14:creationId xmlns:p14="http://schemas.microsoft.com/office/powerpoint/2010/main" val="162640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a:t>
            </a:r>
            <a:endParaRPr lang="en-US" dirty="0"/>
          </a:p>
        </p:txBody>
      </p:sp>
      <p:sp>
        <p:nvSpPr>
          <p:cNvPr id="3" name="内容占位符 2"/>
          <p:cNvSpPr>
            <a:spLocks noGrp="1"/>
          </p:cNvSpPr>
          <p:nvPr>
            <p:ph idx="1"/>
          </p:nvPr>
        </p:nvSpPr>
        <p:spPr/>
        <p:txBody>
          <a:bodyPr/>
          <a:lstStyle/>
          <a:p>
            <a:pPr marL="514350" lvl="0" indent="-514350">
              <a:buFont typeface="+mj-lt"/>
              <a:buAutoNum type="arabicParenR" startAt="5"/>
            </a:pPr>
            <a:r>
              <a:rPr lang="en-US" dirty="0"/>
              <a:t>In the test sample, we used k* to conduct KNN regression, and measured prediction performance using MSE, QL and SE plot</a:t>
            </a:r>
            <a:r>
              <a:rPr lang="en-US" dirty="0" smtClean="0"/>
              <a:t>.</a:t>
            </a:r>
            <a:endParaRPr lang="en-US" dirty="0"/>
          </a:p>
        </p:txBody>
      </p:sp>
    </p:spTree>
    <p:extLst>
      <p:ext uri="{BB962C8B-B14F-4D97-AF65-F5344CB8AC3E}">
        <p14:creationId xmlns:p14="http://schemas.microsoft.com/office/powerpoint/2010/main" val="1156380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b="1" dirty="0" smtClean="0"/>
                  <a:t>Process of KNN Regression in More Details</a:t>
                </a:r>
              </a:p>
              <a:p>
                <a:pPr marL="0" indent="0">
                  <a:buNone/>
                </a:pPr>
                <a:endParaRPr lang="en-US" dirty="0"/>
              </a:p>
              <a:p>
                <a:pPr>
                  <a:spcAft>
                    <a:spcPts val="1200"/>
                  </a:spcAft>
                </a:pPr>
                <a:r>
                  <a:rPr lang="en-US" b="1" dirty="0"/>
                  <a:t>Objective function</a:t>
                </a:r>
                <a:r>
                  <a:rPr lang="en-US" dirty="0"/>
                  <a:t>: </a:t>
                </a:r>
                <a:endParaRPr lang="en-US" i="1" dirty="0" smtClean="0"/>
              </a:p>
              <a:p>
                <a:pPr marL="0" indent="0" algn="ctr">
                  <a:spcBef>
                    <a:spcPts val="1200"/>
                  </a:spcBef>
                  <a:spcAft>
                    <a:spcPts val="1200"/>
                  </a:spcAft>
                  <a:buNone/>
                </a:pPr>
                <a14:m>
                  <m:oMath xmlns:m="http://schemas.openxmlformats.org/officeDocument/2006/math">
                    <m:limLow>
                      <m:limLowPr>
                        <m:ctrlPr>
                          <a:rPr lang="en-US" i="1">
                            <a:latin typeface="Cambria Math"/>
                          </a:rPr>
                        </m:ctrlPr>
                      </m:limLowPr>
                      <m:e>
                        <m:r>
                          <m:rPr>
                            <m:sty m:val="p"/>
                          </m:rPr>
                          <a:rPr lang="en-US">
                            <a:latin typeface="Cambria Math"/>
                          </a:rPr>
                          <m:t>min</m:t>
                        </m:r>
                      </m:e>
                      <m:lim>
                        <m:r>
                          <a:rPr lang="en-US" i="1">
                            <a:latin typeface="Cambria Math"/>
                          </a:rPr>
                          <m:t>𝑖</m:t>
                        </m:r>
                      </m:lim>
                    </m:limLow>
                    <m:r>
                      <a:rPr lang="en-US">
                        <a:latin typeface="Cambria Math"/>
                      </a:rPr>
                      <m:t> </m:t>
                    </m:r>
                    <m:sSup>
                      <m:sSupPr>
                        <m:ctrlPr>
                          <a:rPr lang="en-US" i="1">
                            <a:latin typeface="Cambria Math"/>
                          </a:rPr>
                        </m:ctrlPr>
                      </m:sSupPr>
                      <m:e>
                        <m:d>
                          <m:dPr>
                            <m:begChr m:val="|"/>
                            <m:endChr m:val="|"/>
                            <m:ctrlPr>
                              <a:rPr lang="en-US" i="1">
                                <a:latin typeface="Cambria Math"/>
                              </a:rPr>
                            </m:ctrlPr>
                          </m:dPr>
                          <m:e>
                            <m:r>
                              <a:rPr lang="en-US">
                                <a:latin typeface="Cambria Math"/>
                              </a:rPr>
                              <m:t>| </m:t>
                            </m:r>
                            <m:r>
                              <m:rPr>
                                <m:sty m:val="p"/>
                              </m:rPr>
                              <a:rPr lang="en-US">
                                <a:latin typeface="Cambria Math"/>
                              </a:rPr>
                              <m:t>x</m:t>
                            </m:r>
                            <m:r>
                              <a:rPr lang="en-US" i="1">
                                <a:latin typeface="Cambria Math"/>
                              </a:rPr>
                              <m:t>−</m:t>
                            </m:r>
                            <m:sSub>
                              <m:sSubPr>
                                <m:ctrlPr>
                                  <a:rPr lang="en-US" i="1">
                                    <a:latin typeface="Cambria Math"/>
                                  </a:rPr>
                                </m:ctrlPr>
                              </m:sSubPr>
                              <m:e>
                                <m:r>
                                  <m:rPr>
                                    <m:sty m:val="p"/>
                                  </m:rPr>
                                  <a:rPr lang="en-US">
                                    <a:latin typeface="Cambria Math"/>
                                  </a:rPr>
                                  <m:t>x</m:t>
                                </m:r>
                              </m:e>
                              <m:sub>
                                <m:r>
                                  <m:rPr>
                                    <m:sty m:val="p"/>
                                  </m:rPr>
                                  <a:rPr lang="en-US">
                                    <a:latin typeface="Cambria Math"/>
                                  </a:rPr>
                                  <m:t>i</m:t>
                                </m:r>
                              </m:sub>
                            </m:sSub>
                            <m:r>
                              <a:rPr lang="en-US">
                                <a:latin typeface="Cambria Math"/>
                              </a:rPr>
                              <m:t> |</m:t>
                            </m:r>
                          </m:e>
                        </m:d>
                      </m:e>
                      <m:sup>
                        <m:r>
                          <a:rPr lang="en-US">
                            <a:latin typeface="Cambria Math"/>
                          </a:rPr>
                          <m:t>2</m:t>
                        </m:r>
                      </m:sup>
                    </m:sSup>
                  </m:oMath>
                </a14:m>
                <a:r>
                  <a:rPr lang="en-US" dirty="0"/>
                  <a:t> where </a:t>
                </a:r>
                <a14:m>
                  <m:oMath xmlns:m="http://schemas.openxmlformats.org/officeDocument/2006/math">
                    <m:sSub>
                      <m:sSubPr>
                        <m:ctrlPr>
                          <a:rPr lang="en-US" i="1">
                            <a:latin typeface="Cambria Math"/>
                          </a:rPr>
                        </m:ctrlPr>
                      </m:sSubPr>
                      <m:e>
                        <m:r>
                          <m:rPr>
                            <m:sty m:val="p"/>
                          </m:rPr>
                          <a:rPr lang="en-US">
                            <a:latin typeface="Cambria Math"/>
                          </a:rPr>
                          <m:t>x</m:t>
                        </m:r>
                      </m:e>
                      <m:sub>
                        <m:r>
                          <m:rPr>
                            <m:sty m:val="p"/>
                          </m:rPr>
                          <a:rPr lang="en-US">
                            <a:latin typeface="Cambria Math"/>
                          </a:rPr>
                          <m:t>t</m:t>
                        </m:r>
                      </m:sub>
                    </m:sSub>
                    <m:r>
                      <a:rPr lang="en-US">
                        <a:latin typeface="Cambria Math"/>
                      </a:rPr>
                      <m:t>=</m:t>
                    </m:r>
                    <m:sSub>
                      <m:sSubPr>
                        <m:ctrlPr>
                          <a:rPr lang="en-US" i="1">
                            <a:latin typeface="Cambria Math"/>
                          </a:rPr>
                        </m:ctrlPr>
                      </m:sSubPr>
                      <m:e>
                        <m:r>
                          <m:rPr>
                            <m:sty m:val="p"/>
                          </m:rPr>
                          <a:rPr lang="en-US">
                            <a:latin typeface="Cambria Math"/>
                          </a:rPr>
                          <m:t>σ</m:t>
                        </m:r>
                      </m:e>
                      <m:sub>
                        <m:r>
                          <m:rPr>
                            <m:sty m:val="p"/>
                          </m:rPr>
                          <a:rPr lang="en-US">
                            <a:latin typeface="Cambria Math"/>
                          </a:rPr>
                          <m:t>t</m:t>
                        </m:r>
                      </m:sub>
                    </m:sSub>
                    <m:r>
                      <a:rPr lang="en-US">
                        <a:latin typeface="Cambria Math"/>
                      </a:rPr>
                      <m:t>.</m:t>
                    </m:r>
                  </m:oMath>
                </a14:m>
                <a:endParaRPr lang="en-US" dirty="0"/>
              </a:p>
              <a:p>
                <a:pPr lvl="1"/>
                <a:r>
                  <a:rPr lang="en-US" sz="3200" dirty="0"/>
                  <a:t>The </a:t>
                </a:r>
                <a:r>
                  <a:rPr lang="en-US" sz="3200" dirty="0" smtClean="0"/>
                  <a:t>“Euclidean distance” between </a:t>
                </a:r>
                <a:r>
                  <a:rPr lang="en-US" sz="3200" dirty="0"/>
                  <a:t>two volatilities = absolute difference between two </a:t>
                </a:r>
                <a:r>
                  <a:rPr lang="en-US" sz="3200" dirty="0" smtClean="0"/>
                  <a:t>volatilities</a:t>
                </a:r>
                <a:endParaRPr lang="en-US" sz="3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852" t="-1752" b="-2156"/>
                </a:stretch>
              </a:blipFill>
            </p:spPr>
            <p:txBody>
              <a:bodyPr/>
              <a:lstStyle/>
              <a:p>
                <a:r>
                  <a:rPr lang="en-US">
                    <a:noFill/>
                  </a:rPr>
                  <a:t> </a:t>
                </a:r>
              </a:p>
            </p:txBody>
          </p:sp>
        </mc:Fallback>
      </mc:AlternateContent>
    </p:spTree>
    <p:extLst>
      <p:ext uri="{BB962C8B-B14F-4D97-AF65-F5344CB8AC3E}">
        <p14:creationId xmlns:p14="http://schemas.microsoft.com/office/powerpoint/2010/main" val="1370200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lvl="0"/>
                <a:r>
                  <a:rPr lang="en-US" dirty="0"/>
                  <a:t>We used today’s volatility </a:t>
                </a:r>
                <a14:m>
                  <m:oMath xmlns:m="http://schemas.openxmlformats.org/officeDocument/2006/math">
                    <m:sSub>
                      <m:sSubPr>
                        <m:ctrlPr>
                          <a:rPr lang="en-US" i="1">
                            <a:latin typeface="Cambria Math"/>
                          </a:rPr>
                        </m:ctrlPr>
                      </m:sSubPr>
                      <m:e>
                        <m:r>
                          <m:rPr>
                            <m:sty m:val="p"/>
                          </m:rPr>
                          <a:rPr lang="en-US">
                            <a:latin typeface="Cambria Math"/>
                          </a:rPr>
                          <m:t>σ</m:t>
                        </m:r>
                      </m:e>
                      <m:sub>
                        <m:r>
                          <m:rPr>
                            <m:sty m:val="p"/>
                          </m:rPr>
                          <a:rPr lang="en-US">
                            <a:latin typeface="Cambria Math"/>
                          </a:rPr>
                          <m:t>t</m:t>
                        </m:r>
                      </m:sub>
                    </m:sSub>
                  </m:oMath>
                </a14:m>
                <a:r>
                  <a:rPr lang="en-US" dirty="0"/>
                  <a:t> as the one-dimensional feature space, i.e., </a:t>
                </a:r>
                <a14:m>
                  <m:oMath xmlns:m="http://schemas.openxmlformats.org/officeDocument/2006/math">
                    <m:sSub>
                      <m:sSubPr>
                        <m:ctrlPr>
                          <a:rPr lang="en-US" i="1">
                            <a:latin typeface="Cambria Math"/>
                          </a:rPr>
                        </m:ctrlPr>
                      </m:sSubPr>
                      <m:e>
                        <m:r>
                          <m:rPr>
                            <m:sty m:val="p"/>
                          </m:rPr>
                          <a:rPr lang="en-US">
                            <a:latin typeface="Cambria Math"/>
                          </a:rPr>
                          <m:t>x</m:t>
                        </m:r>
                      </m:e>
                      <m:sub>
                        <m:r>
                          <m:rPr>
                            <m:sty m:val="p"/>
                          </m:rPr>
                          <a:rPr lang="en-US">
                            <a:latin typeface="Cambria Math"/>
                          </a:rPr>
                          <m:t>t</m:t>
                        </m:r>
                      </m:sub>
                    </m:sSub>
                    <m:r>
                      <a:rPr lang="en-US">
                        <a:latin typeface="Cambria Math"/>
                      </a:rPr>
                      <m:t>=</m:t>
                    </m:r>
                    <m:sSub>
                      <m:sSubPr>
                        <m:ctrlPr>
                          <a:rPr lang="en-US" i="1">
                            <a:latin typeface="Cambria Math"/>
                          </a:rPr>
                        </m:ctrlPr>
                      </m:sSubPr>
                      <m:e>
                        <m:r>
                          <m:rPr>
                            <m:sty m:val="p"/>
                          </m:rPr>
                          <a:rPr lang="en-US">
                            <a:latin typeface="Cambria Math"/>
                          </a:rPr>
                          <m:t>σ</m:t>
                        </m:r>
                      </m:e>
                      <m:sub>
                        <m:r>
                          <m:rPr>
                            <m:sty m:val="p"/>
                          </m:rPr>
                          <a:rPr lang="en-US">
                            <a:latin typeface="Cambria Math"/>
                          </a:rPr>
                          <m:t>t</m:t>
                        </m:r>
                      </m:sub>
                    </m:sSub>
                    <m:r>
                      <a:rPr lang="en-US">
                        <a:latin typeface="Cambria Math"/>
                      </a:rPr>
                      <m:t>.</m:t>
                    </m:r>
                  </m:oMath>
                </a14:m>
                <a:r>
                  <a:rPr lang="en-US" dirty="0"/>
                  <a:t> Our goal is to forecast </a:t>
                </a:r>
                <a14:m>
                  <m:oMath xmlns:m="http://schemas.openxmlformats.org/officeDocument/2006/math">
                    <m:sSub>
                      <m:sSubPr>
                        <m:ctrlPr>
                          <a:rPr lang="en-US" i="1">
                            <a:latin typeface="Cambria Math"/>
                          </a:rPr>
                        </m:ctrlPr>
                      </m:sSubPr>
                      <m:e>
                        <m:r>
                          <m:rPr>
                            <m:sty m:val="p"/>
                          </m:rPr>
                          <a:rPr lang="en-US">
                            <a:latin typeface="Cambria Math"/>
                          </a:rPr>
                          <m:t>y</m:t>
                        </m:r>
                      </m:e>
                      <m:sub>
                        <m:r>
                          <m:rPr>
                            <m:sty m:val="p"/>
                          </m:rPr>
                          <a:rPr lang="en-US">
                            <a:latin typeface="Cambria Math"/>
                          </a:rPr>
                          <m:t>t</m:t>
                        </m:r>
                      </m:sub>
                    </m:sSub>
                    <m:r>
                      <a:rPr lang="en-US">
                        <a:latin typeface="Cambria Math"/>
                      </a:rPr>
                      <m:t>=</m:t>
                    </m:r>
                    <m:sSub>
                      <m:sSubPr>
                        <m:ctrlPr>
                          <a:rPr lang="en-US" i="1">
                            <a:latin typeface="Cambria Math"/>
                          </a:rPr>
                        </m:ctrlPr>
                      </m:sSubPr>
                      <m:e>
                        <m:r>
                          <m:rPr>
                            <m:sty m:val="p"/>
                          </m:rPr>
                          <a:rPr lang="en-US">
                            <a:latin typeface="Cambria Math"/>
                          </a:rPr>
                          <m:t>σ</m:t>
                        </m:r>
                      </m:e>
                      <m:sub>
                        <m:r>
                          <m:rPr>
                            <m:sty m:val="p"/>
                          </m:rPr>
                          <a:rPr lang="en-US">
                            <a:latin typeface="Cambria Math"/>
                          </a:rPr>
                          <m:t>t</m:t>
                        </m:r>
                        <m:r>
                          <a:rPr lang="en-US">
                            <a:latin typeface="Cambria Math"/>
                          </a:rPr>
                          <m:t>+1</m:t>
                        </m:r>
                      </m:sub>
                    </m:sSub>
                    <m:r>
                      <a:rPr lang="en-US">
                        <a:latin typeface="Cambria Math"/>
                      </a:rPr>
                      <m:t>.</m:t>
                    </m:r>
                  </m:oMath>
                </a14:m>
                <a:endParaRPr lang="en-US" dirty="0"/>
              </a:p>
              <a:p>
                <a:pPr lvl="0"/>
                <a:endParaRPr lang="en-US" dirty="0" smtClean="0"/>
              </a:p>
              <a:p>
                <a:pPr lvl="0"/>
                <a:endParaRPr lang="en-US" dirty="0" smtClean="0"/>
              </a:p>
              <a:p>
                <a:pPr lvl="1">
                  <a:spcBef>
                    <a:spcPts val="1800"/>
                  </a:spcBef>
                </a:pPr>
                <a:r>
                  <a:rPr lang="en-US" dirty="0" smtClean="0"/>
                  <a:t>The </a:t>
                </a:r>
                <a:r>
                  <a:rPr lang="en-US" dirty="0"/>
                  <a:t>closer the points we observed before, we put more weights on the points.</a:t>
                </a:r>
              </a:p>
              <a:p>
                <a:pPr marL="0"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617" r="-519"/>
                </a:stretch>
              </a:blipFill>
            </p:spPr>
            <p:txBody>
              <a:bodyPr/>
              <a:lstStyle/>
              <a:p>
                <a:r>
                  <a:rPr lang="en-US">
                    <a:noFill/>
                  </a:rPr>
                  <a:t> </a:t>
                </a:r>
              </a:p>
            </p:txBody>
          </p:sp>
        </mc:Fallback>
      </mc:AlternateContent>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37" y="3429000"/>
            <a:ext cx="747126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08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For examples, if we want to predict the (t+1)</a:t>
                </a:r>
                <a:r>
                  <a:rPr lang="en-US" baseline="30000" dirty="0" err="1"/>
                  <a:t>th</a:t>
                </a:r>
                <a:r>
                  <a:rPr lang="en-US" dirty="0"/>
                  <a:t> daily volatility </a:t>
                </a:r>
                <a14:m>
                  <m:oMath xmlns:m="http://schemas.openxmlformats.org/officeDocument/2006/math">
                    <m:sSub>
                      <m:sSubPr>
                        <m:ctrlPr>
                          <a:rPr lang="en-US" i="1">
                            <a:latin typeface="Cambria Math"/>
                          </a:rPr>
                        </m:ctrlPr>
                      </m:sSubPr>
                      <m:e>
                        <m:r>
                          <m:rPr>
                            <m:sty m:val="p"/>
                          </m:rPr>
                          <a:rPr lang="en-US">
                            <a:latin typeface="Cambria Math"/>
                          </a:rPr>
                          <m:t>σ</m:t>
                        </m:r>
                      </m:e>
                      <m:sub>
                        <m:r>
                          <m:rPr>
                            <m:sty m:val="p"/>
                          </m:rPr>
                          <a:rPr lang="en-US">
                            <a:latin typeface="Cambria Math"/>
                          </a:rPr>
                          <m:t>t</m:t>
                        </m:r>
                        <m:r>
                          <a:rPr lang="en-US">
                            <a:latin typeface="Cambria Math"/>
                          </a:rPr>
                          <m:t>+1</m:t>
                        </m:r>
                      </m:sub>
                    </m:sSub>
                  </m:oMath>
                </a14:m>
                <a:r>
                  <a:rPr lang="en-US" dirty="0"/>
                  <a:t> and we choose </a:t>
                </a:r>
                <a:r>
                  <a:rPr lang="en-US" dirty="0" smtClean="0"/>
                  <a:t>k=3</a:t>
                </a:r>
                <a:endParaRPr lang="en-US" dirty="0"/>
              </a:p>
              <a:p>
                <a:pPr lvl="0"/>
                <a:r>
                  <a:rPr lang="en-US" dirty="0"/>
                  <a:t>We first find the 3 nearest “neighbors” of </a:t>
                </a:r>
                <a14:m>
                  <m:oMath xmlns:m="http://schemas.openxmlformats.org/officeDocument/2006/math">
                    <m:sSub>
                      <m:sSubPr>
                        <m:ctrlPr>
                          <a:rPr lang="en-US" i="1">
                            <a:latin typeface="Cambria Math"/>
                          </a:rPr>
                        </m:ctrlPr>
                      </m:sSubPr>
                      <m:e>
                        <m:r>
                          <m:rPr>
                            <m:sty m:val="p"/>
                          </m:rPr>
                          <a:rPr lang="en-US">
                            <a:latin typeface="Cambria Math"/>
                          </a:rPr>
                          <m:t>σ</m:t>
                        </m:r>
                      </m:e>
                      <m:sub>
                        <m:r>
                          <m:rPr>
                            <m:sty m:val="p"/>
                          </m:rPr>
                          <a:rPr lang="en-US">
                            <a:latin typeface="Cambria Math"/>
                          </a:rPr>
                          <m:t>t</m:t>
                        </m:r>
                      </m:sub>
                    </m:sSub>
                    <m:r>
                      <a:rPr lang="en-US" i="1">
                        <a:latin typeface="Cambria Math"/>
                      </a:rPr>
                      <m:t> </m:t>
                    </m:r>
                  </m:oMath>
                </a14:m>
                <a:r>
                  <a:rPr lang="en-US" dirty="0"/>
                  <a:t>to be daily volatilities </a:t>
                </a:r>
                <a14:m>
                  <m:oMath xmlns:m="http://schemas.openxmlformats.org/officeDocument/2006/math">
                    <m:sSub>
                      <m:sSubPr>
                        <m:ctrlPr>
                          <a:rPr lang="en-US" i="1">
                            <a:latin typeface="Cambria Math"/>
                          </a:rPr>
                        </m:ctrlPr>
                      </m:sSubPr>
                      <m:e>
                        <m:r>
                          <m:rPr>
                            <m:sty m:val="p"/>
                          </m:rPr>
                          <a:rPr lang="en-US">
                            <a:latin typeface="Cambria Math"/>
                          </a:rPr>
                          <m:t>σ</m:t>
                        </m:r>
                      </m:e>
                      <m:sub>
                        <m:r>
                          <a:rPr lang="en-US">
                            <a:latin typeface="Cambria Math"/>
                          </a:rPr>
                          <m:t>2</m:t>
                        </m:r>
                      </m:sub>
                    </m:sSub>
                    <m:r>
                      <a:rPr lang="en-US">
                        <a:latin typeface="Cambria Math"/>
                      </a:rPr>
                      <m:t>,</m:t>
                    </m:r>
                    <m:sSub>
                      <m:sSubPr>
                        <m:ctrlPr>
                          <a:rPr lang="en-US" i="1">
                            <a:latin typeface="Cambria Math"/>
                          </a:rPr>
                        </m:ctrlPr>
                      </m:sSubPr>
                      <m:e>
                        <m:r>
                          <m:rPr>
                            <m:sty m:val="p"/>
                          </m:rPr>
                          <a:rPr lang="en-US">
                            <a:latin typeface="Cambria Math"/>
                          </a:rPr>
                          <m:t>σ</m:t>
                        </m:r>
                      </m:e>
                      <m:sub>
                        <m:r>
                          <a:rPr lang="en-US">
                            <a:latin typeface="Cambria Math"/>
                          </a:rPr>
                          <m:t>4</m:t>
                        </m:r>
                      </m:sub>
                    </m:sSub>
                    <m:r>
                      <a:rPr lang="en-US">
                        <a:latin typeface="Cambria Math"/>
                      </a:rPr>
                      <m:t>,</m:t>
                    </m:r>
                    <m:sSub>
                      <m:sSubPr>
                        <m:ctrlPr>
                          <a:rPr lang="en-US" i="1">
                            <a:latin typeface="Cambria Math"/>
                          </a:rPr>
                        </m:ctrlPr>
                      </m:sSubPr>
                      <m:e>
                        <m:r>
                          <m:rPr>
                            <m:sty m:val="p"/>
                          </m:rPr>
                          <a:rPr lang="en-US">
                            <a:latin typeface="Cambria Math"/>
                          </a:rPr>
                          <m:t>σ</m:t>
                        </m:r>
                      </m:e>
                      <m:sub>
                        <m:r>
                          <a:rPr lang="en-US">
                            <a:latin typeface="Cambria Math"/>
                          </a:rPr>
                          <m:t>10</m:t>
                        </m:r>
                      </m:sub>
                    </m:sSub>
                  </m:oMath>
                </a14:m>
                <a:endParaRPr lang="en-US" dirty="0"/>
              </a:p>
              <a:p>
                <a:r>
                  <a:rPr lang="en-US" dirty="0"/>
                  <a:t>i.e., </a:t>
                </a:r>
                <a14:m>
                  <m:oMath xmlns:m="http://schemas.openxmlformats.org/officeDocument/2006/math">
                    <m:sSub>
                      <m:sSubPr>
                        <m:ctrlPr>
                          <a:rPr lang="en-US" i="1">
                            <a:latin typeface="Cambria Math"/>
                          </a:rPr>
                        </m:ctrlPr>
                      </m:sSubPr>
                      <m:e>
                        <m:sSub>
                          <m:sSubPr>
                            <m:ctrlPr>
                              <a:rPr lang="en-US" i="1">
                                <a:latin typeface="Cambria Math"/>
                              </a:rPr>
                            </m:ctrlPr>
                          </m:sSubPr>
                          <m:e>
                            <m:r>
                              <a:rPr lang="en-US">
                                <a:latin typeface="Cambria Math"/>
                              </a:rPr>
                              <m:t>|</m:t>
                            </m:r>
                            <m:r>
                              <m:rPr>
                                <m:sty m:val="p"/>
                              </m:rPr>
                              <a:rPr lang="en-US">
                                <a:latin typeface="Cambria Math"/>
                              </a:rPr>
                              <m:t>σ</m:t>
                            </m:r>
                          </m:e>
                          <m:sub>
                            <m:r>
                              <m:rPr>
                                <m:sty m:val="p"/>
                              </m:rPr>
                              <a:rPr lang="en-US">
                                <a:latin typeface="Cambria Math"/>
                              </a:rPr>
                              <m:t>t</m:t>
                            </m:r>
                          </m:sub>
                        </m:sSub>
                        <m:r>
                          <a:rPr lang="en-US" i="1">
                            <a:latin typeface="Cambria Math"/>
                          </a:rPr>
                          <m:t>−</m:t>
                        </m:r>
                        <m:r>
                          <m:rPr>
                            <m:sty m:val="p"/>
                          </m:rPr>
                          <a:rPr lang="en-US">
                            <a:latin typeface="Cambria Math"/>
                          </a:rPr>
                          <m:t>σ</m:t>
                        </m:r>
                      </m:e>
                      <m:sub>
                        <m:r>
                          <a:rPr lang="en-US">
                            <a:latin typeface="Cambria Math"/>
                          </a:rPr>
                          <m:t>2</m:t>
                        </m:r>
                      </m:sub>
                    </m:sSub>
                    <m:d>
                      <m:dPr>
                        <m:begChr m:val="|"/>
                        <m:endChr m:val="|"/>
                        <m:ctrlPr>
                          <a:rPr lang="en-US" i="1">
                            <a:latin typeface="Cambria Math"/>
                          </a:rPr>
                        </m:ctrlPr>
                      </m:dPr>
                      <m:e>
                        <m:r>
                          <a:rPr lang="en-US">
                            <a:latin typeface="Cambria Math"/>
                          </a:rPr>
                          <m:t>,</m:t>
                        </m:r>
                        <m:sSub>
                          <m:sSubPr>
                            <m:ctrlPr>
                              <a:rPr lang="en-US" i="1">
                                <a:latin typeface="Cambria Math"/>
                              </a:rPr>
                            </m:ctrlPr>
                          </m:sSubPr>
                          <m:e>
                            <m:sSub>
                              <m:sSubPr>
                                <m:ctrlPr>
                                  <a:rPr lang="en-US" i="1">
                                    <a:latin typeface="Cambria Math"/>
                                  </a:rPr>
                                </m:ctrlPr>
                              </m:sSubPr>
                              <m:e>
                                <m:r>
                                  <a:rPr lang="en-US">
                                    <a:latin typeface="Cambria Math"/>
                                  </a:rPr>
                                  <m:t>|</m:t>
                                </m:r>
                                <m:r>
                                  <m:rPr>
                                    <m:sty m:val="p"/>
                                  </m:rPr>
                                  <a:rPr lang="en-US">
                                    <a:latin typeface="Cambria Math"/>
                                  </a:rPr>
                                  <m:t>σ</m:t>
                                </m:r>
                              </m:e>
                              <m:sub>
                                <m:r>
                                  <m:rPr>
                                    <m:sty m:val="p"/>
                                  </m:rPr>
                                  <a:rPr lang="en-US">
                                    <a:latin typeface="Cambria Math"/>
                                  </a:rPr>
                                  <m:t>t</m:t>
                                </m:r>
                              </m:sub>
                            </m:sSub>
                            <m:r>
                              <a:rPr lang="en-US" i="1">
                                <a:latin typeface="Cambria Math"/>
                              </a:rPr>
                              <m:t>−</m:t>
                            </m:r>
                            <m:r>
                              <m:rPr>
                                <m:sty m:val="p"/>
                              </m:rPr>
                              <a:rPr lang="en-US">
                                <a:latin typeface="Cambria Math"/>
                              </a:rPr>
                              <m:t>σ</m:t>
                            </m:r>
                          </m:e>
                          <m:sub>
                            <m:r>
                              <a:rPr lang="en-US">
                                <a:latin typeface="Cambria Math"/>
                              </a:rPr>
                              <m:t>4</m:t>
                            </m:r>
                          </m:sub>
                        </m:sSub>
                      </m:e>
                    </m:d>
                  </m:oMath>
                </a14:m>
                <a:r>
                  <a:rPr lang="en-US" dirty="0"/>
                  <a:t> and </a:t>
                </a:r>
                <a14:m>
                  <m:oMath xmlns:m="http://schemas.openxmlformats.org/officeDocument/2006/math">
                    <m:sSub>
                      <m:sSubPr>
                        <m:ctrlPr>
                          <a:rPr lang="en-US" i="1">
                            <a:latin typeface="Cambria Math"/>
                          </a:rPr>
                        </m:ctrlPr>
                      </m:sSubPr>
                      <m:e>
                        <m:sSub>
                          <m:sSubPr>
                            <m:ctrlPr>
                              <a:rPr lang="en-US" i="1">
                                <a:latin typeface="Cambria Math"/>
                              </a:rPr>
                            </m:ctrlPr>
                          </m:sSubPr>
                          <m:e>
                            <m:r>
                              <a:rPr lang="en-US">
                                <a:latin typeface="Cambria Math"/>
                              </a:rPr>
                              <m:t>|</m:t>
                            </m:r>
                            <m:r>
                              <m:rPr>
                                <m:sty m:val="p"/>
                              </m:rPr>
                              <a:rPr lang="en-US">
                                <a:latin typeface="Cambria Math"/>
                              </a:rPr>
                              <m:t>σ</m:t>
                            </m:r>
                          </m:e>
                          <m:sub>
                            <m:r>
                              <m:rPr>
                                <m:sty m:val="p"/>
                              </m:rPr>
                              <a:rPr lang="en-US">
                                <a:latin typeface="Cambria Math"/>
                              </a:rPr>
                              <m:t>t</m:t>
                            </m:r>
                          </m:sub>
                        </m:sSub>
                        <m:r>
                          <a:rPr lang="en-US" i="1">
                            <a:latin typeface="Cambria Math"/>
                          </a:rPr>
                          <m:t>−</m:t>
                        </m:r>
                        <m:r>
                          <m:rPr>
                            <m:sty m:val="p"/>
                          </m:rPr>
                          <a:rPr lang="en-US">
                            <a:latin typeface="Cambria Math"/>
                          </a:rPr>
                          <m:t>σ</m:t>
                        </m:r>
                      </m:e>
                      <m:sub>
                        <m:r>
                          <a:rPr lang="en-US">
                            <a:latin typeface="Cambria Math"/>
                          </a:rPr>
                          <m:t>10</m:t>
                        </m:r>
                      </m:sub>
                    </m:sSub>
                    <m:r>
                      <a:rPr lang="en-US" i="1">
                        <a:latin typeface="Cambria Math"/>
                      </a:rPr>
                      <m:t>|</m:t>
                    </m:r>
                  </m:oMath>
                </a14:m>
                <a:r>
                  <a:rPr lang="en-US" dirty="0"/>
                  <a:t> are three smallest differences among </a:t>
                </a:r>
                <a14:m>
                  <m:oMath xmlns:m="http://schemas.openxmlformats.org/officeDocument/2006/math">
                    <m:sSub>
                      <m:sSubPr>
                        <m:ctrlPr>
                          <a:rPr lang="en-US" i="1">
                            <a:latin typeface="Cambria Math"/>
                          </a:rPr>
                        </m:ctrlPr>
                      </m:sSubPr>
                      <m:e>
                        <m:sSub>
                          <m:sSubPr>
                            <m:ctrlPr>
                              <a:rPr lang="en-US" i="1">
                                <a:latin typeface="Cambria Math"/>
                              </a:rPr>
                            </m:ctrlPr>
                          </m:sSubPr>
                          <m:e>
                            <m:r>
                              <a:rPr lang="en-US">
                                <a:latin typeface="Cambria Math"/>
                              </a:rPr>
                              <m:t>|</m:t>
                            </m:r>
                            <m:r>
                              <m:rPr>
                                <m:sty m:val="p"/>
                              </m:rPr>
                              <a:rPr lang="en-US">
                                <a:latin typeface="Cambria Math"/>
                              </a:rPr>
                              <m:t>σ</m:t>
                            </m:r>
                          </m:e>
                          <m:sub>
                            <m:r>
                              <m:rPr>
                                <m:sty m:val="p"/>
                              </m:rPr>
                              <a:rPr lang="en-US">
                                <a:latin typeface="Cambria Math"/>
                              </a:rPr>
                              <m:t>t</m:t>
                            </m:r>
                          </m:sub>
                        </m:sSub>
                        <m:r>
                          <a:rPr lang="en-US" i="1">
                            <a:latin typeface="Cambria Math"/>
                          </a:rPr>
                          <m:t>−</m:t>
                        </m:r>
                        <m:r>
                          <m:rPr>
                            <m:sty m:val="p"/>
                          </m:rPr>
                          <a:rPr lang="en-US">
                            <a:latin typeface="Cambria Math"/>
                          </a:rPr>
                          <m:t>σ</m:t>
                        </m:r>
                      </m:e>
                      <m:sub>
                        <m:r>
                          <m:rPr>
                            <m:sty m:val="p"/>
                          </m:rPr>
                          <a:rPr lang="en-US">
                            <a:latin typeface="Cambria Math"/>
                          </a:rPr>
                          <m:t>j</m:t>
                        </m:r>
                      </m:sub>
                    </m:sSub>
                    <m:r>
                      <a:rPr lang="en-US" i="1">
                        <a:latin typeface="Cambria Math"/>
                      </a:rPr>
                      <m:t>|</m:t>
                    </m:r>
                  </m:oMath>
                </a14:m>
                <a:r>
                  <a:rPr lang="en-US" dirty="0"/>
                  <a:t> where</a:t>
                </a:r>
                <a14:m>
                  <m:oMath xmlns:m="http://schemas.openxmlformats.org/officeDocument/2006/math">
                    <m:r>
                      <a:rPr lang="en-US">
                        <a:latin typeface="Cambria Math"/>
                      </a:rPr>
                      <m:t> </m:t>
                    </m:r>
                    <m:r>
                      <m:rPr>
                        <m:sty m:val="p"/>
                      </m:rPr>
                      <a:rPr lang="en-US">
                        <a:latin typeface="Cambria Math"/>
                      </a:rPr>
                      <m:t>j</m:t>
                    </m:r>
                    <m:r>
                      <a:rPr lang="en-US">
                        <a:latin typeface="Cambria Math"/>
                      </a:rPr>
                      <m:t> = 1, …, </m:t>
                    </m:r>
                    <m:r>
                      <m:rPr>
                        <m:sty m:val="p"/>
                      </m:rPr>
                      <a:rPr lang="en-US">
                        <a:latin typeface="Cambria Math"/>
                      </a:rPr>
                      <m:t>k</m:t>
                    </m:r>
                    <m:r>
                      <a:rPr lang="zh-CN" altLang="en-US" i="1">
                        <a:latin typeface="Cambria Math"/>
                      </a:rPr>
                      <m:t>−</m:t>
                    </m:r>
                    <m:r>
                      <a:rPr lang="en-US">
                        <a:latin typeface="Cambria Math"/>
                      </a:rPr>
                      <m:t>1</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752" r="-2593"/>
                </a:stretch>
              </a:blipFill>
            </p:spPr>
            <p:txBody>
              <a:bodyPr/>
              <a:lstStyle/>
              <a:p>
                <a:r>
                  <a:rPr lang="en-US">
                    <a:noFill/>
                  </a:rPr>
                  <a:t> </a:t>
                </a:r>
              </a:p>
            </p:txBody>
          </p:sp>
        </mc:Fallback>
      </mc:AlternateContent>
    </p:spTree>
    <p:extLst>
      <p:ext uri="{BB962C8B-B14F-4D97-AF65-F5344CB8AC3E}">
        <p14:creationId xmlns:p14="http://schemas.microsoft.com/office/powerpoint/2010/main" val="1618623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pPr>
                  <a:spcBef>
                    <a:spcPts val="0"/>
                  </a:spcBef>
                  <a:spcAft>
                    <a:spcPts val="2400"/>
                  </a:spcAft>
                </a:pPr>
                <a:r>
                  <a:rPr lang="en-US" sz="3800" dirty="0" smtClean="0"/>
                  <a:t>Then we have</a:t>
                </a:r>
                <a:endParaRPr lang="en-US" dirty="0"/>
              </a:p>
              <a:p>
                <a:pPr marL="0" indent="0" algn="ctr">
                  <a:spcAft>
                    <a:spcPts val="1200"/>
                  </a:spcAft>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sSub>
                            <m:sSubPr>
                              <m:ctrlPr>
                                <a:rPr lang="en-US" i="1">
                                  <a:latin typeface="Cambria Math"/>
                                </a:rPr>
                              </m:ctrlPr>
                            </m:sSubPr>
                            <m:e>
                              <m:r>
                                <m:rPr>
                                  <m:sty m:val="p"/>
                                </m:rPr>
                                <a:rPr lang="en-US">
                                  <a:latin typeface="Cambria Math"/>
                                </a:rPr>
                                <m:t>σ</m:t>
                              </m:r>
                            </m:e>
                            <m:sub>
                              <m:r>
                                <m:rPr>
                                  <m:sty m:val="p"/>
                                </m:rPr>
                                <a:rPr lang="en-US">
                                  <a:latin typeface="Cambria Math"/>
                                </a:rPr>
                                <m:t>t</m:t>
                              </m:r>
                              <m:r>
                                <a:rPr lang="en-US">
                                  <a:latin typeface="Cambria Math"/>
                                </a:rPr>
                                <m:t>+1</m:t>
                              </m:r>
                            </m:sub>
                          </m:sSub>
                        </m:e>
                      </m:acc>
                      <m:r>
                        <a:rPr lang="en-US">
                          <a:latin typeface="Cambria Math"/>
                        </a:rPr>
                        <m:t>= </m:t>
                      </m:r>
                      <m:sSub>
                        <m:sSubPr>
                          <m:ctrlPr>
                            <a:rPr lang="en-US" i="1">
                              <a:latin typeface="Cambria Math"/>
                            </a:rPr>
                          </m:ctrlPr>
                        </m:sSubPr>
                        <m:e>
                          <m:r>
                            <m:rPr>
                              <m:sty m:val="p"/>
                            </m:rPr>
                            <a:rPr lang="en-US">
                              <a:latin typeface="Cambria Math"/>
                            </a:rPr>
                            <m:t>f</m:t>
                          </m:r>
                          <m:r>
                            <a:rPr lang="en-US">
                              <a:latin typeface="Cambria Math"/>
                            </a:rPr>
                            <m:t>( </m:t>
                          </m:r>
                          <m:r>
                            <m:rPr>
                              <m:sty m:val="p"/>
                            </m:rPr>
                            <a:rPr lang="en-US">
                              <a:latin typeface="Cambria Math"/>
                            </a:rPr>
                            <m:t>σ</m:t>
                          </m:r>
                        </m:e>
                        <m:sub>
                          <m:r>
                            <a:rPr lang="en-US">
                              <a:latin typeface="Cambria Math"/>
                            </a:rPr>
                            <m:t>3</m:t>
                          </m:r>
                        </m:sub>
                      </m:sSub>
                      <m:r>
                        <a:rPr lang="en-US">
                          <a:latin typeface="Cambria Math"/>
                        </a:rPr>
                        <m:t>,</m:t>
                      </m:r>
                      <m:sSub>
                        <m:sSubPr>
                          <m:ctrlPr>
                            <a:rPr lang="en-US" i="1">
                              <a:latin typeface="Cambria Math"/>
                            </a:rPr>
                          </m:ctrlPr>
                        </m:sSubPr>
                        <m:e>
                          <m:r>
                            <m:rPr>
                              <m:sty m:val="p"/>
                            </m:rPr>
                            <a:rPr lang="en-US">
                              <a:latin typeface="Cambria Math"/>
                            </a:rPr>
                            <m:t>σ</m:t>
                          </m:r>
                        </m:e>
                        <m:sub>
                          <m:r>
                            <a:rPr lang="en-US">
                              <a:latin typeface="Cambria Math"/>
                            </a:rPr>
                            <m:t>5</m:t>
                          </m:r>
                        </m:sub>
                      </m:sSub>
                      <m:r>
                        <a:rPr lang="en-US">
                          <a:latin typeface="Cambria Math"/>
                        </a:rPr>
                        <m:t>,</m:t>
                      </m:r>
                      <m:sSub>
                        <m:sSubPr>
                          <m:ctrlPr>
                            <a:rPr lang="en-US" i="1">
                              <a:latin typeface="Cambria Math"/>
                            </a:rPr>
                          </m:ctrlPr>
                        </m:sSubPr>
                        <m:e>
                          <m:r>
                            <m:rPr>
                              <m:sty m:val="p"/>
                            </m:rPr>
                            <a:rPr lang="en-US">
                              <a:latin typeface="Cambria Math"/>
                            </a:rPr>
                            <m:t>σ</m:t>
                          </m:r>
                        </m:e>
                        <m:sub>
                          <m:r>
                            <a:rPr lang="en-US">
                              <a:latin typeface="Cambria Math"/>
                            </a:rPr>
                            <m:t>11</m:t>
                          </m:r>
                        </m:sub>
                      </m:sSub>
                      <m:r>
                        <a:rPr lang="en-US">
                          <a:latin typeface="Cambria Math"/>
                        </a:rPr>
                        <m:t>)=</m:t>
                      </m:r>
                      <m:sSub>
                        <m:sSubPr>
                          <m:ctrlPr>
                            <a:rPr lang="en-US" i="1">
                              <a:latin typeface="Cambria Math"/>
                            </a:rPr>
                          </m:ctrlPr>
                        </m:sSubPr>
                        <m:e>
                          <m:r>
                            <m:rPr>
                              <m:sty m:val="p"/>
                            </m:rPr>
                            <a:rPr lang="en-US">
                              <a:latin typeface="Cambria Math"/>
                            </a:rPr>
                            <m:t>α</m:t>
                          </m:r>
                        </m:e>
                        <m:sub>
                          <m:r>
                            <a:rPr lang="en-US">
                              <a:latin typeface="Cambria Math"/>
                            </a:rPr>
                            <m:t>1</m:t>
                          </m:r>
                        </m:sub>
                      </m:sSub>
                      <m:sSub>
                        <m:sSubPr>
                          <m:ctrlPr>
                            <a:rPr lang="en-US" i="1">
                              <a:latin typeface="Cambria Math"/>
                            </a:rPr>
                          </m:ctrlPr>
                        </m:sSubPr>
                        <m:e>
                          <m:r>
                            <a:rPr lang="en-US" i="1">
                              <a:latin typeface="Cambria Math"/>
                            </a:rPr>
                            <m:t>𝜎</m:t>
                          </m:r>
                        </m:e>
                        <m:sub>
                          <m:r>
                            <a:rPr lang="en-US" i="1">
                              <a:latin typeface="Cambria Math"/>
                            </a:rPr>
                            <m:t>3</m:t>
                          </m:r>
                        </m:sub>
                      </m:sSub>
                      <m:r>
                        <a:rPr lang="en-US" i="1">
                          <a:latin typeface="Cambria Math"/>
                        </a:rPr>
                        <m:t>+</m:t>
                      </m:r>
                      <m:sSub>
                        <m:sSubPr>
                          <m:ctrlPr>
                            <a:rPr lang="en-US" i="1">
                              <a:latin typeface="Cambria Math"/>
                            </a:rPr>
                          </m:ctrlPr>
                        </m:sSubPr>
                        <m:e>
                          <m:r>
                            <m:rPr>
                              <m:sty m:val="p"/>
                            </m:rPr>
                            <a:rPr lang="en-US">
                              <a:latin typeface="Cambria Math"/>
                            </a:rPr>
                            <m:t>α</m:t>
                          </m:r>
                        </m:e>
                        <m:sub>
                          <m:r>
                            <a:rPr lang="en-US">
                              <a:latin typeface="Cambria Math"/>
                            </a:rPr>
                            <m:t>2</m:t>
                          </m:r>
                        </m:sub>
                      </m:sSub>
                      <m:sSub>
                        <m:sSubPr>
                          <m:ctrlPr>
                            <a:rPr lang="en-US" i="1">
                              <a:latin typeface="Cambria Math"/>
                            </a:rPr>
                          </m:ctrlPr>
                        </m:sSubPr>
                        <m:e>
                          <m:r>
                            <a:rPr lang="en-US" i="1">
                              <a:latin typeface="Cambria Math"/>
                            </a:rPr>
                            <m:t>𝜎</m:t>
                          </m:r>
                        </m:e>
                        <m:sub>
                          <m:r>
                            <a:rPr lang="en-US" i="1">
                              <a:latin typeface="Cambria Math"/>
                            </a:rPr>
                            <m:t>5</m:t>
                          </m:r>
                        </m:sub>
                      </m:sSub>
                      <m:r>
                        <a:rPr lang="en-US" i="1">
                          <a:latin typeface="Cambria Math"/>
                        </a:rPr>
                        <m:t>+</m:t>
                      </m:r>
                      <m:sSub>
                        <m:sSubPr>
                          <m:ctrlPr>
                            <a:rPr lang="en-US" i="1">
                              <a:latin typeface="Cambria Math"/>
                            </a:rPr>
                          </m:ctrlPr>
                        </m:sSubPr>
                        <m:e>
                          <m:r>
                            <m:rPr>
                              <m:sty m:val="p"/>
                            </m:rPr>
                            <a:rPr lang="en-US">
                              <a:latin typeface="Cambria Math"/>
                            </a:rPr>
                            <m:t>α</m:t>
                          </m:r>
                        </m:e>
                        <m:sub>
                          <m:r>
                            <a:rPr lang="en-US">
                              <a:latin typeface="Cambria Math"/>
                            </a:rPr>
                            <m:t>3</m:t>
                          </m:r>
                        </m:sub>
                      </m:sSub>
                      <m:sSub>
                        <m:sSubPr>
                          <m:ctrlPr>
                            <a:rPr lang="en-US" i="1">
                              <a:latin typeface="Cambria Math"/>
                            </a:rPr>
                          </m:ctrlPr>
                        </m:sSubPr>
                        <m:e>
                          <m:r>
                            <a:rPr lang="en-US" i="1">
                              <a:latin typeface="Cambria Math"/>
                            </a:rPr>
                            <m:t>𝜎</m:t>
                          </m:r>
                        </m:e>
                        <m:sub>
                          <m:r>
                            <a:rPr lang="en-US" i="1">
                              <a:latin typeface="Cambria Math"/>
                            </a:rPr>
                            <m:t>11</m:t>
                          </m:r>
                        </m:sub>
                      </m:sSub>
                    </m:oMath>
                  </m:oMathPara>
                </a14:m>
                <a:endParaRPr lang="en-US" dirty="0"/>
              </a:p>
              <a:p>
                <a:pPr marL="0" indent="0" algn="ctr">
                  <a:spcBef>
                    <a:spcPts val="600"/>
                  </a:spcBef>
                  <a:spcAft>
                    <a:spcPts val="600"/>
                  </a:spcAft>
                  <a:buNone/>
                </a:pPr>
                <a:r>
                  <a:rPr lang="en-US" dirty="0"/>
                  <a:t>     where </a:t>
                </a:r>
                <a14:m>
                  <m:oMath xmlns:m="http://schemas.openxmlformats.org/officeDocument/2006/math">
                    <m:sSub>
                      <m:sSubPr>
                        <m:ctrlPr>
                          <a:rPr lang="en-US" i="1">
                            <a:latin typeface="Cambria Math"/>
                          </a:rPr>
                        </m:ctrlPr>
                      </m:sSubPr>
                      <m:e>
                        <m:r>
                          <m:rPr>
                            <m:sty m:val="p"/>
                          </m:rPr>
                          <a:rPr lang="en-US">
                            <a:latin typeface="Cambria Math"/>
                          </a:rPr>
                          <m:t>α</m:t>
                        </m:r>
                      </m:e>
                      <m:sub>
                        <m:r>
                          <a:rPr lang="en-US">
                            <a:latin typeface="Cambria Math"/>
                          </a:rPr>
                          <m:t>1</m:t>
                        </m:r>
                      </m:sub>
                    </m:sSub>
                    <m:r>
                      <a:rPr lang="en-US" i="1">
                        <a:latin typeface="Cambria Math"/>
                      </a:rPr>
                      <m:t>=</m:t>
                    </m:r>
                    <m:f>
                      <m:fPr>
                        <m:ctrlPr>
                          <a:rPr lang="en-US" i="1">
                            <a:latin typeface="Cambria Math"/>
                          </a:rPr>
                        </m:ctrlPr>
                      </m:fPr>
                      <m:num>
                        <m:r>
                          <a:rPr lang="en-US" i="1">
                            <a:latin typeface="Cambria Math"/>
                          </a:rPr>
                          <m:t>𝑐</m:t>
                        </m:r>
                      </m:num>
                      <m:den>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𝜎</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𝜎</m:t>
                                    </m:r>
                                  </m:e>
                                  <m:sub>
                                    <m:r>
                                      <a:rPr lang="en-US" i="1">
                                        <a:latin typeface="Cambria Math"/>
                                      </a:rPr>
                                      <m:t>2</m:t>
                                    </m:r>
                                  </m:sub>
                                </m:sSub>
                              </m:e>
                            </m:d>
                          </m:e>
                          <m:sup>
                            <m:r>
                              <a:rPr lang="en-US" i="1">
                                <a:latin typeface="Cambria Math"/>
                              </a:rPr>
                              <m:t>2</m:t>
                            </m:r>
                          </m:sup>
                        </m:sSup>
                      </m:den>
                    </m:f>
                    <m:r>
                      <a:rPr lang="en-US" i="1">
                        <a:latin typeface="Cambria Math"/>
                      </a:rPr>
                      <m:t> ,</m:t>
                    </m:r>
                  </m:oMath>
                </a14:m>
                <a:endParaRPr lang="en-US" i="1" dirty="0" smtClean="0"/>
              </a:p>
              <a:p>
                <a:pPr marL="0" indent="0" algn="ctr">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m:rPr>
                              <m:sty m:val="p"/>
                            </m:rPr>
                            <a:rPr lang="en-US">
                              <a:latin typeface="Cambria Math"/>
                            </a:rPr>
                            <m:t>α</m:t>
                          </m:r>
                        </m:e>
                        <m:sub>
                          <m:r>
                            <a:rPr lang="en-US">
                              <a:latin typeface="Cambria Math"/>
                            </a:rPr>
                            <m:t>2</m:t>
                          </m:r>
                        </m:sub>
                      </m:sSub>
                      <m:r>
                        <a:rPr lang="en-US" i="1">
                          <a:latin typeface="Cambria Math"/>
                        </a:rPr>
                        <m:t>=</m:t>
                      </m:r>
                      <m:f>
                        <m:fPr>
                          <m:ctrlPr>
                            <a:rPr lang="en-US" i="1">
                              <a:latin typeface="Cambria Math"/>
                            </a:rPr>
                          </m:ctrlPr>
                        </m:fPr>
                        <m:num>
                          <m:r>
                            <a:rPr lang="en-US" i="1">
                              <a:latin typeface="Cambria Math"/>
                            </a:rPr>
                            <m:t>𝑐</m:t>
                          </m:r>
                        </m:num>
                        <m:den>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𝜎</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𝜎</m:t>
                                      </m:r>
                                    </m:e>
                                    <m:sub>
                                      <m:r>
                                        <a:rPr lang="en-US" i="1">
                                          <a:latin typeface="Cambria Math"/>
                                        </a:rPr>
                                        <m:t>4</m:t>
                                      </m:r>
                                    </m:sub>
                                  </m:sSub>
                                </m:e>
                              </m:d>
                            </m:e>
                            <m:sup>
                              <m:r>
                                <a:rPr lang="en-US" i="1">
                                  <a:latin typeface="Cambria Math"/>
                                </a:rPr>
                                <m:t>2</m:t>
                              </m:r>
                            </m:sup>
                          </m:sSup>
                        </m:den>
                      </m:f>
                      <m:r>
                        <a:rPr lang="en-US" i="1">
                          <a:latin typeface="Cambria Math"/>
                        </a:rPr>
                        <m:t>,</m:t>
                      </m:r>
                    </m:oMath>
                  </m:oMathPara>
                </a14:m>
                <a:endParaRPr lang="en-US" i="1" dirty="0" smtClean="0"/>
              </a:p>
              <a:p>
                <a:pPr marL="0" indent="0" algn="ctr">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m:rPr>
                              <m:sty m:val="p"/>
                            </m:rPr>
                            <a:rPr lang="en-US">
                              <a:latin typeface="Cambria Math"/>
                            </a:rPr>
                            <m:t>α</m:t>
                          </m:r>
                        </m:e>
                        <m:sub>
                          <m:r>
                            <a:rPr lang="en-US">
                              <a:latin typeface="Cambria Math"/>
                            </a:rPr>
                            <m:t>3</m:t>
                          </m:r>
                        </m:sub>
                      </m:sSub>
                      <m:r>
                        <a:rPr lang="en-US" i="1">
                          <a:latin typeface="Cambria Math"/>
                        </a:rPr>
                        <m:t>=</m:t>
                      </m:r>
                      <m:f>
                        <m:fPr>
                          <m:ctrlPr>
                            <a:rPr lang="en-US" i="1">
                              <a:latin typeface="Cambria Math"/>
                            </a:rPr>
                          </m:ctrlPr>
                        </m:fPr>
                        <m:num>
                          <m:r>
                            <a:rPr lang="en-US" i="1">
                              <a:latin typeface="Cambria Math"/>
                            </a:rPr>
                            <m:t>𝑐</m:t>
                          </m:r>
                        </m:num>
                        <m:den>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𝜎</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𝜎</m:t>
                                      </m:r>
                                    </m:e>
                                    <m:sub>
                                      <m:r>
                                        <a:rPr lang="en-US" i="1">
                                          <a:latin typeface="Cambria Math"/>
                                        </a:rPr>
                                        <m:t>10</m:t>
                                      </m:r>
                                    </m:sub>
                                  </m:sSub>
                                </m:e>
                              </m:d>
                            </m:e>
                            <m:sup>
                              <m:r>
                                <a:rPr lang="en-US" i="1">
                                  <a:latin typeface="Cambria Math"/>
                                </a:rPr>
                                <m:t>2</m:t>
                              </m:r>
                            </m:sup>
                          </m:sSup>
                        </m:den>
                      </m:f>
                      <m:r>
                        <a:rPr lang="en-US" i="1">
                          <a:latin typeface="Cambria Math"/>
                        </a:rPr>
                        <m:t>𝑎𝑛𝑑</m:t>
                      </m:r>
                      <m:r>
                        <a:rPr lang="en-US" i="1">
                          <a:latin typeface="Cambria Math"/>
                        </a:rPr>
                        <m:t> </m:t>
                      </m:r>
                    </m:oMath>
                  </m:oMathPara>
                </a14:m>
                <a:endParaRPr lang="en-US" i="1" dirty="0" smtClean="0"/>
              </a:p>
              <a:p>
                <a:pPr marL="0" indent="0" algn="ctr">
                  <a:spcBef>
                    <a:spcPts val="600"/>
                  </a:spcBef>
                  <a:spcAft>
                    <a:spcPts val="600"/>
                  </a:spcAft>
                  <a:buNone/>
                </a:pPr>
                <a14:m>
                  <m:oMath xmlns:m="http://schemas.openxmlformats.org/officeDocument/2006/math">
                    <m:nary>
                      <m:naryPr>
                        <m:chr m:val="∑"/>
                        <m:limLoc m:val="undOvr"/>
                        <m:subHide m:val="on"/>
                        <m:supHide m:val="on"/>
                        <m:ctrlPr>
                          <a:rPr lang="en-US" i="1">
                            <a:latin typeface="Cambria Math"/>
                          </a:rPr>
                        </m:ctrlPr>
                      </m:naryPr>
                      <m:sub/>
                      <m:sup/>
                      <m:e>
                        <m:sSub>
                          <m:sSubPr>
                            <m:ctrlPr>
                              <a:rPr lang="en-US" i="1">
                                <a:latin typeface="Cambria Math"/>
                              </a:rPr>
                            </m:ctrlPr>
                          </m:sSubPr>
                          <m:e>
                            <m:r>
                              <m:rPr>
                                <m:sty m:val="p"/>
                              </m:rPr>
                              <a:rPr lang="en-US">
                                <a:latin typeface="Cambria Math"/>
                              </a:rPr>
                              <m:t>α</m:t>
                            </m:r>
                          </m:e>
                          <m:sub>
                            <m:r>
                              <a:rPr lang="en-US" i="1">
                                <a:latin typeface="Cambria Math"/>
                              </a:rPr>
                              <m:t>𝑗</m:t>
                            </m:r>
                          </m:sub>
                        </m:sSub>
                        <m:r>
                          <a:rPr lang="en-US" i="1">
                            <a:latin typeface="Cambria Math"/>
                          </a:rPr>
                          <m:t>=1</m:t>
                        </m:r>
                      </m:e>
                    </m:nary>
                  </m:oMath>
                </a14:m>
                <a:r>
                  <a:rPr lang="en-US" dirty="0"/>
                  <a:t>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2830"/>
                </a:stretch>
              </a:blipFill>
            </p:spPr>
            <p:txBody>
              <a:bodyPr/>
              <a:lstStyle/>
              <a:p>
                <a:r>
                  <a:rPr lang="en-US">
                    <a:noFill/>
                  </a:rPr>
                  <a:t> </a:t>
                </a:r>
              </a:p>
            </p:txBody>
          </p:sp>
        </mc:Fallback>
      </mc:AlternateContent>
    </p:spTree>
    <p:extLst>
      <p:ext uri="{BB962C8B-B14F-4D97-AF65-F5344CB8AC3E}">
        <p14:creationId xmlns:p14="http://schemas.microsoft.com/office/powerpoint/2010/main" val="2740190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KNN </a:t>
            </a:r>
            <a:r>
              <a:rPr lang="en-US" altLang="zh-CN" dirty="0" smtClean="0"/>
              <a:t>– Including Time Element</a:t>
            </a:r>
            <a:endParaRPr lang="en-US" dirty="0"/>
          </a:p>
        </p:txBody>
      </p:sp>
      <p:sp>
        <p:nvSpPr>
          <p:cNvPr id="4" name="内容占位符 3"/>
          <p:cNvSpPr>
            <a:spLocks noGrp="1"/>
          </p:cNvSpPr>
          <p:nvPr>
            <p:ph idx="1"/>
          </p:nvPr>
        </p:nvSpPr>
        <p:spPr/>
        <p:txBody>
          <a:bodyPr>
            <a:normAutofit fontScale="85000" lnSpcReduction="20000"/>
          </a:bodyPr>
          <a:lstStyle/>
          <a:p>
            <a:r>
              <a:rPr lang="en-US" dirty="0"/>
              <a:t>Using rolling window, i.e., the fixed look-back window, when training the model</a:t>
            </a:r>
            <a:r>
              <a:rPr lang="en-US" dirty="0" smtClean="0"/>
              <a:t>. We used 100 as the rolling window size.</a:t>
            </a:r>
            <a:endParaRPr lang="en-US" dirty="0"/>
          </a:p>
          <a:p>
            <a:pPr lvl="0"/>
            <a:r>
              <a:rPr lang="en-US" dirty="0"/>
              <a:t>In the training sample, we first chose a </a:t>
            </a:r>
            <a:r>
              <a:rPr lang="en-US" dirty="0" smtClean="0"/>
              <a:t>k </a:t>
            </a:r>
            <a:r>
              <a:rPr lang="en-US" dirty="0"/>
              <a:t>value and then conducted KNN regression using the fixed look-back window.</a:t>
            </a:r>
          </a:p>
          <a:p>
            <a:pPr lvl="0"/>
            <a:r>
              <a:rPr lang="en-US" dirty="0" smtClean="0"/>
              <a:t>We tried different values of k </a:t>
            </a:r>
            <a:r>
              <a:rPr lang="en-US" dirty="0"/>
              <a:t>and set the optimal </a:t>
            </a:r>
            <a:r>
              <a:rPr lang="en-US" dirty="0" smtClean="0"/>
              <a:t>k</a:t>
            </a:r>
            <a:r>
              <a:rPr lang="en-US" dirty="0"/>
              <a:t>* as the one that gives the smallest MSE in the training sample.</a:t>
            </a:r>
          </a:p>
          <a:p>
            <a:pPr lvl="0"/>
            <a:r>
              <a:rPr lang="en-US" dirty="0" smtClean="0"/>
              <a:t>In </a:t>
            </a:r>
            <a:r>
              <a:rPr lang="en-US" dirty="0"/>
              <a:t>the test sample, we used k* </a:t>
            </a:r>
            <a:r>
              <a:rPr lang="en-US" dirty="0" smtClean="0"/>
              <a:t>as </a:t>
            </a:r>
            <a:r>
              <a:rPr lang="en-US" dirty="0"/>
              <a:t>the optimal look-back window to conduct KNN regression, and measured prediction performance using MSE, QL and SE plot.</a:t>
            </a:r>
          </a:p>
          <a:p>
            <a:endParaRPr lang="en-US" dirty="0"/>
          </a:p>
        </p:txBody>
      </p:sp>
    </p:spTree>
    <p:extLst>
      <p:ext uri="{BB962C8B-B14F-4D97-AF65-F5344CB8AC3E}">
        <p14:creationId xmlns:p14="http://schemas.microsoft.com/office/powerpoint/2010/main" val="2508098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sz="5400" dirty="0" smtClean="0"/>
              <a:t>Results Summary</a:t>
            </a:r>
            <a:endParaRPr lang="en-US" sz="5400" dirty="0"/>
          </a:p>
        </p:txBody>
      </p:sp>
    </p:spTree>
    <p:extLst>
      <p:ext uri="{BB962C8B-B14F-4D97-AF65-F5344CB8AC3E}">
        <p14:creationId xmlns:p14="http://schemas.microsoft.com/office/powerpoint/2010/main" val="38265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sz="5400" dirty="0" smtClean="0"/>
              <a:t>Results Summary</a:t>
            </a:r>
            <a:br>
              <a:rPr lang="en-US" sz="5400" dirty="0" smtClean="0"/>
            </a:br>
            <a:r>
              <a:rPr lang="en-US" sz="5400" dirty="0" smtClean="0"/>
              <a:t>VAR</a:t>
            </a:r>
            <a:endParaRPr lang="en-US" sz="5400" dirty="0"/>
          </a:p>
        </p:txBody>
      </p:sp>
    </p:spTree>
    <p:extLst>
      <p:ext uri="{BB962C8B-B14F-4D97-AF65-F5344CB8AC3E}">
        <p14:creationId xmlns:p14="http://schemas.microsoft.com/office/powerpoint/2010/main" val="4008886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VAR (Vector Auto Regression)</a:t>
            </a:r>
            <a:endParaRPr lang="en-US" dirty="0"/>
          </a:p>
        </p:txBody>
      </p:sp>
      <p:sp>
        <p:nvSpPr>
          <p:cNvPr id="3" name="内容占位符 2"/>
          <p:cNvSpPr>
            <a:spLocks noGrp="1"/>
          </p:cNvSpPr>
          <p:nvPr>
            <p:ph idx="1"/>
          </p:nvPr>
        </p:nvSpPr>
        <p:spPr/>
        <p:txBody>
          <a:bodyPr>
            <a:normAutofit fontScale="92500"/>
          </a:bodyPr>
          <a:lstStyle/>
          <a:p>
            <a:pPr marL="514350" lvl="0" indent="-514350">
              <a:buFont typeface="+mj-lt"/>
              <a:buAutoNum type="arabicParenR"/>
            </a:pPr>
            <a:r>
              <a:rPr lang="en-US" dirty="0"/>
              <a:t>We only implemented VAR on daily volatility data.</a:t>
            </a:r>
          </a:p>
          <a:p>
            <a:pPr marL="514350" lvl="0" indent="-514350">
              <a:buFont typeface="+mj-lt"/>
              <a:buAutoNum type="arabicParenR"/>
            </a:pPr>
            <a:r>
              <a:rPr lang="en-US" dirty="0"/>
              <a:t>We first took log of annualized daily volatility to get log realized volatility (</a:t>
            </a:r>
            <a:r>
              <a:rPr lang="en-US" dirty="0" err="1"/>
              <a:t>logRV</a:t>
            </a:r>
            <a:r>
              <a:rPr lang="en-US" dirty="0"/>
              <a:t>) for model fitting and predication. </a:t>
            </a:r>
          </a:p>
          <a:p>
            <a:pPr marL="514350" lvl="0" indent="-514350">
              <a:buFont typeface="+mj-lt"/>
              <a:buAutoNum type="arabicParenR"/>
            </a:pPr>
            <a:r>
              <a:rPr lang="en-US" dirty="0"/>
              <a:t>We divided the data into the first 3.5 years (until October 31</a:t>
            </a:r>
            <a:r>
              <a:rPr lang="en-US" baseline="30000" dirty="0"/>
              <a:t>st</a:t>
            </a:r>
            <a:r>
              <a:rPr lang="en-US" dirty="0"/>
              <a:t> 2011) and the last 1.5 years (since November 1</a:t>
            </a:r>
            <a:r>
              <a:rPr lang="en-US" baseline="30000" dirty="0"/>
              <a:t>st</a:t>
            </a:r>
            <a:r>
              <a:rPr lang="en-US" dirty="0"/>
              <a:t> 2011). The first prediction made was </a:t>
            </a:r>
            <a:r>
              <a:rPr lang="en-US" dirty="0" err="1"/>
              <a:t>logRV</a:t>
            </a:r>
            <a:r>
              <a:rPr lang="en-US" dirty="0"/>
              <a:t> on November 1</a:t>
            </a:r>
            <a:r>
              <a:rPr lang="en-US" baseline="30000" dirty="0"/>
              <a:t>st</a:t>
            </a:r>
            <a:r>
              <a:rPr lang="en-US" dirty="0"/>
              <a:t> 2011</a:t>
            </a:r>
            <a:r>
              <a:rPr lang="en-US" dirty="0" smtClean="0"/>
              <a:t>.</a:t>
            </a:r>
            <a:endParaRPr lang="en-US" dirty="0"/>
          </a:p>
        </p:txBody>
      </p:sp>
    </p:spTree>
    <p:extLst>
      <p:ext uri="{BB962C8B-B14F-4D97-AF65-F5344CB8AC3E}">
        <p14:creationId xmlns:p14="http://schemas.microsoft.com/office/powerpoint/2010/main" val="561384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1930423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00200"/>
            <a:ext cx="7772400" cy="1470025"/>
          </a:xfrm>
        </p:spPr>
        <p:txBody>
          <a:bodyPr>
            <a:normAutofit fontScale="90000"/>
          </a:bodyPr>
          <a:lstStyle/>
          <a:p>
            <a:r>
              <a:rPr lang="en-US" sz="5400" dirty="0" smtClean="0"/>
              <a:t>Results Summary</a:t>
            </a:r>
            <a:br>
              <a:rPr lang="en-US" sz="5400" dirty="0" smtClean="0"/>
            </a:br>
            <a:r>
              <a:rPr lang="en-US" sz="5400" dirty="0" smtClean="0"/>
              <a:t>LASSO/Ordered </a:t>
            </a:r>
            <a:r>
              <a:rPr lang="en-US" sz="5400" dirty="0" smtClean="0"/>
              <a:t>LASSO</a:t>
            </a:r>
            <a:br>
              <a:rPr lang="en-US" sz="5400" dirty="0" smtClean="0"/>
            </a:br>
            <a:r>
              <a:rPr lang="en-US" sz="4000" dirty="0" smtClean="0"/>
              <a:t>with Cross Validation</a:t>
            </a:r>
            <a:endParaRPr lang="en-US" sz="5400" dirty="0"/>
          </a:p>
        </p:txBody>
      </p:sp>
      <p:sp>
        <p:nvSpPr>
          <p:cNvPr id="3" name="矩形 2"/>
          <p:cNvSpPr/>
          <p:nvPr/>
        </p:nvSpPr>
        <p:spPr>
          <a:xfrm>
            <a:off x="2057400" y="4038600"/>
            <a:ext cx="5410200" cy="1631216"/>
          </a:xfrm>
          <a:prstGeom prst="rect">
            <a:avLst/>
          </a:prstGeom>
        </p:spPr>
        <p:txBody>
          <a:bodyPr wrap="square">
            <a:spAutoFit/>
          </a:bodyPr>
          <a:lstStyle/>
          <a:p>
            <a:pPr>
              <a:spcAft>
                <a:spcPts val="1200"/>
              </a:spcAft>
            </a:pPr>
            <a:r>
              <a:rPr lang="en-US" sz="2000" b="1" dirty="0"/>
              <a:t>Currency Pairs</a:t>
            </a:r>
            <a:r>
              <a:rPr lang="en-US" sz="2000" dirty="0"/>
              <a:t>: AUDUSD, CADUSD, CHFUSD, EURUSD, GBPUSD, NOKUSD and NZDUSD</a:t>
            </a:r>
          </a:p>
          <a:p>
            <a:pPr>
              <a:spcAft>
                <a:spcPts val="1200"/>
              </a:spcAft>
            </a:pPr>
            <a:r>
              <a:rPr lang="en-US" sz="2000" b="1" dirty="0" smtClean="0"/>
              <a:t>LASSO: </a:t>
            </a:r>
            <a:r>
              <a:rPr lang="en-US" sz="2000" dirty="0" smtClean="0"/>
              <a:t>p=1, 2 and 3</a:t>
            </a:r>
          </a:p>
          <a:p>
            <a:pPr>
              <a:spcAft>
                <a:spcPts val="1200"/>
              </a:spcAft>
            </a:pPr>
            <a:r>
              <a:rPr lang="en-US" sz="2000" b="1" dirty="0" smtClean="0"/>
              <a:t>Ordered LASSO</a:t>
            </a:r>
            <a:r>
              <a:rPr lang="en-US" sz="2000" b="1" dirty="0"/>
              <a:t>: </a:t>
            </a:r>
            <a:r>
              <a:rPr lang="en-US" sz="2000" dirty="0"/>
              <a:t>p=1, </a:t>
            </a:r>
            <a:r>
              <a:rPr lang="en-US" sz="2000" dirty="0" smtClean="0"/>
              <a:t>2, 3 and 5</a:t>
            </a:r>
            <a:endParaRPr lang="en-US" sz="2000" dirty="0"/>
          </a:p>
        </p:txBody>
      </p:sp>
    </p:spTree>
    <p:extLst>
      <p:ext uri="{BB962C8B-B14F-4D97-AF65-F5344CB8AC3E}">
        <p14:creationId xmlns:p14="http://schemas.microsoft.com/office/powerpoint/2010/main" val="2354441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5211" y="900223"/>
            <a:ext cx="45719" cy="369332"/>
          </a:xfrm>
          <a:prstGeom prst="rect">
            <a:avLst/>
          </a:prstGeom>
          <a:noFill/>
        </p:spPr>
        <p:txBody>
          <a:bodyPr wrap="square" rtlCol="0">
            <a:spAutoFit/>
          </a:bodyPr>
          <a:lstStyle/>
          <a:p>
            <a:endParaRPr lang="en-US" dirty="0"/>
          </a:p>
        </p:txBody>
      </p:sp>
      <p:sp>
        <p:nvSpPr>
          <p:cNvPr id="12" name="标题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smtClean="0"/>
              <a:t>LASSO/Ordered LASSO with Cross Validation</a:t>
            </a:r>
            <a:br>
              <a:rPr lang="en-US" sz="2800" b="1" smtClean="0"/>
            </a:br>
            <a:r>
              <a:rPr lang="en-US" sz="2800" b="1" smtClean="0"/>
              <a:t>Outputs in the Test Sample</a:t>
            </a:r>
            <a:endParaRPr lang="en-US" sz="2800" b="1"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02" y="1524000"/>
            <a:ext cx="8658596" cy="370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28600" y="5562600"/>
            <a:ext cx="3773021" cy="738664"/>
          </a:xfrm>
          <a:prstGeom prst="rect">
            <a:avLst/>
          </a:prstGeom>
          <a:noFill/>
        </p:spPr>
        <p:txBody>
          <a:bodyPr wrap="none" rtlCol="0">
            <a:spAutoFit/>
          </a:bodyPr>
          <a:lstStyle/>
          <a:p>
            <a:r>
              <a:rPr lang="en-US" sz="1400" i="1" dirty="0" smtClean="0"/>
              <a:t>Text colors: </a:t>
            </a:r>
          </a:p>
          <a:p>
            <a:pPr marL="285750" indent="-285750">
              <a:buFont typeface="Arial" pitchFamily="34" charset="0"/>
              <a:buChar char="•"/>
            </a:pPr>
            <a:r>
              <a:rPr lang="en-US" sz="1400" i="1" dirty="0"/>
              <a:t>P</a:t>
            </a:r>
            <a:r>
              <a:rPr lang="en-US" sz="1400" i="1" dirty="0" smtClean="0"/>
              <a:t>urple: LASSO with Cross Validation</a:t>
            </a:r>
          </a:p>
          <a:p>
            <a:pPr marL="285750" indent="-285750">
              <a:buFont typeface="Arial" pitchFamily="34" charset="0"/>
              <a:buChar char="•"/>
            </a:pPr>
            <a:r>
              <a:rPr lang="en-US" sz="1400" i="1" dirty="0" smtClean="0"/>
              <a:t>Orange: Ordered LASSO </a:t>
            </a:r>
            <a:r>
              <a:rPr lang="en-US" sz="1400" i="1" dirty="0"/>
              <a:t>with Cross </a:t>
            </a:r>
            <a:r>
              <a:rPr lang="en-US" sz="1400" i="1" dirty="0" smtClean="0"/>
              <a:t>Validation</a:t>
            </a:r>
            <a:endParaRPr lang="en-US" sz="1400" i="1" dirty="0"/>
          </a:p>
        </p:txBody>
      </p:sp>
      <p:sp>
        <p:nvSpPr>
          <p:cNvPr id="16" name="TextBox 15"/>
          <p:cNvSpPr txBox="1"/>
          <p:nvPr/>
        </p:nvSpPr>
        <p:spPr>
          <a:xfrm>
            <a:off x="4038600" y="5410200"/>
            <a:ext cx="5033879" cy="1169551"/>
          </a:xfrm>
          <a:prstGeom prst="rect">
            <a:avLst/>
          </a:prstGeom>
          <a:noFill/>
        </p:spPr>
        <p:txBody>
          <a:bodyPr wrap="none" rtlCol="0">
            <a:spAutoFit/>
          </a:bodyPr>
          <a:lstStyle/>
          <a:p>
            <a:r>
              <a:rPr lang="en-US" sz="1400" i="1" dirty="0" smtClean="0"/>
              <a:t>Background colors: </a:t>
            </a:r>
          </a:p>
          <a:p>
            <a:pPr marL="285750" indent="-285750">
              <a:buFont typeface="Arial" pitchFamily="34" charset="0"/>
              <a:buChar char="•"/>
            </a:pPr>
            <a:r>
              <a:rPr lang="en-US" sz="1400" i="1" dirty="0" smtClean="0"/>
              <a:t>Yellow: LASSO &amp; Ordered LASSO with Cross Validation with p=1</a:t>
            </a:r>
          </a:p>
          <a:p>
            <a:pPr marL="285750" indent="-285750">
              <a:buFont typeface="Arial" pitchFamily="34" charset="0"/>
              <a:buChar char="•"/>
            </a:pPr>
            <a:r>
              <a:rPr lang="en-US" sz="1400" i="1" dirty="0" smtClean="0"/>
              <a:t>Blue: </a:t>
            </a:r>
            <a:r>
              <a:rPr lang="en-US" sz="1400" i="1" dirty="0"/>
              <a:t>LASSO &amp; Ordered LASSO with Cross Validation with </a:t>
            </a:r>
            <a:r>
              <a:rPr lang="en-US" sz="1400" i="1" dirty="0" smtClean="0"/>
              <a:t>p=2</a:t>
            </a:r>
          </a:p>
          <a:p>
            <a:pPr marL="285750" indent="-285750">
              <a:buFont typeface="Arial" pitchFamily="34" charset="0"/>
              <a:buChar char="•"/>
            </a:pPr>
            <a:r>
              <a:rPr lang="en-US" sz="1400" i="1" dirty="0" smtClean="0"/>
              <a:t>Pink: </a:t>
            </a:r>
            <a:r>
              <a:rPr lang="en-US" sz="1400" i="1" dirty="0"/>
              <a:t>LASSO &amp; Ordered LASSO with Cross Validation with </a:t>
            </a:r>
            <a:r>
              <a:rPr lang="en-US" sz="1400" i="1" dirty="0" smtClean="0"/>
              <a:t>p=3</a:t>
            </a:r>
            <a:endParaRPr lang="en-US" sz="1400" i="1" dirty="0"/>
          </a:p>
          <a:p>
            <a:pPr marL="285750" indent="-285750">
              <a:buFont typeface="Arial" pitchFamily="34" charset="0"/>
              <a:buChar char="•"/>
            </a:pPr>
            <a:r>
              <a:rPr lang="en-US" sz="1400" i="1" dirty="0" smtClean="0"/>
              <a:t>Green: </a:t>
            </a:r>
            <a:r>
              <a:rPr lang="en-US" sz="1400" i="1" dirty="0"/>
              <a:t>LASSO &amp; Ordered LASSO with Cross Validation with </a:t>
            </a:r>
            <a:r>
              <a:rPr lang="en-US" sz="1400" i="1" dirty="0" smtClean="0"/>
              <a:t>p=5</a:t>
            </a:r>
            <a:endParaRPr lang="en-US" sz="1400" i="1" dirty="0"/>
          </a:p>
        </p:txBody>
      </p:sp>
    </p:spTree>
    <p:extLst>
      <p:ext uri="{BB962C8B-B14F-4D97-AF65-F5344CB8AC3E}">
        <p14:creationId xmlns:p14="http://schemas.microsoft.com/office/powerpoint/2010/main" val="2638842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b="1" dirty="0"/>
              <a:t>LASSO/Ordered LASSO with Cross Validation</a:t>
            </a:r>
            <a:br>
              <a:rPr lang="en-US" sz="2800" b="1" dirty="0"/>
            </a:br>
            <a:r>
              <a:rPr lang="en-US" sz="2800" b="1" dirty="0"/>
              <a:t>Outputs in the Test Sample</a:t>
            </a:r>
            <a:endParaRPr lang="en-US" sz="2800" b="1" dirty="0"/>
          </a:p>
        </p:txBody>
      </p:sp>
      <p:sp>
        <p:nvSpPr>
          <p:cNvPr id="3" name="内容占位符 2"/>
          <p:cNvSpPr>
            <a:spLocks noGrp="1"/>
          </p:cNvSpPr>
          <p:nvPr>
            <p:ph idx="1"/>
          </p:nvPr>
        </p:nvSpPr>
        <p:spPr/>
        <p:txBody>
          <a:bodyPr>
            <a:normAutofit fontScale="92500" lnSpcReduction="10000"/>
          </a:bodyPr>
          <a:lstStyle/>
          <a:p>
            <a:pPr marL="0" indent="0">
              <a:buNone/>
            </a:pPr>
            <a:r>
              <a:rPr lang="en-US" sz="2400" u="sng" dirty="0" smtClean="0"/>
              <a:t>Key Observations:</a:t>
            </a:r>
          </a:p>
          <a:p>
            <a:pPr marL="0" indent="0">
              <a:buNone/>
            </a:pPr>
            <a:endParaRPr lang="en-US" sz="2400" u="sng" dirty="0" smtClean="0"/>
          </a:p>
          <a:p>
            <a:r>
              <a:rPr lang="en-US" sz="2400" dirty="0" smtClean="0"/>
              <a:t>Ordered LASSO with cross validation generally performs better than </a:t>
            </a:r>
            <a:r>
              <a:rPr lang="en-US" sz="2400" dirty="0"/>
              <a:t>LASSO with cross </a:t>
            </a:r>
            <a:r>
              <a:rPr lang="en-US" sz="2400" dirty="0" smtClean="0"/>
              <a:t>validation according </a:t>
            </a:r>
            <a:r>
              <a:rPr lang="en-US" sz="2400" dirty="0"/>
              <a:t>to the rank of sum of MSE and that of sum of </a:t>
            </a:r>
            <a:r>
              <a:rPr lang="en-US" sz="2400" dirty="0" smtClean="0"/>
              <a:t>QL</a:t>
            </a:r>
          </a:p>
          <a:p>
            <a:pPr lvl="1"/>
            <a:r>
              <a:rPr lang="en-US" sz="2000" dirty="0" smtClean="0"/>
              <a:t>Ordered </a:t>
            </a:r>
            <a:r>
              <a:rPr lang="en-US" sz="2000" dirty="0"/>
              <a:t>LASSO generally outperforms </a:t>
            </a:r>
            <a:r>
              <a:rPr lang="en-US" sz="2000" dirty="0" smtClean="0"/>
              <a:t>LASSO when lag p=1, 2 and 3</a:t>
            </a:r>
            <a:endParaRPr lang="en-US" sz="2000" dirty="0"/>
          </a:p>
          <a:p>
            <a:r>
              <a:rPr lang="en-US" sz="2400" dirty="0" smtClean="0"/>
              <a:t>The prediction performance </a:t>
            </a:r>
            <a:r>
              <a:rPr lang="en-US" altLang="zh-CN" sz="2400" dirty="0" smtClean="0"/>
              <a:t>of </a:t>
            </a:r>
            <a:r>
              <a:rPr lang="en-US" sz="2400" dirty="0" smtClean="0"/>
              <a:t>Ordered LASSO with cross </a:t>
            </a:r>
            <a:r>
              <a:rPr lang="en-US" sz="2400" dirty="0"/>
              <a:t>validation </a:t>
            </a:r>
            <a:r>
              <a:rPr lang="en-US" sz="2400" dirty="0" smtClean="0"/>
              <a:t>with different lags is ranked as:</a:t>
            </a:r>
          </a:p>
          <a:p>
            <a:pPr lvl="1"/>
            <a:r>
              <a:rPr lang="en-US" sz="2000" dirty="0" smtClean="0"/>
              <a:t>Ordered LASSO with p=1 ≻ Ordered LASSO with p=5</a:t>
            </a:r>
          </a:p>
          <a:p>
            <a:pPr marL="457200" lvl="1" indent="0">
              <a:buNone/>
            </a:pPr>
            <a:r>
              <a:rPr lang="en-US" sz="2000" dirty="0" smtClean="0"/>
              <a:t> ≻ </a:t>
            </a:r>
            <a:r>
              <a:rPr lang="en-US" sz="2000" dirty="0"/>
              <a:t>Ordered LASSO with </a:t>
            </a:r>
            <a:r>
              <a:rPr lang="en-US" sz="2000" dirty="0" smtClean="0"/>
              <a:t>p=3 ≻ </a:t>
            </a:r>
            <a:r>
              <a:rPr lang="en-US" sz="2000" dirty="0"/>
              <a:t>Ordered LASSO with </a:t>
            </a:r>
            <a:r>
              <a:rPr lang="en-US" sz="2000" dirty="0" smtClean="0"/>
              <a:t>p=2</a:t>
            </a:r>
          </a:p>
          <a:p>
            <a:pPr marL="342900" lvl="1" indent="-342900">
              <a:buFont typeface="Arial" pitchFamily="34" charset="0"/>
              <a:buChar char="•"/>
            </a:pPr>
            <a:r>
              <a:rPr lang="en-US" sz="2400" dirty="0"/>
              <a:t>The </a:t>
            </a:r>
            <a:r>
              <a:rPr lang="en-US" sz="2400" dirty="0"/>
              <a:t>prediction performance </a:t>
            </a:r>
            <a:r>
              <a:rPr lang="en-US" altLang="zh-CN" sz="2400" dirty="0"/>
              <a:t>of </a:t>
            </a:r>
            <a:r>
              <a:rPr lang="en-US" sz="2400" dirty="0" smtClean="0"/>
              <a:t>LASSO </a:t>
            </a:r>
            <a:r>
              <a:rPr lang="en-US" sz="2400" dirty="0"/>
              <a:t>with cross validation with different lags is ranked as:</a:t>
            </a:r>
          </a:p>
          <a:p>
            <a:pPr lvl="1"/>
            <a:r>
              <a:rPr lang="en-US" sz="2000" dirty="0" smtClean="0"/>
              <a:t>LASSO </a:t>
            </a:r>
            <a:r>
              <a:rPr lang="en-US" sz="2000" dirty="0"/>
              <a:t>with p=1 ≻ </a:t>
            </a:r>
            <a:r>
              <a:rPr lang="en-US" sz="2000" dirty="0" smtClean="0"/>
              <a:t>LASSO </a:t>
            </a:r>
            <a:r>
              <a:rPr lang="en-US" sz="2000" dirty="0"/>
              <a:t>with </a:t>
            </a:r>
            <a:r>
              <a:rPr lang="en-US" sz="2000" dirty="0" smtClean="0"/>
              <a:t>p=2 </a:t>
            </a:r>
            <a:r>
              <a:rPr lang="en-US" sz="2000" dirty="0"/>
              <a:t>≻ </a:t>
            </a:r>
            <a:r>
              <a:rPr lang="en-US" sz="2000" dirty="0" smtClean="0"/>
              <a:t>LASSO </a:t>
            </a:r>
            <a:r>
              <a:rPr lang="en-US" sz="2000" dirty="0"/>
              <a:t>with </a:t>
            </a:r>
            <a:r>
              <a:rPr lang="en-US" sz="2000" dirty="0" smtClean="0"/>
              <a:t>p=3</a:t>
            </a:r>
          </a:p>
        </p:txBody>
      </p:sp>
    </p:spTree>
    <p:extLst>
      <p:ext uri="{BB962C8B-B14F-4D97-AF65-F5344CB8AC3E}">
        <p14:creationId xmlns:p14="http://schemas.microsoft.com/office/powerpoint/2010/main" val="338596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LASSO</a:t>
            </a:r>
            <a:br>
              <a:rPr lang="en-US" dirty="0" smtClean="0"/>
            </a:br>
            <a:r>
              <a:rPr lang="en-US" dirty="0" smtClean="0"/>
              <a:t>with </a:t>
            </a:r>
            <a:r>
              <a:rPr lang="en-US" dirty="0" smtClean="0"/>
              <a:t>Cross Validation</a:t>
            </a:r>
            <a:endParaRPr lang="en-US" dirty="0"/>
          </a:p>
        </p:txBody>
      </p:sp>
      <p:sp>
        <p:nvSpPr>
          <p:cNvPr id="3" name="副标题 2"/>
          <p:cNvSpPr>
            <a:spLocks noGrp="1"/>
          </p:cNvSpPr>
          <p:nvPr>
            <p:ph type="subTitle" idx="1"/>
          </p:nvPr>
        </p:nvSpPr>
        <p:spPr/>
        <p:txBody>
          <a:bodyPr>
            <a:normAutofit/>
          </a:bodyPr>
          <a:lstStyle/>
          <a:p>
            <a:r>
              <a:rPr lang="en-US" sz="2400" b="1" dirty="0"/>
              <a:t>Currency Pairs</a:t>
            </a:r>
            <a:r>
              <a:rPr lang="en-US" sz="2400" dirty="0"/>
              <a:t>: AUDUSD, CADUSD, CHFUSD, EURUSD, GBPUSD, NOKUSD and NZDUSD</a:t>
            </a:r>
          </a:p>
          <a:p>
            <a:r>
              <a:rPr lang="en-US" sz="2400" dirty="0"/>
              <a:t>(p=1, </a:t>
            </a:r>
            <a:r>
              <a:rPr lang="en-US" sz="2400" dirty="0" smtClean="0"/>
              <a:t>2 and 3)</a:t>
            </a:r>
            <a:endParaRPr lang="en-US" sz="2400" dirty="0"/>
          </a:p>
        </p:txBody>
      </p:sp>
    </p:spTree>
    <p:extLst>
      <p:ext uri="{BB962C8B-B14F-4D97-AF65-F5344CB8AC3E}">
        <p14:creationId xmlns:p14="http://schemas.microsoft.com/office/powerpoint/2010/main" val="1164929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LASSO with Cross Validation</a:t>
            </a:r>
            <a:r>
              <a:rPr lang="en-US" dirty="0" smtClean="0"/>
              <a:t/>
            </a:r>
            <a:br>
              <a:rPr lang="en-US" dirty="0" smtClean="0"/>
            </a:br>
            <a:r>
              <a:rPr lang="en-US" dirty="0" smtClean="0"/>
              <a:t>Optimal Lambda Values</a:t>
            </a:r>
            <a:endParaRPr lang="en-US" dirty="0"/>
          </a:p>
        </p:txBody>
      </p:sp>
      <p:sp>
        <p:nvSpPr>
          <p:cNvPr id="5" name="剪去对角的矩形 4">
            <a:hlinkClick r:id="rId2" action="ppaction://hlinkpres?slideindex=1&amp;slidetitle="/>
          </p:cNvPr>
          <p:cNvSpPr/>
          <p:nvPr/>
        </p:nvSpPr>
        <p:spPr>
          <a:xfrm>
            <a:off x="2819400" y="1807534"/>
            <a:ext cx="3733800" cy="1088065"/>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Please Click Here to Get the Plots of MSE against log(lambda) for LASSO </a:t>
            </a:r>
            <a:r>
              <a:rPr lang="en-US" dirty="0" smtClean="0"/>
              <a:t>with </a:t>
            </a:r>
            <a:r>
              <a:rPr lang="en-US" dirty="0"/>
              <a:t>Cross </a:t>
            </a:r>
            <a:r>
              <a:rPr lang="en-US" dirty="0" smtClean="0"/>
              <a:t>Validation </a:t>
            </a:r>
            <a:r>
              <a:rPr lang="en-US" altLang="zh-CN" dirty="0"/>
              <a:t>(p=1,2 and 3)</a:t>
            </a:r>
            <a:r>
              <a:rPr lang="en-US"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76600"/>
            <a:ext cx="552638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19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525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560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2509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Ordered LASSO</a:t>
            </a:r>
            <a:br>
              <a:rPr lang="en-US" dirty="0" smtClean="0"/>
            </a:br>
            <a:r>
              <a:rPr lang="en-US" dirty="0" smtClean="0"/>
              <a:t>with Cross </a:t>
            </a:r>
            <a:r>
              <a:rPr lang="en-US" dirty="0" smtClean="0"/>
              <a:t>Validation</a:t>
            </a:r>
            <a:endParaRPr lang="en-US" dirty="0"/>
          </a:p>
        </p:txBody>
      </p:sp>
      <p:sp>
        <p:nvSpPr>
          <p:cNvPr id="6" name="副标题 2"/>
          <p:cNvSpPr>
            <a:spLocks noGrp="1"/>
          </p:cNvSpPr>
          <p:nvPr>
            <p:ph type="subTitle" idx="1"/>
          </p:nvPr>
        </p:nvSpPr>
        <p:spPr>
          <a:xfrm>
            <a:off x="1371600" y="3886200"/>
            <a:ext cx="6400800" cy="1752600"/>
          </a:xfrm>
        </p:spPr>
        <p:txBody>
          <a:bodyPr>
            <a:normAutofit/>
          </a:bodyPr>
          <a:lstStyle/>
          <a:p>
            <a:r>
              <a:rPr lang="en-US" sz="2600" b="1" dirty="0" smtClean="0"/>
              <a:t>Currency Pairs</a:t>
            </a:r>
            <a:r>
              <a:rPr lang="en-US" sz="2600" dirty="0" smtClean="0"/>
              <a:t>: </a:t>
            </a:r>
            <a:r>
              <a:rPr lang="en-US" sz="2600" dirty="0"/>
              <a:t>AUDUSD, CADUSD, CHFUSD, EURUSD, </a:t>
            </a:r>
            <a:r>
              <a:rPr lang="en-US" sz="2600" dirty="0" smtClean="0"/>
              <a:t>GBPUSD</a:t>
            </a:r>
            <a:r>
              <a:rPr lang="en-US" sz="2600" dirty="0"/>
              <a:t>, NOKUSD and NZDUSD</a:t>
            </a:r>
            <a:endParaRPr lang="en-US" sz="2600" dirty="0" smtClean="0"/>
          </a:p>
          <a:p>
            <a:r>
              <a:rPr lang="en-US" sz="2600" dirty="0" smtClean="0"/>
              <a:t>(p=1, 2, 3 and 5)</a:t>
            </a:r>
            <a:endParaRPr lang="en-US" sz="2600" dirty="0"/>
          </a:p>
        </p:txBody>
      </p:sp>
    </p:spTree>
    <p:extLst>
      <p:ext uri="{BB962C8B-B14F-4D97-AF65-F5344CB8AC3E}">
        <p14:creationId xmlns:p14="http://schemas.microsoft.com/office/powerpoint/2010/main" val="3739434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VAR (Vector Auto Regression)</a:t>
            </a:r>
            <a:endParaRPr lang="en-US" dirty="0"/>
          </a:p>
        </p:txBody>
      </p:sp>
      <p:sp>
        <p:nvSpPr>
          <p:cNvPr id="3" name="内容占位符 2"/>
          <p:cNvSpPr>
            <a:spLocks noGrp="1"/>
          </p:cNvSpPr>
          <p:nvPr>
            <p:ph idx="1"/>
          </p:nvPr>
        </p:nvSpPr>
        <p:spPr/>
        <p:txBody>
          <a:bodyPr>
            <a:normAutofit/>
          </a:bodyPr>
          <a:lstStyle/>
          <a:p>
            <a:pPr marL="514350" lvl="0" indent="-514350">
              <a:buFont typeface="+mj-lt"/>
              <a:buAutoNum type="arabicParenR" startAt="4"/>
            </a:pPr>
            <a:r>
              <a:rPr lang="en-US" sz="2800" dirty="0"/>
              <a:t>Based on the q equations below, we first used </a:t>
            </a:r>
            <a:r>
              <a:rPr lang="en-US" sz="2800" b="1" dirty="0"/>
              <a:t>p=1</a:t>
            </a:r>
            <a:r>
              <a:rPr lang="en-US" sz="2800" dirty="0"/>
              <a:t> to conduct linear regression analysis. Given our data, q=9. </a:t>
            </a:r>
          </a:p>
          <a:p>
            <a:endParaRPr lang="en-US" dirty="0"/>
          </a:p>
        </p:txBody>
      </p:sp>
      <p:pic>
        <p:nvPicPr>
          <p:cNvPr id="4" name="图片 3"/>
          <p:cNvPicPr/>
          <p:nvPr/>
        </p:nvPicPr>
        <p:blipFill>
          <a:blip r:embed="rId2"/>
          <a:stretch>
            <a:fillRect/>
          </a:stretch>
        </p:blipFill>
        <p:spPr>
          <a:xfrm>
            <a:off x="2057400" y="2999154"/>
            <a:ext cx="5410200" cy="1981200"/>
          </a:xfrm>
          <a:prstGeom prst="rect">
            <a:avLst/>
          </a:prstGeom>
        </p:spPr>
      </p:pic>
    </p:spTree>
    <p:extLst>
      <p:ext uri="{BB962C8B-B14F-4D97-AF65-F5344CB8AC3E}">
        <p14:creationId xmlns:p14="http://schemas.microsoft.com/office/powerpoint/2010/main" val="3303610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Ordered </a:t>
            </a:r>
            <a:r>
              <a:rPr lang="en-US" dirty="0" smtClean="0"/>
              <a:t>LASSO with Cross Validation</a:t>
            </a:r>
            <a:r>
              <a:rPr lang="en-US" dirty="0" smtClean="0"/>
              <a:t/>
            </a:r>
            <a:br>
              <a:rPr lang="en-US" dirty="0" smtClean="0"/>
            </a:br>
            <a:r>
              <a:rPr lang="en-US" dirty="0" smtClean="0"/>
              <a:t>Optimal Lambda Values</a:t>
            </a:r>
            <a:endParaRPr lang="en-US" dirty="0"/>
          </a:p>
        </p:txBody>
      </p:sp>
      <p:sp>
        <p:nvSpPr>
          <p:cNvPr id="5" name="剪去对角的矩形 4">
            <a:hlinkClick r:id="rId2" action="ppaction://hlinkpres?slideindex=1&amp;slidetitle="/>
          </p:cNvPr>
          <p:cNvSpPr/>
          <p:nvPr/>
        </p:nvSpPr>
        <p:spPr>
          <a:xfrm>
            <a:off x="2819400" y="1807534"/>
            <a:ext cx="3581400" cy="1088065"/>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Please Click Here to Get the Plots of MSE against log(lambda) for Ordered LASSO with Cross Validation (p=1,2, 3 and 5)</a:t>
            </a:r>
            <a:endParaRPr lang="en-US" dirty="0"/>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3453809"/>
            <a:ext cx="7315200" cy="248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193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906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655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857" y="9906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1074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906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263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906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737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00200"/>
            <a:ext cx="7772400" cy="1470025"/>
          </a:xfrm>
        </p:spPr>
        <p:txBody>
          <a:bodyPr>
            <a:normAutofit fontScale="90000"/>
          </a:bodyPr>
          <a:lstStyle/>
          <a:p>
            <a:r>
              <a:rPr lang="en-US" sz="5400" dirty="0" smtClean="0"/>
              <a:t>Results Summary</a:t>
            </a:r>
            <a:br>
              <a:rPr lang="en-US" sz="5400" dirty="0" smtClean="0"/>
            </a:br>
            <a:r>
              <a:rPr lang="en-US" sz="5400" dirty="0" smtClean="0"/>
              <a:t>LASSO/Ordered </a:t>
            </a:r>
            <a:r>
              <a:rPr lang="en-US" sz="5400" dirty="0" smtClean="0"/>
              <a:t>LASSO</a:t>
            </a:r>
            <a:br>
              <a:rPr lang="en-US" sz="5400" dirty="0" smtClean="0"/>
            </a:br>
            <a:r>
              <a:rPr lang="en-US" sz="4000" dirty="0" smtClean="0"/>
              <a:t>without Cross Validation</a:t>
            </a:r>
            <a:endParaRPr lang="en-US" sz="5400" dirty="0"/>
          </a:p>
        </p:txBody>
      </p:sp>
      <p:sp>
        <p:nvSpPr>
          <p:cNvPr id="3" name="矩形 2"/>
          <p:cNvSpPr/>
          <p:nvPr/>
        </p:nvSpPr>
        <p:spPr>
          <a:xfrm>
            <a:off x="2057400" y="4038600"/>
            <a:ext cx="5410200" cy="1631216"/>
          </a:xfrm>
          <a:prstGeom prst="rect">
            <a:avLst/>
          </a:prstGeom>
        </p:spPr>
        <p:txBody>
          <a:bodyPr wrap="square">
            <a:spAutoFit/>
          </a:bodyPr>
          <a:lstStyle/>
          <a:p>
            <a:pPr>
              <a:spcAft>
                <a:spcPts val="1200"/>
              </a:spcAft>
            </a:pPr>
            <a:r>
              <a:rPr lang="en-US" sz="2000" b="1" dirty="0"/>
              <a:t>Currency Pairs</a:t>
            </a:r>
            <a:r>
              <a:rPr lang="en-US" sz="2000" dirty="0"/>
              <a:t>: AUDUSD, CADUSD, CHFUSD, EURUSD, GBPUSD, NOKUSD and NZDUSD</a:t>
            </a:r>
          </a:p>
          <a:p>
            <a:pPr>
              <a:spcAft>
                <a:spcPts val="1200"/>
              </a:spcAft>
            </a:pPr>
            <a:r>
              <a:rPr lang="en-US" sz="2000" b="1" dirty="0" smtClean="0"/>
              <a:t>LASSO: </a:t>
            </a:r>
            <a:r>
              <a:rPr lang="en-US" sz="2000" dirty="0" smtClean="0"/>
              <a:t>p=1, 2 and 3</a:t>
            </a:r>
          </a:p>
          <a:p>
            <a:pPr>
              <a:spcAft>
                <a:spcPts val="1200"/>
              </a:spcAft>
            </a:pPr>
            <a:r>
              <a:rPr lang="en-US" sz="2000" b="1" dirty="0" smtClean="0"/>
              <a:t>Ordered LASSO</a:t>
            </a:r>
            <a:r>
              <a:rPr lang="en-US" sz="2000" b="1" dirty="0"/>
              <a:t>: </a:t>
            </a:r>
            <a:r>
              <a:rPr lang="en-US" sz="2000" dirty="0"/>
              <a:t>p=1, </a:t>
            </a:r>
            <a:r>
              <a:rPr lang="en-US" sz="2000" dirty="0" smtClean="0"/>
              <a:t>2, 3 and 5</a:t>
            </a:r>
            <a:endParaRPr lang="en-US" sz="2000" dirty="0"/>
          </a:p>
        </p:txBody>
      </p:sp>
    </p:spTree>
    <p:extLst>
      <p:ext uri="{BB962C8B-B14F-4D97-AF65-F5344CB8AC3E}">
        <p14:creationId xmlns:p14="http://schemas.microsoft.com/office/powerpoint/2010/main" val="372074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5211" y="900223"/>
            <a:ext cx="45719" cy="369332"/>
          </a:xfrm>
          <a:prstGeom prst="rect">
            <a:avLst/>
          </a:prstGeom>
          <a:noFill/>
        </p:spPr>
        <p:txBody>
          <a:bodyPr wrap="square" rtlCol="0">
            <a:spAutoFit/>
          </a:bodyPr>
          <a:lstStyle/>
          <a:p>
            <a:endParaRPr lang="en-US" dirty="0"/>
          </a:p>
        </p:txBody>
      </p:sp>
      <p:sp>
        <p:nvSpPr>
          <p:cNvPr id="6" name="标题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smtClean="0"/>
              <a:t>LASSO/Ordered LASSO without Cross Validation</a:t>
            </a:r>
            <a:br>
              <a:rPr lang="en-US" sz="2800" b="1" smtClean="0"/>
            </a:br>
            <a:r>
              <a:rPr lang="en-US" sz="2800" b="1" smtClean="0"/>
              <a:t>Outputs in the Test Sample</a:t>
            </a:r>
            <a:endParaRPr lang="en-US" sz="2800" b="1"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53" y="1524000"/>
            <a:ext cx="837641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28600" y="5562600"/>
            <a:ext cx="3773021" cy="738664"/>
          </a:xfrm>
          <a:prstGeom prst="rect">
            <a:avLst/>
          </a:prstGeom>
          <a:noFill/>
        </p:spPr>
        <p:txBody>
          <a:bodyPr wrap="none" rtlCol="0">
            <a:spAutoFit/>
          </a:bodyPr>
          <a:lstStyle/>
          <a:p>
            <a:r>
              <a:rPr lang="en-US" sz="1400" i="1" dirty="0" smtClean="0"/>
              <a:t>Text colors: </a:t>
            </a:r>
          </a:p>
          <a:p>
            <a:pPr marL="285750" indent="-285750">
              <a:buFont typeface="Arial" pitchFamily="34" charset="0"/>
              <a:buChar char="•"/>
            </a:pPr>
            <a:r>
              <a:rPr lang="en-US" sz="1400" i="1" dirty="0"/>
              <a:t>P</a:t>
            </a:r>
            <a:r>
              <a:rPr lang="en-US" sz="1400" i="1" dirty="0" smtClean="0"/>
              <a:t>urple: LASSO with Cross Validation</a:t>
            </a:r>
          </a:p>
          <a:p>
            <a:pPr marL="285750" indent="-285750">
              <a:buFont typeface="Arial" pitchFamily="34" charset="0"/>
              <a:buChar char="•"/>
            </a:pPr>
            <a:r>
              <a:rPr lang="en-US" sz="1400" i="1" dirty="0" smtClean="0"/>
              <a:t>Orange: Ordered LASSO </a:t>
            </a:r>
            <a:r>
              <a:rPr lang="en-US" sz="1400" i="1" dirty="0"/>
              <a:t>with Cross </a:t>
            </a:r>
            <a:r>
              <a:rPr lang="en-US" sz="1400" i="1" dirty="0" smtClean="0"/>
              <a:t>Validation</a:t>
            </a:r>
            <a:endParaRPr lang="en-US" sz="1400" i="1" dirty="0"/>
          </a:p>
        </p:txBody>
      </p:sp>
      <p:sp>
        <p:nvSpPr>
          <p:cNvPr id="9" name="TextBox 8"/>
          <p:cNvSpPr txBox="1"/>
          <p:nvPr/>
        </p:nvSpPr>
        <p:spPr>
          <a:xfrm>
            <a:off x="4038600" y="5410200"/>
            <a:ext cx="5033879" cy="1169551"/>
          </a:xfrm>
          <a:prstGeom prst="rect">
            <a:avLst/>
          </a:prstGeom>
          <a:noFill/>
        </p:spPr>
        <p:txBody>
          <a:bodyPr wrap="none" rtlCol="0">
            <a:spAutoFit/>
          </a:bodyPr>
          <a:lstStyle/>
          <a:p>
            <a:r>
              <a:rPr lang="en-US" sz="1400" i="1" dirty="0" smtClean="0"/>
              <a:t>Background colors: </a:t>
            </a:r>
          </a:p>
          <a:p>
            <a:pPr marL="285750" indent="-285750">
              <a:buFont typeface="Arial" pitchFamily="34" charset="0"/>
              <a:buChar char="•"/>
            </a:pPr>
            <a:r>
              <a:rPr lang="en-US" sz="1400" i="1" dirty="0" smtClean="0"/>
              <a:t>Yellow: LASSO &amp; Ordered LASSO with Cross Validation with p=1</a:t>
            </a:r>
          </a:p>
          <a:p>
            <a:pPr marL="285750" indent="-285750">
              <a:buFont typeface="Arial" pitchFamily="34" charset="0"/>
              <a:buChar char="•"/>
            </a:pPr>
            <a:r>
              <a:rPr lang="en-US" sz="1400" i="1" dirty="0" smtClean="0"/>
              <a:t>Blue: </a:t>
            </a:r>
            <a:r>
              <a:rPr lang="en-US" sz="1400" i="1" dirty="0"/>
              <a:t>LASSO &amp; Ordered LASSO with Cross Validation with </a:t>
            </a:r>
            <a:r>
              <a:rPr lang="en-US" sz="1400" i="1" dirty="0" smtClean="0"/>
              <a:t>p=2</a:t>
            </a:r>
          </a:p>
          <a:p>
            <a:pPr marL="285750" indent="-285750">
              <a:buFont typeface="Arial" pitchFamily="34" charset="0"/>
              <a:buChar char="•"/>
            </a:pPr>
            <a:r>
              <a:rPr lang="en-US" sz="1400" i="1" dirty="0" smtClean="0"/>
              <a:t>Pink: </a:t>
            </a:r>
            <a:r>
              <a:rPr lang="en-US" sz="1400" i="1" dirty="0"/>
              <a:t>LASSO &amp; Ordered LASSO with Cross Validation with </a:t>
            </a:r>
            <a:r>
              <a:rPr lang="en-US" sz="1400" i="1" dirty="0" smtClean="0"/>
              <a:t>p=3</a:t>
            </a:r>
            <a:endParaRPr lang="en-US" sz="1400" i="1" dirty="0"/>
          </a:p>
          <a:p>
            <a:pPr marL="285750" indent="-285750">
              <a:buFont typeface="Arial" pitchFamily="34" charset="0"/>
              <a:buChar char="•"/>
            </a:pPr>
            <a:r>
              <a:rPr lang="en-US" sz="1400" i="1" dirty="0" smtClean="0"/>
              <a:t>Green: </a:t>
            </a:r>
            <a:r>
              <a:rPr lang="en-US" sz="1400" i="1" dirty="0"/>
              <a:t>LASSO &amp; Ordered LASSO with Cross Validation with </a:t>
            </a:r>
            <a:r>
              <a:rPr lang="en-US" sz="1400" i="1" dirty="0" smtClean="0"/>
              <a:t>p=5</a:t>
            </a:r>
            <a:endParaRPr lang="en-US" sz="1400" i="1" dirty="0"/>
          </a:p>
        </p:txBody>
      </p:sp>
    </p:spTree>
    <p:extLst>
      <p:ext uri="{BB962C8B-B14F-4D97-AF65-F5344CB8AC3E}">
        <p14:creationId xmlns:p14="http://schemas.microsoft.com/office/powerpoint/2010/main" val="650652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b="1" dirty="0"/>
              <a:t>LASSO/Ordered LASSO </a:t>
            </a:r>
            <a:r>
              <a:rPr lang="en-US" sz="2800" b="1" dirty="0" smtClean="0"/>
              <a:t>without </a:t>
            </a:r>
            <a:r>
              <a:rPr lang="en-US" sz="2800" b="1" dirty="0"/>
              <a:t>Cross Validation</a:t>
            </a:r>
            <a:br>
              <a:rPr lang="en-US" sz="2800" b="1" dirty="0"/>
            </a:br>
            <a:r>
              <a:rPr lang="en-US" sz="2800" b="1" dirty="0"/>
              <a:t>Outputs in the Test Sample</a:t>
            </a:r>
            <a:endParaRPr lang="en-US" sz="2800" b="1" dirty="0"/>
          </a:p>
        </p:txBody>
      </p:sp>
      <p:sp>
        <p:nvSpPr>
          <p:cNvPr id="3" name="内容占位符 2"/>
          <p:cNvSpPr>
            <a:spLocks noGrp="1"/>
          </p:cNvSpPr>
          <p:nvPr>
            <p:ph idx="1"/>
          </p:nvPr>
        </p:nvSpPr>
        <p:spPr>
          <a:xfrm>
            <a:off x="457200" y="1600200"/>
            <a:ext cx="8382000" cy="4724400"/>
          </a:xfrm>
        </p:spPr>
        <p:txBody>
          <a:bodyPr>
            <a:normAutofit fontScale="85000" lnSpcReduction="20000"/>
          </a:bodyPr>
          <a:lstStyle/>
          <a:p>
            <a:pPr marL="0" indent="0">
              <a:buNone/>
            </a:pPr>
            <a:r>
              <a:rPr lang="en-US" sz="2400" u="sng" dirty="0" smtClean="0"/>
              <a:t>Key Observations:</a:t>
            </a:r>
          </a:p>
          <a:p>
            <a:pPr marL="0" indent="0">
              <a:buNone/>
            </a:pPr>
            <a:endParaRPr lang="en-US" sz="2400" u="sng" dirty="0" smtClean="0"/>
          </a:p>
          <a:p>
            <a:pPr>
              <a:lnSpc>
                <a:spcPct val="120000"/>
              </a:lnSpc>
            </a:pPr>
            <a:r>
              <a:rPr lang="en-US" sz="2000" dirty="0" smtClean="0"/>
              <a:t>LASSO with lag p=1 has the best prediction performance according to the rank of sum of MSE and that of sum of QL</a:t>
            </a:r>
          </a:p>
          <a:p>
            <a:pPr>
              <a:lnSpc>
                <a:spcPct val="120000"/>
              </a:lnSpc>
            </a:pPr>
            <a:r>
              <a:rPr lang="en-US" sz="2000" dirty="0" smtClean="0"/>
              <a:t>Ordered LASSO without cross validation generally performs better than </a:t>
            </a:r>
            <a:r>
              <a:rPr lang="en-US" sz="2000" dirty="0"/>
              <a:t>LASSO </a:t>
            </a:r>
            <a:r>
              <a:rPr lang="en-US" sz="2000" dirty="0" smtClean="0"/>
              <a:t>without </a:t>
            </a:r>
            <a:r>
              <a:rPr lang="en-US" sz="2000" dirty="0"/>
              <a:t>cross </a:t>
            </a:r>
            <a:r>
              <a:rPr lang="en-US" sz="2000" dirty="0" smtClean="0"/>
              <a:t>validation</a:t>
            </a:r>
          </a:p>
          <a:p>
            <a:pPr lvl="1">
              <a:lnSpc>
                <a:spcPct val="120000"/>
              </a:lnSpc>
            </a:pPr>
            <a:r>
              <a:rPr lang="en-US" sz="1600" dirty="0"/>
              <a:t>Ordered LASSO generally outperforms LASSO </a:t>
            </a:r>
            <a:r>
              <a:rPr lang="en-US" sz="1600" dirty="0" smtClean="0"/>
              <a:t>when lag p=2 and 3</a:t>
            </a:r>
          </a:p>
          <a:p>
            <a:pPr lvl="1">
              <a:lnSpc>
                <a:spcPct val="120000"/>
              </a:lnSpc>
            </a:pPr>
            <a:r>
              <a:rPr lang="en-US" sz="1600" dirty="0"/>
              <a:t>Ordered LASSO </a:t>
            </a:r>
            <a:r>
              <a:rPr lang="en-US" sz="1600" dirty="0" smtClean="0"/>
              <a:t>underperforms </a:t>
            </a:r>
            <a:r>
              <a:rPr lang="en-US" sz="1600" dirty="0"/>
              <a:t>LASSO </a:t>
            </a:r>
            <a:r>
              <a:rPr lang="en-US" sz="1600" dirty="0" smtClean="0"/>
              <a:t>when lag p =5</a:t>
            </a:r>
          </a:p>
          <a:p>
            <a:pPr>
              <a:lnSpc>
                <a:spcPct val="120000"/>
              </a:lnSpc>
            </a:pPr>
            <a:r>
              <a:rPr lang="en-US" sz="2000" dirty="0" smtClean="0"/>
              <a:t>The prediction performance </a:t>
            </a:r>
            <a:r>
              <a:rPr lang="en-US" altLang="zh-CN" sz="2000" dirty="0" smtClean="0"/>
              <a:t>of </a:t>
            </a:r>
            <a:r>
              <a:rPr lang="en-US" sz="2000" dirty="0" smtClean="0"/>
              <a:t>Ordered LASSO without cross validation with different lags is ranked as (the same as the rank when cross validation is conducted):</a:t>
            </a:r>
          </a:p>
          <a:p>
            <a:pPr lvl="1">
              <a:lnSpc>
                <a:spcPct val="120000"/>
              </a:lnSpc>
            </a:pPr>
            <a:r>
              <a:rPr lang="en-US" sz="2000" dirty="0" smtClean="0"/>
              <a:t>Ordered LASSO with p=1 ≻ Ordered LASSO with p=5</a:t>
            </a:r>
          </a:p>
          <a:p>
            <a:pPr marL="457200" lvl="1" indent="0">
              <a:lnSpc>
                <a:spcPct val="120000"/>
              </a:lnSpc>
              <a:buNone/>
            </a:pPr>
            <a:r>
              <a:rPr lang="en-US" sz="2000" dirty="0" smtClean="0"/>
              <a:t> ≻ </a:t>
            </a:r>
            <a:r>
              <a:rPr lang="en-US" sz="2000" dirty="0"/>
              <a:t>Ordered LASSO with </a:t>
            </a:r>
            <a:r>
              <a:rPr lang="en-US" sz="2000" dirty="0" smtClean="0"/>
              <a:t>p=3 ≻ </a:t>
            </a:r>
            <a:r>
              <a:rPr lang="en-US" sz="2000" dirty="0"/>
              <a:t>Ordered LASSO with </a:t>
            </a:r>
            <a:r>
              <a:rPr lang="en-US" sz="2000" dirty="0" smtClean="0"/>
              <a:t>p=2</a:t>
            </a:r>
          </a:p>
          <a:p>
            <a:pPr marL="342900" lvl="1" indent="-342900">
              <a:lnSpc>
                <a:spcPct val="120000"/>
              </a:lnSpc>
              <a:buFont typeface="Arial" pitchFamily="34" charset="0"/>
              <a:buChar char="•"/>
            </a:pPr>
            <a:r>
              <a:rPr lang="en-US" sz="2000" dirty="0"/>
              <a:t>The prediction performance </a:t>
            </a:r>
            <a:r>
              <a:rPr lang="en-US" altLang="zh-CN" sz="2000" dirty="0"/>
              <a:t>of </a:t>
            </a:r>
            <a:r>
              <a:rPr lang="en-US" sz="2000" dirty="0"/>
              <a:t>LASSO with cross validation with different lags is ranked </a:t>
            </a:r>
            <a:r>
              <a:rPr lang="en-US" sz="2000" dirty="0" smtClean="0"/>
              <a:t>as</a:t>
            </a:r>
            <a:r>
              <a:rPr lang="en-US" sz="2000" dirty="0"/>
              <a:t>(the same as the rank when cross validation is conducted)</a:t>
            </a:r>
            <a:r>
              <a:rPr lang="en-US" sz="2000" dirty="0" smtClean="0"/>
              <a:t>:</a:t>
            </a:r>
            <a:endParaRPr lang="en-US" sz="2000" dirty="0"/>
          </a:p>
          <a:p>
            <a:pPr lvl="1">
              <a:lnSpc>
                <a:spcPct val="120000"/>
              </a:lnSpc>
            </a:pPr>
            <a:r>
              <a:rPr lang="en-US" sz="2000" dirty="0"/>
              <a:t>LASSO with p=1 ≻ LASSO with p=2 ≻ LASSO with </a:t>
            </a:r>
            <a:r>
              <a:rPr lang="en-US" sz="2000" dirty="0" smtClean="0"/>
              <a:t>p=3</a:t>
            </a:r>
            <a:endParaRPr lang="en-US" sz="2400" dirty="0"/>
          </a:p>
        </p:txBody>
      </p:sp>
    </p:spTree>
    <p:extLst>
      <p:ext uri="{BB962C8B-B14F-4D97-AF65-F5344CB8AC3E}">
        <p14:creationId xmlns:p14="http://schemas.microsoft.com/office/powerpoint/2010/main" val="4167043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LASSO</a:t>
            </a:r>
            <a:br>
              <a:rPr lang="en-US" dirty="0" smtClean="0"/>
            </a:br>
            <a:r>
              <a:rPr lang="en-US" dirty="0"/>
              <a:t>without </a:t>
            </a:r>
            <a:r>
              <a:rPr lang="en-US" dirty="0" smtClean="0"/>
              <a:t>Cross Validation</a:t>
            </a:r>
            <a:endParaRPr lang="en-US" dirty="0"/>
          </a:p>
        </p:txBody>
      </p:sp>
      <p:sp>
        <p:nvSpPr>
          <p:cNvPr id="3" name="副标题 2"/>
          <p:cNvSpPr>
            <a:spLocks noGrp="1"/>
          </p:cNvSpPr>
          <p:nvPr>
            <p:ph type="subTitle" idx="1"/>
          </p:nvPr>
        </p:nvSpPr>
        <p:spPr/>
        <p:txBody>
          <a:bodyPr>
            <a:normAutofit/>
          </a:bodyPr>
          <a:lstStyle/>
          <a:p>
            <a:r>
              <a:rPr lang="en-US" sz="2400" b="1" dirty="0"/>
              <a:t>Currency Pairs</a:t>
            </a:r>
            <a:r>
              <a:rPr lang="en-US" sz="2400" dirty="0"/>
              <a:t>: AUDUSD, CADUSD, CHFUSD, EURUSD, GBPUSD, NOKUSD and NZDUSD</a:t>
            </a:r>
          </a:p>
          <a:p>
            <a:r>
              <a:rPr lang="en-US" sz="2400" dirty="0"/>
              <a:t>(p=1, </a:t>
            </a:r>
            <a:r>
              <a:rPr lang="en-US" sz="2400" dirty="0" smtClean="0"/>
              <a:t>2 and 3)</a:t>
            </a:r>
            <a:endParaRPr lang="en-US" sz="2400" dirty="0"/>
          </a:p>
        </p:txBody>
      </p:sp>
    </p:spTree>
    <p:extLst>
      <p:ext uri="{BB962C8B-B14F-4D97-AF65-F5344CB8AC3E}">
        <p14:creationId xmlns:p14="http://schemas.microsoft.com/office/powerpoint/2010/main" val="38268674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LASSO </a:t>
            </a:r>
            <a:r>
              <a:rPr lang="en-US" altLang="zh-CN" dirty="0" smtClean="0"/>
              <a:t>without Cross Validation</a:t>
            </a:r>
            <a:r>
              <a:rPr lang="en-US" dirty="0" smtClean="0"/>
              <a:t/>
            </a:r>
            <a:br>
              <a:rPr lang="en-US" dirty="0" smtClean="0"/>
            </a:br>
            <a:r>
              <a:rPr lang="en-US" dirty="0" smtClean="0"/>
              <a:t>Optimal Lambda Values</a:t>
            </a:r>
            <a:endParaRPr lang="en-US" dirty="0"/>
          </a:p>
        </p:txBody>
      </p:sp>
      <p:sp>
        <p:nvSpPr>
          <p:cNvPr id="5" name="剪去对角的矩形 4">
            <a:hlinkClick r:id="rId2" action="ppaction://hlinkpres?slideindex=1&amp;slidetitle="/>
          </p:cNvPr>
          <p:cNvSpPr/>
          <p:nvPr/>
        </p:nvSpPr>
        <p:spPr>
          <a:xfrm>
            <a:off x="2819400" y="1807535"/>
            <a:ext cx="3581400" cy="990600"/>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Please Click Here to Get the Plots of MSE against log(lambda) for LASSO (p=1,2 and 3)</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00" y="3200400"/>
            <a:ext cx="4111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322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VAR (Vector Auto Regression)</a:t>
            </a:r>
            <a:endParaRPr lang="en-US" dirty="0"/>
          </a:p>
        </p:txBody>
      </p:sp>
      <p:sp>
        <p:nvSpPr>
          <p:cNvPr id="3" name="内容占位符 2"/>
          <p:cNvSpPr>
            <a:spLocks noGrp="1"/>
          </p:cNvSpPr>
          <p:nvPr>
            <p:ph idx="1"/>
          </p:nvPr>
        </p:nvSpPr>
        <p:spPr/>
        <p:txBody>
          <a:bodyPr>
            <a:noAutofit/>
          </a:bodyPr>
          <a:lstStyle/>
          <a:p>
            <a:pPr marL="514350" lvl="0" indent="-514350">
              <a:buFont typeface="+mj-lt"/>
              <a:buAutoNum type="arabicParenR" startAt="5"/>
            </a:pPr>
            <a:r>
              <a:rPr lang="en-US" sz="2800" dirty="0"/>
              <a:t>We used a growing window method to fit the model and make predictions. When calculating MSE and QL as well as obtaining the squared error (SE) plots, we took exponential to the both the observed and predicted </a:t>
            </a:r>
            <a:r>
              <a:rPr lang="en-US" sz="2800" dirty="0" err="1"/>
              <a:t>logRV</a:t>
            </a:r>
            <a:r>
              <a:rPr lang="en-US" sz="2800" dirty="0"/>
              <a:t> to calculate MSE and QL using the observed and predicted annualized volatilities for each of 9 currency pairs and obtain SE plots for each. We also calculated the average MSE and QL values to gain a better understanding about the model’s prediction performance</a:t>
            </a:r>
            <a:r>
              <a:rPr lang="en-US" sz="2800" dirty="0" smtClean="0"/>
              <a:t>.</a:t>
            </a:r>
            <a:endParaRPr lang="en-US" sz="2800" dirty="0"/>
          </a:p>
        </p:txBody>
      </p:sp>
    </p:spTree>
    <p:extLst>
      <p:ext uri="{BB962C8B-B14F-4D97-AF65-F5344CB8AC3E}">
        <p14:creationId xmlns:p14="http://schemas.microsoft.com/office/powerpoint/2010/main" val="3702313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SSO_SE_p_1.jpg"/>
          <p:cNvPicPr>
            <a:picLocks noChangeAspect="1"/>
          </p:cNvPicPr>
          <p:nvPr/>
        </p:nvPicPr>
        <p:blipFill>
          <a:blip r:embed="rId2"/>
          <a:stretch>
            <a:fillRect/>
          </a:stretch>
        </p:blipFill>
        <p:spPr>
          <a:xfrm>
            <a:off x="1828800" y="1097280"/>
            <a:ext cx="5029200" cy="5029200"/>
          </a:xfrm>
          <a:prstGeom prst="rect">
            <a:avLst/>
          </a:prstGeom>
        </p:spPr>
      </p:pic>
    </p:spTree>
    <p:extLst>
      <p:ext uri="{BB962C8B-B14F-4D97-AF65-F5344CB8AC3E}">
        <p14:creationId xmlns:p14="http://schemas.microsoft.com/office/powerpoint/2010/main" val="3385652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SSO_SE_p_2.jpg"/>
          <p:cNvPicPr>
            <a:picLocks noChangeAspect="1"/>
          </p:cNvPicPr>
          <p:nvPr/>
        </p:nvPicPr>
        <p:blipFill>
          <a:blip r:embed="rId2"/>
          <a:stretch>
            <a:fillRect/>
          </a:stretch>
        </p:blipFill>
        <p:spPr>
          <a:xfrm>
            <a:off x="1828800" y="1097280"/>
            <a:ext cx="5029200" cy="5029200"/>
          </a:xfrm>
          <a:prstGeom prst="rect">
            <a:avLst/>
          </a:prstGeom>
        </p:spPr>
      </p:pic>
    </p:spTree>
    <p:extLst>
      <p:ext uri="{BB962C8B-B14F-4D97-AF65-F5344CB8AC3E}">
        <p14:creationId xmlns:p14="http://schemas.microsoft.com/office/powerpoint/2010/main" val="2716461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SSO_SE_p_3.jpg"/>
          <p:cNvPicPr>
            <a:picLocks noChangeAspect="1"/>
          </p:cNvPicPr>
          <p:nvPr/>
        </p:nvPicPr>
        <p:blipFill>
          <a:blip r:embed="rId2"/>
          <a:stretch>
            <a:fillRect/>
          </a:stretch>
        </p:blipFill>
        <p:spPr>
          <a:xfrm>
            <a:off x="1828800" y="1097280"/>
            <a:ext cx="5029200" cy="5029200"/>
          </a:xfrm>
          <a:prstGeom prst="rect">
            <a:avLst/>
          </a:prstGeom>
        </p:spPr>
      </p:pic>
    </p:spTree>
    <p:extLst>
      <p:ext uri="{BB962C8B-B14F-4D97-AF65-F5344CB8AC3E}">
        <p14:creationId xmlns:p14="http://schemas.microsoft.com/office/powerpoint/2010/main" val="2744639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Ordered LASSO</a:t>
            </a:r>
            <a:br>
              <a:rPr lang="en-US" dirty="0" smtClean="0"/>
            </a:br>
            <a:r>
              <a:rPr lang="en-US" dirty="0" smtClean="0"/>
              <a:t>without Cross Validation</a:t>
            </a:r>
            <a:endParaRPr lang="en-US" dirty="0"/>
          </a:p>
        </p:txBody>
      </p:sp>
      <p:sp>
        <p:nvSpPr>
          <p:cNvPr id="6" name="副标题 2"/>
          <p:cNvSpPr>
            <a:spLocks noGrp="1"/>
          </p:cNvSpPr>
          <p:nvPr>
            <p:ph type="subTitle" idx="1"/>
          </p:nvPr>
        </p:nvSpPr>
        <p:spPr>
          <a:xfrm>
            <a:off x="1371600" y="3886200"/>
            <a:ext cx="6400800" cy="1752600"/>
          </a:xfrm>
        </p:spPr>
        <p:txBody>
          <a:bodyPr>
            <a:normAutofit/>
          </a:bodyPr>
          <a:lstStyle/>
          <a:p>
            <a:r>
              <a:rPr lang="en-US" sz="2600" b="1" dirty="0" smtClean="0"/>
              <a:t>Currency Pairs</a:t>
            </a:r>
            <a:r>
              <a:rPr lang="en-US" sz="2600" dirty="0" smtClean="0"/>
              <a:t>: </a:t>
            </a:r>
            <a:r>
              <a:rPr lang="en-US" sz="2600" dirty="0"/>
              <a:t>AUDUSD, CADUSD, CHFUSD, EURUSD, </a:t>
            </a:r>
            <a:r>
              <a:rPr lang="en-US" sz="2600" dirty="0" smtClean="0"/>
              <a:t>GBPUSD</a:t>
            </a:r>
            <a:r>
              <a:rPr lang="en-US" sz="2600" dirty="0"/>
              <a:t>, NOKUSD and NZDUSD</a:t>
            </a:r>
            <a:endParaRPr lang="en-US" sz="2600" dirty="0" smtClean="0"/>
          </a:p>
          <a:p>
            <a:r>
              <a:rPr lang="en-US" sz="2600" dirty="0" smtClean="0"/>
              <a:t>(p=1, 2, 3 and 5)</a:t>
            </a:r>
            <a:endParaRPr lang="en-US" sz="2600" dirty="0"/>
          </a:p>
        </p:txBody>
      </p:sp>
    </p:spTree>
    <p:extLst>
      <p:ext uri="{BB962C8B-B14F-4D97-AF65-F5344CB8AC3E}">
        <p14:creationId xmlns:p14="http://schemas.microsoft.com/office/powerpoint/2010/main" val="31319354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228600"/>
            <a:ext cx="8534400" cy="1143000"/>
          </a:xfrm>
        </p:spPr>
        <p:txBody>
          <a:bodyPr>
            <a:noAutofit/>
          </a:bodyPr>
          <a:lstStyle/>
          <a:p>
            <a:r>
              <a:rPr lang="en-US" sz="3600" dirty="0" smtClean="0"/>
              <a:t>Ordered </a:t>
            </a:r>
            <a:r>
              <a:rPr lang="en-US" sz="3600" dirty="0" smtClean="0"/>
              <a:t>LASSO </a:t>
            </a:r>
            <a:r>
              <a:rPr lang="en-US" altLang="zh-CN" sz="3600" dirty="0" smtClean="0"/>
              <a:t>without </a:t>
            </a:r>
            <a:r>
              <a:rPr lang="en-US" altLang="zh-CN" sz="3600" dirty="0"/>
              <a:t>Cross </a:t>
            </a:r>
            <a:r>
              <a:rPr lang="en-US" altLang="zh-CN" sz="3600" dirty="0" smtClean="0"/>
              <a:t>Validation</a:t>
            </a:r>
            <a:r>
              <a:rPr lang="en-US" sz="3600" dirty="0" smtClean="0"/>
              <a:t/>
            </a:r>
            <a:br>
              <a:rPr lang="en-US" sz="3600" dirty="0" smtClean="0"/>
            </a:br>
            <a:r>
              <a:rPr lang="en-US" sz="3600" dirty="0" smtClean="0"/>
              <a:t>Optimal Lambda Values</a:t>
            </a:r>
            <a:endParaRPr lang="en-US" sz="3600" dirty="0"/>
          </a:p>
        </p:txBody>
      </p:sp>
      <p:sp>
        <p:nvSpPr>
          <p:cNvPr id="5" name="剪去对角的矩形 4">
            <a:hlinkClick r:id="rId2" action="ppaction://hlinkpres?slideindex=1&amp;slidetitle="/>
          </p:cNvPr>
          <p:cNvSpPr/>
          <p:nvPr/>
        </p:nvSpPr>
        <p:spPr>
          <a:xfrm>
            <a:off x="2819400" y="1807535"/>
            <a:ext cx="3581400" cy="990600"/>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Please Click Here to Get the Plots of MSE against log(lambda) for Ordered LASSO (p=1,2, 3 and 5)</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76600"/>
            <a:ext cx="693000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85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deredLASSO_SE_p_1.jpg"/>
          <p:cNvPicPr>
            <a:picLocks noChangeAspect="1"/>
          </p:cNvPicPr>
          <p:nvPr/>
        </p:nvPicPr>
        <p:blipFill>
          <a:blip r:embed="rId2"/>
          <a:stretch>
            <a:fillRect/>
          </a:stretch>
        </p:blipFill>
        <p:spPr>
          <a:xfrm>
            <a:off x="1828800" y="1097280"/>
            <a:ext cx="5029200" cy="5029200"/>
          </a:xfrm>
          <a:prstGeom prst="rect">
            <a:avLst/>
          </a:prstGeom>
        </p:spPr>
      </p:pic>
    </p:spTree>
    <p:extLst>
      <p:ext uri="{BB962C8B-B14F-4D97-AF65-F5344CB8AC3E}">
        <p14:creationId xmlns:p14="http://schemas.microsoft.com/office/powerpoint/2010/main" val="32994121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deredLASSO_SE_p_2.jpg"/>
          <p:cNvPicPr>
            <a:picLocks noChangeAspect="1"/>
          </p:cNvPicPr>
          <p:nvPr/>
        </p:nvPicPr>
        <p:blipFill>
          <a:blip r:embed="rId2"/>
          <a:stretch>
            <a:fillRect/>
          </a:stretch>
        </p:blipFill>
        <p:spPr>
          <a:xfrm>
            <a:off x="1828800" y="1097280"/>
            <a:ext cx="5029200" cy="5029200"/>
          </a:xfrm>
          <a:prstGeom prst="rect">
            <a:avLst/>
          </a:prstGeom>
        </p:spPr>
      </p:pic>
    </p:spTree>
    <p:extLst>
      <p:ext uri="{BB962C8B-B14F-4D97-AF65-F5344CB8AC3E}">
        <p14:creationId xmlns:p14="http://schemas.microsoft.com/office/powerpoint/2010/main" val="33712178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deredLASSO_SE_p_3.jpg"/>
          <p:cNvPicPr>
            <a:picLocks noChangeAspect="1"/>
          </p:cNvPicPr>
          <p:nvPr/>
        </p:nvPicPr>
        <p:blipFill>
          <a:blip r:embed="rId2"/>
          <a:stretch>
            <a:fillRect/>
          </a:stretch>
        </p:blipFill>
        <p:spPr>
          <a:xfrm>
            <a:off x="1828800" y="1097280"/>
            <a:ext cx="5029200" cy="5029200"/>
          </a:xfrm>
          <a:prstGeom prst="rect">
            <a:avLst/>
          </a:prstGeom>
        </p:spPr>
      </p:pic>
    </p:spTree>
    <p:extLst>
      <p:ext uri="{BB962C8B-B14F-4D97-AF65-F5344CB8AC3E}">
        <p14:creationId xmlns:p14="http://schemas.microsoft.com/office/powerpoint/2010/main" val="3671776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deredLASSO_SE_p_5.jpg"/>
          <p:cNvPicPr>
            <a:picLocks noChangeAspect="1"/>
          </p:cNvPicPr>
          <p:nvPr/>
        </p:nvPicPr>
        <p:blipFill>
          <a:blip r:embed="rId2"/>
          <a:stretch>
            <a:fillRect/>
          </a:stretch>
        </p:blipFill>
        <p:spPr>
          <a:xfrm>
            <a:off x="1828800" y="1097280"/>
            <a:ext cx="5029200" cy="5029200"/>
          </a:xfrm>
          <a:prstGeom prst="rect">
            <a:avLst/>
          </a:prstGeom>
        </p:spPr>
      </p:pic>
    </p:spTree>
    <p:extLst>
      <p:ext uri="{BB962C8B-B14F-4D97-AF65-F5344CB8AC3E}">
        <p14:creationId xmlns:p14="http://schemas.microsoft.com/office/powerpoint/2010/main" val="2386701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VAR (Vector Auto Regression)</a:t>
            </a:r>
            <a:endParaRPr lang="en-US" dirty="0"/>
          </a:p>
        </p:txBody>
      </p:sp>
      <p:sp>
        <p:nvSpPr>
          <p:cNvPr id="3" name="内容占位符 2"/>
          <p:cNvSpPr>
            <a:spLocks noGrp="1"/>
          </p:cNvSpPr>
          <p:nvPr>
            <p:ph idx="1"/>
          </p:nvPr>
        </p:nvSpPr>
        <p:spPr/>
        <p:txBody>
          <a:bodyPr/>
          <a:lstStyle/>
          <a:p>
            <a:pPr marL="514350" lvl="0" indent="-514350">
              <a:spcAft>
                <a:spcPts val="1200"/>
              </a:spcAft>
              <a:buFont typeface="+mj-lt"/>
              <a:buAutoNum type="arabicParenR" startAt="6"/>
            </a:pPr>
            <a:r>
              <a:rPr lang="en-US" dirty="0"/>
              <a:t>We repeated Step (5) for </a:t>
            </a:r>
            <a:r>
              <a:rPr lang="en-US" b="1" dirty="0"/>
              <a:t>p=2 </a:t>
            </a:r>
            <a:r>
              <a:rPr lang="en-US" dirty="0"/>
              <a:t>and </a:t>
            </a:r>
            <a:r>
              <a:rPr lang="en-US" b="1" dirty="0"/>
              <a:t>p=3</a:t>
            </a:r>
            <a:r>
              <a:rPr lang="en-US" dirty="0" smtClean="0"/>
              <a:t>.</a:t>
            </a:r>
            <a:endParaRPr lang="en-US" dirty="0"/>
          </a:p>
          <a:p>
            <a:pPr marL="514350" lvl="0" indent="-514350">
              <a:spcAft>
                <a:spcPts val="1200"/>
              </a:spcAft>
              <a:buFont typeface="+mj-lt"/>
              <a:buAutoNum type="arabicParenR" startAt="6"/>
            </a:pPr>
            <a:r>
              <a:rPr lang="en-US" dirty="0"/>
              <a:t>We then identified the p value that gave the best prediction </a:t>
            </a:r>
            <a:r>
              <a:rPr lang="en-US" dirty="0" smtClean="0"/>
              <a:t>performance.</a:t>
            </a:r>
            <a:endParaRPr lang="en-US" dirty="0"/>
          </a:p>
          <a:p>
            <a:pPr marL="0" indent="0">
              <a:buNone/>
            </a:pPr>
            <a:endParaRPr lang="en-US" dirty="0"/>
          </a:p>
        </p:txBody>
      </p:sp>
    </p:spTree>
    <p:extLst>
      <p:ext uri="{BB962C8B-B14F-4D97-AF65-F5344CB8AC3E}">
        <p14:creationId xmlns:p14="http://schemas.microsoft.com/office/powerpoint/2010/main" val="235795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VAR (Vector Auto Regression)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indent="0">
                  <a:spcAft>
                    <a:spcPts val="1200"/>
                  </a:spcAft>
                  <a:buNone/>
                </a:pPr>
                <a:r>
                  <a:rPr lang="en-US" b="1" dirty="0" smtClean="0"/>
                  <a:t>Process of VAR in </a:t>
                </a:r>
                <a:r>
                  <a:rPr lang="en-US" b="1" dirty="0"/>
                  <a:t>More </a:t>
                </a:r>
                <a:r>
                  <a:rPr lang="en-US" b="1" dirty="0" smtClean="0"/>
                  <a:t>Details</a:t>
                </a:r>
                <a:endParaRPr lang="en-US" dirty="0"/>
              </a:p>
              <a:p>
                <a:pPr>
                  <a:spcAft>
                    <a:spcPts val="1200"/>
                  </a:spcAft>
                </a:pPr>
                <a14:m>
                  <m:oMath xmlns:m="http://schemas.openxmlformats.org/officeDocument/2006/math">
                    <m:acc>
                      <m:accPr>
                        <m:chr m:val="̂"/>
                        <m:ctrlPr>
                          <a:rPr lang="en-US" i="1">
                            <a:latin typeface="Cambria Math"/>
                          </a:rPr>
                        </m:ctrlPr>
                      </m:accPr>
                      <m:e>
                        <m:r>
                          <m:rPr>
                            <m:sty m:val="p"/>
                          </m:rPr>
                          <a:rPr lang="en-US">
                            <a:latin typeface="Cambria Math"/>
                          </a:rPr>
                          <m:t>Y</m:t>
                        </m:r>
                      </m:e>
                    </m:acc>
                    <m:r>
                      <a:rPr lang="en-US">
                        <a:latin typeface="Cambria Math"/>
                      </a:rPr>
                      <m:t>=</m:t>
                    </m:r>
                    <m:sSub>
                      <m:sSubPr>
                        <m:ctrlPr>
                          <a:rPr lang="en-US" i="1">
                            <a:latin typeface="Cambria Math"/>
                          </a:rPr>
                        </m:ctrlPr>
                      </m:sSubPr>
                      <m:e>
                        <m:r>
                          <m:rPr>
                            <m:sty m:val="p"/>
                          </m:rPr>
                          <a:rPr lang="en-US">
                            <a:latin typeface="Cambria Math"/>
                          </a:rPr>
                          <m:t>X</m:t>
                        </m:r>
                      </m:e>
                      <m:sub>
                        <m:r>
                          <a:rPr lang="en-US">
                            <a:latin typeface="Cambria Math"/>
                          </a:rPr>
                          <m:t>2</m:t>
                        </m:r>
                      </m:sub>
                    </m:sSub>
                    <m:acc>
                      <m:accPr>
                        <m:chr m:val="̂"/>
                        <m:ctrlPr>
                          <a:rPr lang="en-US" i="1">
                            <a:latin typeface="Cambria Math"/>
                          </a:rPr>
                        </m:ctrlPr>
                      </m:accPr>
                      <m:e>
                        <m:r>
                          <m:rPr>
                            <m:sty m:val="p"/>
                          </m:rPr>
                          <a:rPr lang="en-US">
                            <a:latin typeface="Cambria Math"/>
                          </a:rPr>
                          <m:t>β</m:t>
                        </m:r>
                      </m:e>
                    </m:acc>
                    <m:r>
                      <a:rPr lang="en-US">
                        <a:latin typeface="Cambria Math"/>
                      </a:rPr>
                      <m:t> </m:t>
                    </m:r>
                  </m:oMath>
                </a14:m>
                <a:r>
                  <a:rPr lang="en-US" dirty="0" smtClean="0"/>
                  <a:t>with</a:t>
                </a:r>
                <a14:m>
                  <m:oMath xmlns:m="http://schemas.openxmlformats.org/officeDocument/2006/math">
                    <m:r>
                      <a:rPr lang="en-US" b="0" i="0" smtClean="0">
                        <a:latin typeface="Cambria Math"/>
                      </a:rPr>
                      <m:t> </m:t>
                    </m:r>
                    <m:acc>
                      <m:accPr>
                        <m:chr m:val="̂"/>
                        <m:ctrlPr>
                          <a:rPr lang="en-US" i="1">
                            <a:latin typeface="Cambria Math"/>
                          </a:rPr>
                        </m:ctrlPr>
                      </m:accPr>
                      <m:e>
                        <m:r>
                          <m:rPr>
                            <m:sty m:val="p"/>
                          </m:rPr>
                          <a:rPr lang="en-US">
                            <a:latin typeface="Cambria Math"/>
                          </a:rPr>
                          <m:t>β</m:t>
                        </m:r>
                      </m:e>
                    </m:acc>
                    <m:r>
                      <a:rPr lang="en-US">
                        <a:latin typeface="Cambria Math"/>
                      </a:rPr>
                      <m:t>=</m:t>
                    </m:r>
                    <m:sSup>
                      <m:sSupPr>
                        <m:ctrlPr>
                          <a:rPr lang="en-US" i="1">
                            <a:latin typeface="Cambria Math"/>
                          </a:rPr>
                        </m:ctrlPr>
                      </m:sSupPr>
                      <m:e>
                        <m:d>
                          <m:dPr>
                            <m:ctrlPr>
                              <a:rPr lang="en-US" i="1">
                                <a:latin typeface="Cambria Math"/>
                              </a:rPr>
                            </m:ctrlPr>
                          </m:dPr>
                          <m:e>
                            <m:sSubSup>
                              <m:sSubSupPr>
                                <m:ctrlPr>
                                  <a:rPr lang="en-US" i="1">
                                    <a:latin typeface="Cambria Math"/>
                                  </a:rPr>
                                </m:ctrlPr>
                              </m:sSubSupPr>
                              <m:e>
                                <m:r>
                                  <m:rPr>
                                    <m:sty m:val="p"/>
                                  </m:rPr>
                                  <a:rPr lang="en-US">
                                    <a:latin typeface="Cambria Math"/>
                                  </a:rPr>
                                  <m:t>X</m:t>
                                </m:r>
                              </m:e>
                              <m:sub>
                                <m:r>
                                  <a:rPr lang="en-US">
                                    <a:latin typeface="Cambria Math"/>
                                  </a:rPr>
                                  <m:t>1</m:t>
                                </m:r>
                              </m:sub>
                              <m:sup>
                                <m:r>
                                  <m:rPr>
                                    <m:sty m:val="p"/>
                                  </m:rPr>
                                  <a:rPr lang="en-US">
                                    <a:latin typeface="Cambria Math"/>
                                  </a:rPr>
                                  <m:t>T</m:t>
                                </m:r>
                              </m:sup>
                            </m:sSubSup>
                            <m:sSub>
                              <m:sSubPr>
                                <m:ctrlPr>
                                  <a:rPr lang="en-US" i="1">
                                    <a:latin typeface="Cambria Math"/>
                                  </a:rPr>
                                </m:ctrlPr>
                              </m:sSubPr>
                              <m:e>
                                <m:r>
                                  <m:rPr>
                                    <m:sty m:val="p"/>
                                  </m:rPr>
                                  <a:rPr lang="en-US">
                                    <a:latin typeface="Cambria Math"/>
                                  </a:rPr>
                                  <m:t>X</m:t>
                                </m:r>
                              </m:e>
                              <m:sub>
                                <m:r>
                                  <a:rPr lang="en-US">
                                    <a:latin typeface="Cambria Math"/>
                                  </a:rPr>
                                  <m:t>1</m:t>
                                </m:r>
                              </m:sub>
                            </m:sSub>
                          </m:e>
                        </m:d>
                      </m:e>
                      <m:sup>
                        <m:r>
                          <a:rPr lang="en-US" i="1">
                            <a:latin typeface="Cambria Math"/>
                          </a:rPr>
                          <m:t>−</m:t>
                        </m:r>
                        <m:r>
                          <a:rPr lang="en-US">
                            <a:latin typeface="Cambria Math"/>
                          </a:rPr>
                          <m:t>1</m:t>
                        </m:r>
                      </m:sup>
                    </m:sSup>
                    <m:d>
                      <m:dPr>
                        <m:ctrlPr>
                          <a:rPr lang="en-US" i="1">
                            <a:latin typeface="Cambria Math"/>
                          </a:rPr>
                        </m:ctrlPr>
                      </m:dPr>
                      <m:e>
                        <m:sSubSup>
                          <m:sSubSupPr>
                            <m:ctrlPr>
                              <a:rPr lang="en-US" i="1">
                                <a:latin typeface="Cambria Math"/>
                              </a:rPr>
                            </m:ctrlPr>
                          </m:sSubSupPr>
                          <m:e>
                            <m:r>
                              <m:rPr>
                                <m:sty m:val="p"/>
                              </m:rPr>
                              <a:rPr lang="en-US">
                                <a:latin typeface="Cambria Math"/>
                              </a:rPr>
                              <m:t>X</m:t>
                            </m:r>
                          </m:e>
                          <m:sub>
                            <m:r>
                              <a:rPr lang="en-US">
                                <a:latin typeface="Cambria Math"/>
                              </a:rPr>
                              <m:t>1</m:t>
                            </m:r>
                          </m:sub>
                          <m:sup>
                            <m:r>
                              <m:rPr>
                                <m:sty m:val="p"/>
                              </m:rPr>
                              <a:rPr lang="en-US">
                                <a:latin typeface="Cambria Math"/>
                              </a:rPr>
                              <m:t>T</m:t>
                            </m:r>
                          </m:sup>
                        </m:sSubSup>
                        <m:sSub>
                          <m:sSubPr>
                            <m:ctrlPr>
                              <a:rPr lang="en-US" i="1">
                                <a:latin typeface="Cambria Math"/>
                              </a:rPr>
                            </m:ctrlPr>
                          </m:sSubPr>
                          <m:e>
                            <m:r>
                              <m:rPr>
                                <m:sty m:val="p"/>
                              </m:rPr>
                              <a:rPr lang="en-US">
                                <a:latin typeface="Cambria Math"/>
                              </a:rPr>
                              <m:t>Y</m:t>
                            </m:r>
                          </m:e>
                          <m:sub>
                            <m:r>
                              <a:rPr lang="en-US">
                                <a:latin typeface="Cambria Math"/>
                              </a:rPr>
                              <m:t>1</m:t>
                            </m:r>
                          </m:sub>
                        </m:sSub>
                      </m:e>
                    </m:d>
                  </m:oMath>
                </a14:m>
                <a:endParaRPr lang="en-US" dirty="0"/>
              </a:p>
              <a:p>
                <a:pPr lvl="1"/>
                <a:r>
                  <a:rPr lang="en-US" sz="3200" dirty="0"/>
                  <a:t>where </a:t>
                </a:r>
                <a14:m>
                  <m:oMath xmlns:m="http://schemas.openxmlformats.org/officeDocument/2006/math">
                    <m:sSub>
                      <m:sSubPr>
                        <m:ctrlPr>
                          <a:rPr lang="en-US" sz="3200" i="1">
                            <a:latin typeface="Cambria Math"/>
                          </a:rPr>
                        </m:ctrlPr>
                      </m:sSubPr>
                      <m:e>
                        <m:r>
                          <m:rPr>
                            <m:sty m:val="p"/>
                          </m:rPr>
                          <a:rPr lang="en-US" sz="3200">
                            <a:latin typeface="Cambria Math"/>
                          </a:rPr>
                          <m:t>X</m:t>
                        </m:r>
                      </m:e>
                      <m:sub>
                        <m:r>
                          <a:rPr lang="en-US" sz="3200">
                            <a:latin typeface="Cambria Math"/>
                          </a:rPr>
                          <m:t>1</m:t>
                        </m:r>
                      </m:sub>
                    </m:sSub>
                    <m:r>
                      <a:rPr lang="en-US" sz="3200" i="1">
                        <a:latin typeface="Cambria Math"/>
                      </a:rPr>
                      <m:t> </m:t>
                    </m:r>
                    <m:r>
                      <a:rPr lang="en-US" sz="3200" i="1">
                        <a:latin typeface="Cambria Math"/>
                      </a:rPr>
                      <m:t>𝑎𝑛𝑑</m:t>
                    </m:r>
                    <m:r>
                      <a:rPr lang="en-US" sz="3200" i="1">
                        <a:latin typeface="Cambria Math"/>
                      </a:rPr>
                      <m:t> </m:t>
                    </m:r>
                    <m:sSub>
                      <m:sSubPr>
                        <m:ctrlPr>
                          <a:rPr lang="en-US" sz="3200" i="1">
                            <a:latin typeface="Cambria Math"/>
                          </a:rPr>
                        </m:ctrlPr>
                      </m:sSubPr>
                      <m:e>
                        <m:r>
                          <m:rPr>
                            <m:sty m:val="p"/>
                          </m:rPr>
                          <a:rPr lang="en-US" sz="3200">
                            <a:latin typeface="Cambria Math"/>
                          </a:rPr>
                          <m:t>Y</m:t>
                        </m:r>
                      </m:e>
                      <m:sub>
                        <m:r>
                          <a:rPr lang="en-US" sz="3200">
                            <a:latin typeface="Cambria Math"/>
                          </a:rPr>
                          <m:t>1</m:t>
                        </m:r>
                      </m:sub>
                    </m:sSub>
                  </m:oMath>
                </a14:m>
                <a:r>
                  <a:rPr lang="en-US" sz="3200" dirty="0"/>
                  <a:t> are used to fit the model in linear regression</a:t>
                </a:r>
              </a:p>
              <a:p>
                <a:pPr lvl="1">
                  <a:spcAft>
                    <a:spcPts val="1200"/>
                  </a:spcAft>
                </a:pPr>
                <a:r>
                  <a:rPr lang="en-US" sz="3200" dirty="0"/>
                  <a:t>while </a:t>
                </a:r>
                <a14:m>
                  <m:oMath xmlns:m="http://schemas.openxmlformats.org/officeDocument/2006/math">
                    <m:sSub>
                      <m:sSubPr>
                        <m:ctrlPr>
                          <a:rPr lang="en-US" sz="3200" i="1">
                            <a:latin typeface="Cambria Math"/>
                          </a:rPr>
                        </m:ctrlPr>
                      </m:sSubPr>
                      <m:e>
                        <m:r>
                          <m:rPr>
                            <m:sty m:val="p"/>
                          </m:rPr>
                          <a:rPr lang="en-US" sz="3200">
                            <a:latin typeface="Cambria Math"/>
                          </a:rPr>
                          <m:t>X</m:t>
                        </m:r>
                      </m:e>
                      <m:sub>
                        <m:r>
                          <a:rPr lang="en-US" sz="3200">
                            <a:latin typeface="Cambria Math"/>
                          </a:rPr>
                          <m:t>2</m:t>
                        </m:r>
                      </m:sub>
                    </m:sSub>
                  </m:oMath>
                </a14:m>
                <a:r>
                  <a:rPr lang="en-US" sz="3200" dirty="0"/>
                  <a:t> is passed into the fitted model to make the prediction </a:t>
                </a:r>
                <a14:m>
                  <m:oMath xmlns:m="http://schemas.openxmlformats.org/officeDocument/2006/math">
                    <m:acc>
                      <m:accPr>
                        <m:chr m:val="̂"/>
                        <m:ctrlPr>
                          <a:rPr lang="en-US" sz="3200" i="1">
                            <a:latin typeface="Cambria Math"/>
                          </a:rPr>
                        </m:ctrlPr>
                      </m:accPr>
                      <m:e>
                        <m:r>
                          <m:rPr>
                            <m:sty m:val="p"/>
                          </m:rPr>
                          <a:rPr lang="en-US" sz="3200">
                            <a:latin typeface="Cambria Math"/>
                          </a:rPr>
                          <m:t>Y</m:t>
                        </m:r>
                      </m:e>
                    </m:acc>
                  </m:oMath>
                </a14:m>
                <a:endParaRPr lang="en-US" dirty="0" smtClean="0"/>
              </a:p>
              <a:p>
                <a:r>
                  <a:rPr lang="en-US" dirty="0" smtClean="0"/>
                  <a:t>An illustration is shown on the next two pages</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852" t="-2830" r="-519"/>
                </a:stretch>
              </a:blipFill>
            </p:spPr>
            <p:txBody>
              <a:bodyPr/>
              <a:lstStyle/>
              <a:p>
                <a:r>
                  <a:rPr lang="en-US">
                    <a:noFill/>
                  </a:rPr>
                  <a:t> </a:t>
                </a:r>
              </a:p>
            </p:txBody>
          </p:sp>
        </mc:Fallback>
      </mc:AlternateContent>
    </p:spTree>
    <p:extLst>
      <p:ext uri="{BB962C8B-B14F-4D97-AF65-F5344CB8AC3E}">
        <p14:creationId xmlns:p14="http://schemas.microsoft.com/office/powerpoint/2010/main" val="145549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1" name="肘形连接符 250"/>
          <p:cNvCxnSpPr>
            <a:stCxn id="182" idx="2"/>
          </p:cNvCxnSpPr>
          <p:nvPr/>
        </p:nvCxnSpPr>
        <p:spPr>
          <a:xfrm rot="16200000" flipH="1">
            <a:off x="3210727" y="4628846"/>
            <a:ext cx="199379" cy="1210927"/>
          </a:xfrm>
          <a:prstGeom prst="bentConnector2">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05" name="组合 404"/>
          <p:cNvGrpSpPr/>
          <p:nvPr/>
        </p:nvGrpSpPr>
        <p:grpSpPr>
          <a:xfrm>
            <a:off x="152400" y="378023"/>
            <a:ext cx="8839200" cy="6175177"/>
            <a:chOff x="152400" y="378023"/>
            <a:chExt cx="8839200" cy="6175177"/>
          </a:xfrm>
        </p:grpSpPr>
        <p:grpSp>
          <p:nvGrpSpPr>
            <p:cNvPr id="246" name="组合 245"/>
            <p:cNvGrpSpPr/>
            <p:nvPr/>
          </p:nvGrpSpPr>
          <p:grpSpPr>
            <a:xfrm>
              <a:off x="152400" y="378023"/>
              <a:ext cx="8839200" cy="6175177"/>
              <a:chOff x="400269" y="326290"/>
              <a:chExt cx="8839200" cy="6175177"/>
            </a:xfrm>
          </p:grpSpPr>
          <p:sp>
            <p:nvSpPr>
              <p:cNvPr id="3" name="左中括号 2"/>
              <p:cNvSpPr/>
              <p:nvPr/>
            </p:nvSpPr>
            <p:spPr>
              <a:xfrm>
                <a:off x="2590800" y="990600"/>
                <a:ext cx="152400"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左中括号 30"/>
              <p:cNvSpPr/>
              <p:nvPr/>
            </p:nvSpPr>
            <p:spPr>
              <a:xfrm rot="10800000">
                <a:off x="7353100" y="990084"/>
                <a:ext cx="114500"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2918733" y="603051"/>
                <a:ext cx="276038" cy="307777"/>
              </a:xfrm>
              <a:prstGeom prst="rect">
                <a:avLst/>
              </a:prstGeom>
              <a:noFill/>
            </p:spPr>
            <p:txBody>
              <a:bodyPr wrap="none" rtlCol="0">
                <a:spAutoFit/>
              </a:bodyPr>
              <a:lstStyle/>
              <a:p>
                <a:r>
                  <a:rPr lang="en-US" altLang="zh-CN" sz="1400" dirty="0" smtClean="0"/>
                  <a:t>0</a:t>
                </a:r>
                <a:endParaRPr lang="en-US" sz="1400" dirty="0"/>
              </a:p>
            </p:txBody>
          </p:sp>
          <p:sp>
            <p:nvSpPr>
              <p:cNvPr id="35" name="TextBox 34"/>
              <p:cNvSpPr txBox="1"/>
              <p:nvPr/>
            </p:nvSpPr>
            <p:spPr>
              <a:xfrm>
                <a:off x="2246220" y="326290"/>
                <a:ext cx="1506849" cy="307777"/>
              </a:xfrm>
              <a:prstGeom prst="rect">
                <a:avLst/>
              </a:prstGeom>
              <a:noFill/>
            </p:spPr>
            <p:txBody>
              <a:bodyPr wrap="square" rtlCol="0">
                <a:spAutoFit/>
              </a:bodyPr>
              <a:lstStyle/>
              <a:p>
                <a:pPr algn="ctr"/>
                <a:r>
                  <a:rPr lang="en-US" altLang="zh-CN" sz="1400" b="1" dirty="0" smtClean="0"/>
                  <a:t>Currency Index</a:t>
                </a:r>
                <a:endParaRPr lang="en-US" sz="1400" b="1" dirty="0"/>
              </a:p>
            </p:txBody>
          </p:sp>
          <p:sp>
            <p:nvSpPr>
              <p:cNvPr id="36" name="TextBox 35"/>
              <p:cNvSpPr txBox="1"/>
              <p:nvPr/>
            </p:nvSpPr>
            <p:spPr>
              <a:xfrm>
                <a:off x="3430191" y="604838"/>
                <a:ext cx="276038" cy="307777"/>
              </a:xfrm>
              <a:prstGeom prst="rect">
                <a:avLst/>
              </a:prstGeom>
              <a:noFill/>
            </p:spPr>
            <p:txBody>
              <a:bodyPr wrap="none" rtlCol="0">
                <a:spAutoFit/>
              </a:bodyPr>
              <a:lstStyle/>
              <a:p>
                <a:r>
                  <a:rPr lang="en-US" altLang="zh-CN" sz="1400" dirty="0" smtClean="0"/>
                  <a:t>1</a:t>
                </a:r>
                <a:endParaRPr lang="en-US" sz="1400" dirty="0"/>
              </a:p>
            </p:txBody>
          </p:sp>
          <p:sp>
            <p:nvSpPr>
              <p:cNvPr id="37" name="TextBox 36"/>
              <p:cNvSpPr txBox="1"/>
              <p:nvPr/>
            </p:nvSpPr>
            <p:spPr>
              <a:xfrm>
                <a:off x="3941649" y="603498"/>
                <a:ext cx="276038" cy="307777"/>
              </a:xfrm>
              <a:prstGeom prst="rect">
                <a:avLst/>
              </a:prstGeom>
              <a:noFill/>
            </p:spPr>
            <p:txBody>
              <a:bodyPr wrap="none" rtlCol="0">
                <a:spAutoFit/>
              </a:bodyPr>
              <a:lstStyle/>
              <a:p>
                <a:r>
                  <a:rPr lang="en-US" altLang="zh-CN" sz="1400" dirty="0" smtClean="0"/>
                  <a:t>2</a:t>
                </a:r>
                <a:endParaRPr lang="en-US" sz="1400" dirty="0"/>
              </a:p>
            </p:txBody>
          </p:sp>
          <p:sp>
            <p:nvSpPr>
              <p:cNvPr id="40" name="TextBox 39"/>
              <p:cNvSpPr txBox="1"/>
              <p:nvPr/>
            </p:nvSpPr>
            <p:spPr>
              <a:xfrm>
                <a:off x="4453107" y="605284"/>
                <a:ext cx="276038" cy="307777"/>
              </a:xfrm>
              <a:prstGeom prst="rect">
                <a:avLst/>
              </a:prstGeom>
              <a:noFill/>
            </p:spPr>
            <p:txBody>
              <a:bodyPr wrap="none" rtlCol="0">
                <a:spAutoFit/>
              </a:bodyPr>
              <a:lstStyle/>
              <a:p>
                <a:r>
                  <a:rPr lang="en-US" altLang="zh-CN" sz="1400" dirty="0" smtClean="0"/>
                  <a:t>3</a:t>
                </a:r>
                <a:endParaRPr lang="en-US" sz="1400" dirty="0"/>
              </a:p>
            </p:txBody>
          </p:sp>
          <p:sp>
            <p:nvSpPr>
              <p:cNvPr id="42" name="TextBox 41"/>
              <p:cNvSpPr txBox="1"/>
              <p:nvPr/>
            </p:nvSpPr>
            <p:spPr>
              <a:xfrm>
                <a:off x="4964565" y="603945"/>
                <a:ext cx="276038" cy="307777"/>
              </a:xfrm>
              <a:prstGeom prst="rect">
                <a:avLst/>
              </a:prstGeom>
              <a:noFill/>
            </p:spPr>
            <p:txBody>
              <a:bodyPr wrap="none" rtlCol="0">
                <a:spAutoFit/>
              </a:bodyPr>
              <a:lstStyle/>
              <a:p>
                <a:r>
                  <a:rPr lang="en-US" altLang="zh-CN" sz="1400" dirty="0" smtClean="0"/>
                  <a:t>4</a:t>
                </a:r>
                <a:endParaRPr lang="en-US" sz="1400" dirty="0"/>
              </a:p>
            </p:txBody>
          </p:sp>
          <p:sp>
            <p:nvSpPr>
              <p:cNvPr id="44" name="TextBox 43"/>
              <p:cNvSpPr txBox="1"/>
              <p:nvPr/>
            </p:nvSpPr>
            <p:spPr>
              <a:xfrm>
                <a:off x="5476023" y="605730"/>
                <a:ext cx="276038" cy="307777"/>
              </a:xfrm>
              <a:prstGeom prst="rect">
                <a:avLst/>
              </a:prstGeom>
              <a:noFill/>
            </p:spPr>
            <p:txBody>
              <a:bodyPr wrap="none" rtlCol="0">
                <a:spAutoFit/>
              </a:bodyPr>
              <a:lstStyle/>
              <a:p>
                <a:r>
                  <a:rPr lang="en-US" altLang="zh-CN" sz="1400" dirty="0" smtClean="0"/>
                  <a:t>5</a:t>
                </a:r>
                <a:endParaRPr lang="en-US" sz="1400" dirty="0"/>
              </a:p>
            </p:txBody>
          </p:sp>
          <p:sp>
            <p:nvSpPr>
              <p:cNvPr id="45" name="TextBox 44"/>
              <p:cNvSpPr txBox="1"/>
              <p:nvPr/>
            </p:nvSpPr>
            <p:spPr>
              <a:xfrm>
                <a:off x="5987481" y="604392"/>
                <a:ext cx="276038" cy="307777"/>
              </a:xfrm>
              <a:prstGeom prst="rect">
                <a:avLst/>
              </a:prstGeom>
              <a:noFill/>
            </p:spPr>
            <p:txBody>
              <a:bodyPr wrap="none" rtlCol="0">
                <a:spAutoFit/>
              </a:bodyPr>
              <a:lstStyle/>
              <a:p>
                <a:r>
                  <a:rPr lang="en-US" altLang="zh-CN" sz="1400" dirty="0" smtClean="0"/>
                  <a:t>6</a:t>
                </a:r>
                <a:endParaRPr lang="en-US" sz="1400" dirty="0"/>
              </a:p>
            </p:txBody>
          </p:sp>
          <p:sp>
            <p:nvSpPr>
              <p:cNvPr id="54" name="TextBox 53"/>
              <p:cNvSpPr txBox="1"/>
              <p:nvPr/>
            </p:nvSpPr>
            <p:spPr>
              <a:xfrm>
                <a:off x="6498939" y="606176"/>
                <a:ext cx="276038" cy="307777"/>
              </a:xfrm>
              <a:prstGeom prst="rect">
                <a:avLst/>
              </a:prstGeom>
              <a:noFill/>
            </p:spPr>
            <p:txBody>
              <a:bodyPr wrap="none" rtlCol="0">
                <a:spAutoFit/>
              </a:bodyPr>
              <a:lstStyle/>
              <a:p>
                <a:r>
                  <a:rPr lang="en-US" altLang="zh-CN" sz="1400" dirty="0" smtClean="0"/>
                  <a:t>7</a:t>
                </a:r>
                <a:endParaRPr lang="en-US" sz="1400" dirty="0"/>
              </a:p>
            </p:txBody>
          </p:sp>
          <p:sp>
            <p:nvSpPr>
              <p:cNvPr id="60" name="TextBox 59"/>
              <p:cNvSpPr txBox="1"/>
              <p:nvPr/>
            </p:nvSpPr>
            <p:spPr>
              <a:xfrm>
                <a:off x="7010400" y="606623"/>
                <a:ext cx="276038" cy="307777"/>
              </a:xfrm>
              <a:prstGeom prst="rect">
                <a:avLst/>
              </a:prstGeom>
              <a:noFill/>
            </p:spPr>
            <p:txBody>
              <a:bodyPr wrap="none" rtlCol="0">
                <a:spAutoFit/>
              </a:bodyPr>
              <a:lstStyle/>
              <a:p>
                <a:r>
                  <a:rPr lang="en-US" altLang="zh-CN" sz="1400" dirty="0" smtClean="0"/>
                  <a:t>8</a:t>
                </a:r>
                <a:endParaRPr lang="en-US" sz="1400" dirty="0"/>
              </a:p>
            </p:txBody>
          </p:sp>
          <p:grpSp>
            <p:nvGrpSpPr>
              <p:cNvPr id="8" name="组合 7"/>
              <p:cNvGrpSpPr/>
              <p:nvPr/>
            </p:nvGrpSpPr>
            <p:grpSpPr>
              <a:xfrm>
                <a:off x="2667000" y="1209873"/>
                <a:ext cx="4789554" cy="390327"/>
                <a:chOff x="2667000" y="1209873"/>
                <a:chExt cx="4789554" cy="390327"/>
              </a:xfrm>
            </p:grpSpPr>
            <p:grpSp>
              <p:nvGrpSpPr>
                <p:cNvPr id="7" name="组合 6"/>
                <p:cNvGrpSpPr/>
                <p:nvPr/>
              </p:nvGrpSpPr>
              <p:grpSpPr>
                <a:xfrm>
                  <a:off x="2667000" y="1209873"/>
                  <a:ext cx="760572" cy="390327"/>
                  <a:chOff x="2783192" y="990600"/>
                  <a:chExt cx="760572" cy="390327"/>
                </a:xfrm>
              </p:grpSpPr>
              <p:sp>
                <p:nvSpPr>
                  <p:cNvPr id="34" name="TextBox 33"/>
                  <p:cNvSpPr txBox="1"/>
                  <p:nvPr/>
                </p:nvSpPr>
                <p:spPr>
                  <a:xfrm>
                    <a:off x="2783192" y="1073150"/>
                    <a:ext cx="677558" cy="307777"/>
                  </a:xfrm>
                  <a:prstGeom prst="rect">
                    <a:avLst/>
                  </a:prstGeom>
                  <a:noFill/>
                </p:spPr>
                <p:txBody>
                  <a:bodyPr wrap="none" rtlCol="0">
                    <a:spAutoFit/>
                  </a:bodyPr>
                  <a:lstStyle/>
                  <a:p>
                    <a:r>
                      <a:rPr lang="en-US" sz="1400" dirty="0" err="1" smtClean="0"/>
                      <a:t>logRV</a:t>
                    </a:r>
                    <a:r>
                      <a:rPr lang="en-US" sz="1100" dirty="0" err="1" smtClean="0"/>
                      <a:t>p</a:t>
                    </a:r>
                    <a:endParaRPr lang="en-US" sz="1400" dirty="0"/>
                  </a:p>
                </p:txBody>
              </p:sp>
              <p:sp>
                <p:nvSpPr>
                  <p:cNvPr id="67" name="TextBox 66"/>
                  <p:cNvSpPr txBox="1"/>
                  <p:nvPr/>
                </p:nvSpPr>
                <p:spPr>
                  <a:xfrm>
                    <a:off x="3200400" y="990600"/>
                    <a:ext cx="343364" cy="261610"/>
                  </a:xfrm>
                  <a:prstGeom prst="rect">
                    <a:avLst/>
                  </a:prstGeom>
                  <a:noFill/>
                </p:spPr>
                <p:txBody>
                  <a:bodyPr wrap="none" rtlCol="0">
                    <a:spAutoFit/>
                  </a:bodyPr>
                  <a:lstStyle/>
                  <a:p>
                    <a:r>
                      <a:rPr lang="en-US" altLang="zh-CN" sz="1050" dirty="0" smtClean="0"/>
                      <a:t>(0)</a:t>
                    </a:r>
                    <a:endParaRPr lang="en-US" sz="1050" dirty="0"/>
                  </a:p>
                </p:txBody>
              </p:sp>
            </p:grpSp>
            <p:grpSp>
              <p:nvGrpSpPr>
                <p:cNvPr id="68" name="组合 67"/>
                <p:cNvGrpSpPr/>
                <p:nvPr/>
              </p:nvGrpSpPr>
              <p:grpSpPr>
                <a:xfrm>
                  <a:off x="3300346" y="1209873"/>
                  <a:ext cx="750954" cy="390327"/>
                  <a:chOff x="2783192" y="990600"/>
                  <a:chExt cx="750954" cy="390327"/>
                </a:xfrm>
              </p:grpSpPr>
              <p:sp>
                <p:nvSpPr>
                  <p:cNvPr id="69" name="TextBox 68"/>
                  <p:cNvSpPr txBox="1"/>
                  <p:nvPr/>
                </p:nvSpPr>
                <p:spPr>
                  <a:xfrm>
                    <a:off x="2783192" y="1073150"/>
                    <a:ext cx="677558" cy="307777"/>
                  </a:xfrm>
                  <a:prstGeom prst="rect">
                    <a:avLst/>
                  </a:prstGeom>
                  <a:noFill/>
                </p:spPr>
                <p:txBody>
                  <a:bodyPr wrap="none" rtlCol="0">
                    <a:spAutoFit/>
                  </a:bodyPr>
                  <a:lstStyle/>
                  <a:p>
                    <a:r>
                      <a:rPr lang="en-US" sz="1400" dirty="0" err="1" smtClean="0"/>
                      <a:t>logRV</a:t>
                    </a:r>
                    <a:r>
                      <a:rPr lang="en-US" sz="1100" dirty="0" err="1" smtClean="0"/>
                      <a:t>p</a:t>
                    </a:r>
                    <a:endParaRPr lang="en-US" sz="1400" dirty="0"/>
                  </a:p>
                </p:txBody>
              </p:sp>
              <p:sp>
                <p:nvSpPr>
                  <p:cNvPr id="70" name="TextBox 69"/>
                  <p:cNvSpPr txBox="1"/>
                  <p:nvPr/>
                </p:nvSpPr>
                <p:spPr>
                  <a:xfrm>
                    <a:off x="3200400" y="990600"/>
                    <a:ext cx="333746" cy="253916"/>
                  </a:xfrm>
                  <a:prstGeom prst="rect">
                    <a:avLst/>
                  </a:prstGeom>
                  <a:noFill/>
                </p:spPr>
                <p:txBody>
                  <a:bodyPr wrap="none" rtlCol="0">
                    <a:spAutoFit/>
                  </a:bodyPr>
                  <a:lstStyle/>
                  <a:p>
                    <a:r>
                      <a:rPr lang="en-US" altLang="zh-CN" sz="1050" dirty="0" smtClean="0"/>
                      <a:t>(1)</a:t>
                    </a:r>
                    <a:endParaRPr lang="en-US" sz="1050" dirty="0"/>
                  </a:p>
                </p:txBody>
              </p:sp>
            </p:grpSp>
            <p:grpSp>
              <p:nvGrpSpPr>
                <p:cNvPr id="86" name="组合 85"/>
                <p:cNvGrpSpPr/>
                <p:nvPr/>
              </p:nvGrpSpPr>
              <p:grpSpPr>
                <a:xfrm>
                  <a:off x="6705600" y="1209873"/>
                  <a:ext cx="750954" cy="390327"/>
                  <a:chOff x="2783192" y="990600"/>
                  <a:chExt cx="750954" cy="390327"/>
                </a:xfrm>
              </p:grpSpPr>
              <p:sp>
                <p:nvSpPr>
                  <p:cNvPr id="87" name="TextBox 86"/>
                  <p:cNvSpPr txBox="1"/>
                  <p:nvPr/>
                </p:nvSpPr>
                <p:spPr>
                  <a:xfrm>
                    <a:off x="2783192" y="1073150"/>
                    <a:ext cx="677558" cy="307777"/>
                  </a:xfrm>
                  <a:prstGeom prst="rect">
                    <a:avLst/>
                  </a:prstGeom>
                  <a:noFill/>
                </p:spPr>
                <p:txBody>
                  <a:bodyPr wrap="none" rtlCol="0">
                    <a:spAutoFit/>
                  </a:bodyPr>
                  <a:lstStyle/>
                  <a:p>
                    <a:r>
                      <a:rPr lang="en-US" sz="1400" dirty="0" err="1" smtClean="0"/>
                      <a:t>logRV</a:t>
                    </a:r>
                    <a:r>
                      <a:rPr lang="en-US" sz="1100" dirty="0" err="1" smtClean="0"/>
                      <a:t>p</a:t>
                    </a:r>
                    <a:endParaRPr lang="en-US" sz="1400" dirty="0"/>
                  </a:p>
                </p:txBody>
              </p:sp>
              <p:sp>
                <p:nvSpPr>
                  <p:cNvPr id="88" name="TextBox 87"/>
                  <p:cNvSpPr txBox="1"/>
                  <p:nvPr/>
                </p:nvSpPr>
                <p:spPr>
                  <a:xfrm>
                    <a:off x="3200400" y="99060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06" name="TextBox 105"/>
                <p:cNvSpPr txBox="1"/>
                <p:nvPr/>
              </p:nvSpPr>
              <p:spPr>
                <a:xfrm>
                  <a:off x="4198637" y="1217746"/>
                  <a:ext cx="2417650" cy="304730"/>
                </a:xfrm>
                <a:prstGeom prst="rect">
                  <a:avLst/>
                </a:prstGeom>
                <a:noFill/>
              </p:spPr>
              <p:txBody>
                <a:bodyPr wrap="none" rtlCol="0">
                  <a:spAutoFit/>
                </a:bodyPr>
                <a:lstStyle/>
                <a:p>
                  <a:r>
                    <a:rPr lang="en-US" sz="1400" dirty="0" smtClean="0"/>
                    <a:t>………………….…………………………..</a:t>
                  </a:r>
                  <a:endParaRPr lang="en-US" sz="1400" dirty="0"/>
                </a:p>
              </p:txBody>
            </p:sp>
          </p:grpSp>
          <p:grpSp>
            <p:nvGrpSpPr>
              <p:cNvPr id="10" name="组合 9"/>
              <p:cNvGrpSpPr/>
              <p:nvPr/>
            </p:nvGrpSpPr>
            <p:grpSpPr>
              <a:xfrm>
                <a:off x="2590800" y="1636776"/>
                <a:ext cx="4935025" cy="404551"/>
                <a:chOff x="2590800" y="1662176"/>
                <a:chExt cx="4935025" cy="404551"/>
              </a:xfrm>
            </p:grpSpPr>
            <p:grpSp>
              <p:nvGrpSpPr>
                <p:cNvPr id="90" name="组合 89"/>
                <p:cNvGrpSpPr/>
                <p:nvPr/>
              </p:nvGrpSpPr>
              <p:grpSpPr>
                <a:xfrm>
                  <a:off x="2590800" y="1676400"/>
                  <a:ext cx="820225" cy="390327"/>
                  <a:chOff x="2783192" y="990600"/>
                  <a:chExt cx="820225" cy="390327"/>
                </a:xfrm>
              </p:grpSpPr>
              <p:sp>
                <p:nvSpPr>
                  <p:cNvPr id="91" name="TextBox 90"/>
                  <p:cNvSpPr txBox="1"/>
                  <p:nvPr/>
                </p:nvSpPr>
                <p:spPr>
                  <a:xfrm>
                    <a:off x="2783192" y="1073150"/>
                    <a:ext cx="820225" cy="307777"/>
                  </a:xfrm>
                  <a:prstGeom prst="rect">
                    <a:avLst/>
                  </a:prstGeom>
                  <a:noFill/>
                </p:spPr>
                <p:txBody>
                  <a:bodyPr wrap="none" rtlCol="0">
                    <a:spAutoFit/>
                  </a:bodyPr>
                  <a:lstStyle/>
                  <a:p>
                    <a:r>
                      <a:rPr lang="en-US" sz="1400" dirty="0" smtClean="0"/>
                      <a:t>logRV</a:t>
                    </a:r>
                    <a:r>
                      <a:rPr lang="en-US" sz="1100" dirty="0" smtClean="0"/>
                      <a:t>p+1</a:t>
                    </a:r>
                    <a:endParaRPr lang="en-US" sz="1400" dirty="0"/>
                  </a:p>
                </p:txBody>
              </p:sp>
              <p:sp>
                <p:nvSpPr>
                  <p:cNvPr id="92" name="TextBox 91"/>
                  <p:cNvSpPr txBox="1"/>
                  <p:nvPr/>
                </p:nvSpPr>
                <p:spPr>
                  <a:xfrm>
                    <a:off x="3200400" y="990600"/>
                    <a:ext cx="343364" cy="261610"/>
                  </a:xfrm>
                  <a:prstGeom prst="rect">
                    <a:avLst/>
                  </a:prstGeom>
                  <a:noFill/>
                </p:spPr>
                <p:txBody>
                  <a:bodyPr wrap="none" rtlCol="0">
                    <a:spAutoFit/>
                  </a:bodyPr>
                  <a:lstStyle/>
                  <a:p>
                    <a:r>
                      <a:rPr lang="en-US" altLang="zh-CN" sz="1050" dirty="0" smtClean="0"/>
                      <a:t>(0)</a:t>
                    </a:r>
                    <a:endParaRPr lang="en-US" sz="1050" dirty="0"/>
                  </a:p>
                </p:txBody>
              </p:sp>
            </p:grpSp>
            <p:grpSp>
              <p:nvGrpSpPr>
                <p:cNvPr id="93" name="组合 92"/>
                <p:cNvGrpSpPr/>
                <p:nvPr/>
              </p:nvGrpSpPr>
              <p:grpSpPr>
                <a:xfrm>
                  <a:off x="3289300" y="1676400"/>
                  <a:ext cx="820225" cy="390327"/>
                  <a:chOff x="2783192" y="990600"/>
                  <a:chExt cx="820225" cy="390327"/>
                </a:xfrm>
              </p:grpSpPr>
              <p:sp>
                <p:nvSpPr>
                  <p:cNvPr id="94" name="TextBox 93"/>
                  <p:cNvSpPr txBox="1"/>
                  <p:nvPr/>
                </p:nvSpPr>
                <p:spPr>
                  <a:xfrm>
                    <a:off x="2783192" y="1073150"/>
                    <a:ext cx="820225" cy="307777"/>
                  </a:xfrm>
                  <a:prstGeom prst="rect">
                    <a:avLst/>
                  </a:prstGeom>
                  <a:noFill/>
                </p:spPr>
                <p:txBody>
                  <a:bodyPr wrap="none" rtlCol="0">
                    <a:spAutoFit/>
                  </a:bodyPr>
                  <a:lstStyle/>
                  <a:p>
                    <a:r>
                      <a:rPr lang="en-US" sz="1400" dirty="0" smtClean="0"/>
                      <a:t>logRV</a:t>
                    </a:r>
                    <a:r>
                      <a:rPr lang="en-US" sz="1100" dirty="0" smtClean="0"/>
                      <a:t>p+1</a:t>
                    </a:r>
                    <a:endParaRPr lang="en-US" sz="1400" dirty="0"/>
                  </a:p>
                </p:txBody>
              </p:sp>
              <p:sp>
                <p:nvSpPr>
                  <p:cNvPr id="95" name="TextBox 94"/>
                  <p:cNvSpPr txBox="1"/>
                  <p:nvPr/>
                </p:nvSpPr>
                <p:spPr>
                  <a:xfrm>
                    <a:off x="3200400" y="990600"/>
                    <a:ext cx="333746" cy="253916"/>
                  </a:xfrm>
                  <a:prstGeom prst="rect">
                    <a:avLst/>
                  </a:prstGeom>
                  <a:noFill/>
                </p:spPr>
                <p:txBody>
                  <a:bodyPr wrap="none" rtlCol="0">
                    <a:spAutoFit/>
                  </a:bodyPr>
                  <a:lstStyle/>
                  <a:p>
                    <a:r>
                      <a:rPr lang="en-US" altLang="zh-CN" sz="1050" dirty="0" smtClean="0"/>
                      <a:t>(1)</a:t>
                    </a:r>
                    <a:endParaRPr lang="en-US" sz="1050" dirty="0"/>
                  </a:p>
                </p:txBody>
              </p:sp>
            </p:grpSp>
            <p:grpSp>
              <p:nvGrpSpPr>
                <p:cNvPr id="99" name="组合 98"/>
                <p:cNvGrpSpPr/>
                <p:nvPr/>
              </p:nvGrpSpPr>
              <p:grpSpPr>
                <a:xfrm>
                  <a:off x="6705600" y="1676400"/>
                  <a:ext cx="820225" cy="390327"/>
                  <a:chOff x="2783192" y="990600"/>
                  <a:chExt cx="820225" cy="390327"/>
                </a:xfrm>
              </p:grpSpPr>
              <p:sp>
                <p:nvSpPr>
                  <p:cNvPr id="100" name="TextBox 99"/>
                  <p:cNvSpPr txBox="1"/>
                  <p:nvPr/>
                </p:nvSpPr>
                <p:spPr>
                  <a:xfrm>
                    <a:off x="2783192" y="1073150"/>
                    <a:ext cx="820225" cy="307777"/>
                  </a:xfrm>
                  <a:prstGeom prst="rect">
                    <a:avLst/>
                  </a:prstGeom>
                  <a:noFill/>
                </p:spPr>
                <p:txBody>
                  <a:bodyPr wrap="none" rtlCol="0">
                    <a:spAutoFit/>
                  </a:bodyPr>
                  <a:lstStyle/>
                  <a:p>
                    <a:r>
                      <a:rPr lang="en-US" sz="1400" dirty="0" smtClean="0"/>
                      <a:t>logRV</a:t>
                    </a:r>
                    <a:r>
                      <a:rPr lang="en-US" sz="1100" dirty="0" smtClean="0"/>
                      <a:t>p+1</a:t>
                    </a:r>
                    <a:endParaRPr lang="en-US" sz="1400" dirty="0"/>
                  </a:p>
                </p:txBody>
              </p:sp>
              <p:sp>
                <p:nvSpPr>
                  <p:cNvPr id="101" name="TextBox 100"/>
                  <p:cNvSpPr txBox="1"/>
                  <p:nvPr/>
                </p:nvSpPr>
                <p:spPr>
                  <a:xfrm>
                    <a:off x="3200400" y="99060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09" name="TextBox 108"/>
                <p:cNvSpPr txBox="1"/>
                <p:nvPr/>
              </p:nvSpPr>
              <p:spPr>
                <a:xfrm>
                  <a:off x="4198637" y="1662176"/>
                  <a:ext cx="2417650" cy="304730"/>
                </a:xfrm>
                <a:prstGeom prst="rect">
                  <a:avLst/>
                </a:prstGeom>
                <a:noFill/>
              </p:spPr>
              <p:txBody>
                <a:bodyPr wrap="none" rtlCol="0">
                  <a:spAutoFit/>
                </a:bodyPr>
                <a:lstStyle/>
                <a:p>
                  <a:r>
                    <a:rPr lang="en-US" sz="1400" dirty="0" smtClean="0"/>
                    <a:t>………………….…………………………..</a:t>
                  </a:r>
                  <a:endParaRPr lang="en-US" sz="1400" dirty="0"/>
                </a:p>
              </p:txBody>
            </p:sp>
          </p:grpSp>
          <p:grpSp>
            <p:nvGrpSpPr>
              <p:cNvPr id="125" name="组合 124"/>
              <p:cNvGrpSpPr/>
              <p:nvPr/>
            </p:nvGrpSpPr>
            <p:grpSpPr>
              <a:xfrm>
                <a:off x="2590800" y="2758921"/>
                <a:ext cx="4865754" cy="412177"/>
                <a:chOff x="2590800" y="1654550"/>
                <a:chExt cx="4865754" cy="412177"/>
              </a:xfrm>
            </p:grpSpPr>
            <p:grpSp>
              <p:nvGrpSpPr>
                <p:cNvPr id="126" name="组合 125"/>
                <p:cNvGrpSpPr/>
                <p:nvPr/>
              </p:nvGrpSpPr>
              <p:grpSpPr>
                <a:xfrm>
                  <a:off x="2590800" y="1654550"/>
                  <a:ext cx="760572" cy="412177"/>
                  <a:chOff x="2783192" y="968750"/>
                  <a:chExt cx="760572" cy="412177"/>
                </a:xfrm>
              </p:grpSpPr>
              <p:sp>
                <p:nvSpPr>
                  <p:cNvPr id="134" name="TextBox 133"/>
                  <p:cNvSpPr txBox="1"/>
                  <p:nvPr/>
                </p:nvSpPr>
                <p:spPr>
                  <a:xfrm>
                    <a:off x="2783192" y="1073150"/>
                    <a:ext cx="744884"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1</a:t>
                    </a:r>
                    <a:endParaRPr lang="en-US" sz="800" dirty="0"/>
                  </a:p>
                </p:txBody>
              </p:sp>
              <p:sp>
                <p:nvSpPr>
                  <p:cNvPr id="135" name="TextBox 134"/>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27" name="组合 126"/>
                <p:cNvGrpSpPr/>
                <p:nvPr/>
              </p:nvGrpSpPr>
              <p:grpSpPr>
                <a:xfrm>
                  <a:off x="3363846" y="1663700"/>
                  <a:ext cx="744884" cy="403027"/>
                  <a:chOff x="2857738" y="977900"/>
                  <a:chExt cx="744884" cy="403027"/>
                </a:xfrm>
              </p:grpSpPr>
              <p:sp>
                <p:nvSpPr>
                  <p:cNvPr id="132" name="TextBox 131"/>
                  <p:cNvSpPr txBox="1"/>
                  <p:nvPr/>
                </p:nvSpPr>
                <p:spPr>
                  <a:xfrm>
                    <a:off x="2857738" y="1073150"/>
                    <a:ext cx="744884"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endParaRPr lang="en-US" sz="800" dirty="0"/>
                  </a:p>
                </p:txBody>
              </p:sp>
              <p:sp>
                <p:nvSpPr>
                  <p:cNvPr id="133" name="TextBox 132"/>
                  <p:cNvSpPr txBox="1"/>
                  <p:nvPr/>
                </p:nvSpPr>
                <p:spPr>
                  <a:xfrm>
                    <a:off x="3227692" y="977900"/>
                    <a:ext cx="333746" cy="253916"/>
                  </a:xfrm>
                  <a:prstGeom prst="rect">
                    <a:avLst/>
                  </a:prstGeom>
                  <a:noFill/>
                </p:spPr>
                <p:txBody>
                  <a:bodyPr wrap="none" rtlCol="0">
                    <a:spAutoFit/>
                  </a:bodyPr>
                  <a:lstStyle/>
                  <a:p>
                    <a:r>
                      <a:rPr lang="en-US" altLang="zh-CN" sz="1050" dirty="0" smtClean="0"/>
                      <a:t>(1)</a:t>
                    </a:r>
                    <a:endParaRPr lang="en-US" sz="1050" dirty="0"/>
                  </a:p>
                </p:txBody>
              </p:sp>
            </p:grpSp>
            <p:grpSp>
              <p:nvGrpSpPr>
                <p:cNvPr id="128" name="组合 127"/>
                <p:cNvGrpSpPr/>
                <p:nvPr/>
              </p:nvGrpSpPr>
              <p:grpSpPr>
                <a:xfrm>
                  <a:off x="6705600" y="1663700"/>
                  <a:ext cx="750954" cy="403027"/>
                  <a:chOff x="2783192" y="977900"/>
                  <a:chExt cx="750954" cy="403027"/>
                </a:xfrm>
              </p:grpSpPr>
              <p:sp>
                <p:nvSpPr>
                  <p:cNvPr id="130" name="TextBox 129"/>
                  <p:cNvSpPr txBox="1"/>
                  <p:nvPr/>
                </p:nvSpPr>
                <p:spPr>
                  <a:xfrm>
                    <a:off x="2783192" y="1073150"/>
                    <a:ext cx="744884"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endParaRPr lang="en-US" sz="800" dirty="0"/>
                  </a:p>
                </p:txBody>
              </p:sp>
              <p:sp>
                <p:nvSpPr>
                  <p:cNvPr id="131" name="TextBox 130"/>
                  <p:cNvSpPr txBox="1"/>
                  <p:nvPr/>
                </p:nvSpPr>
                <p:spPr>
                  <a:xfrm>
                    <a:off x="3200400" y="97790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29" name="TextBox 128"/>
                <p:cNvSpPr txBox="1"/>
                <p:nvPr/>
              </p:nvSpPr>
              <p:spPr>
                <a:xfrm>
                  <a:off x="4198637" y="1662176"/>
                  <a:ext cx="2417650" cy="304730"/>
                </a:xfrm>
                <a:prstGeom prst="rect">
                  <a:avLst/>
                </a:prstGeom>
                <a:noFill/>
              </p:spPr>
              <p:txBody>
                <a:bodyPr wrap="none" rtlCol="0">
                  <a:spAutoFit/>
                </a:bodyPr>
                <a:lstStyle/>
                <a:p>
                  <a:r>
                    <a:rPr lang="en-US" sz="1400" dirty="0" smtClean="0"/>
                    <a:t>………………….…………………………..</a:t>
                  </a:r>
                  <a:endParaRPr lang="en-US" sz="1400" dirty="0"/>
                </a:p>
              </p:txBody>
            </p:sp>
          </p:grpSp>
          <p:grpSp>
            <p:nvGrpSpPr>
              <p:cNvPr id="147" name="组合 146"/>
              <p:cNvGrpSpPr/>
              <p:nvPr/>
            </p:nvGrpSpPr>
            <p:grpSpPr>
              <a:xfrm>
                <a:off x="2590800" y="3124200"/>
                <a:ext cx="4956112" cy="412177"/>
                <a:chOff x="2590800" y="1654550"/>
                <a:chExt cx="4956112" cy="412177"/>
              </a:xfrm>
            </p:grpSpPr>
            <p:grpSp>
              <p:nvGrpSpPr>
                <p:cNvPr id="148" name="组合 147"/>
                <p:cNvGrpSpPr/>
                <p:nvPr/>
              </p:nvGrpSpPr>
              <p:grpSpPr>
                <a:xfrm>
                  <a:off x="2590800" y="1654550"/>
                  <a:ext cx="866712" cy="412177"/>
                  <a:chOff x="2783192" y="968750"/>
                  <a:chExt cx="866712" cy="412177"/>
                </a:xfrm>
              </p:grpSpPr>
              <p:sp>
                <p:nvSpPr>
                  <p:cNvPr id="156" name="TextBox 155"/>
                  <p:cNvSpPr txBox="1"/>
                  <p:nvPr/>
                </p:nvSpPr>
                <p:spPr>
                  <a:xfrm>
                    <a:off x="2783192" y="1073150"/>
                    <a:ext cx="866712"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1</a:t>
                    </a:r>
                    <a:r>
                      <a:rPr lang="en-US" altLang="zh-CN" sz="1100" dirty="0" smtClean="0"/>
                      <a:t>+1</a:t>
                    </a:r>
                    <a:endParaRPr lang="en-US" sz="1100" dirty="0"/>
                  </a:p>
                </p:txBody>
              </p:sp>
              <p:sp>
                <p:nvSpPr>
                  <p:cNvPr id="157" name="TextBox 156"/>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49" name="组合 148"/>
                <p:cNvGrpSpPr/>
                <p:nvPr/>
              </p:nvGrpSpPr>
              <p:grpSpPr>
                <a:xfrm>
                  <a:off x="3324288" y="1663700"/>
                  <a:ext cx="866712" cy="403027"/>
                  <a:chOff x="2818180" y="977900"/>
                  <a:chExt cx="866712" cy="403027"/>
                </a:xfrm>
              </p:grpSpPr>
              <p:sp>
                <p:nvSpPr>
                  <p:cNvPr id="154" name="TextBox 153"/>
                  <p:cNvSpPr txBox="1"/>
                  <p:nvPr/>
                </p:nvSpPr>
                <p:spPr>
                  <a:xfrm>
                    <a:off x="2818180" y="1073150"/>
                    <a:ext cx="866712"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r>
                      <a:rPr lang="en-US" sz="1100" dirty="0" smtClean="0"/>
                      <a:t>+1</a:t>
                    </a:r>
                    <a:endParaRPr lang="en-US" sz="1100" dirty="0"/>
                  </a:p>
                </p:txBody>
              </p:sp>
              <p:sp>
                <p:nvSpPr>
                  <p:cNvPr id="155" name="TextBox 154"/>
                  <p:cNvSpPr txBox="1"/>
                  <p:nvPr/>
                </p:nvSpPr>
                <p:spPr>
                  <a:xfrm>
                    <a:off x="3227692" y="977900"/>
                    <a:ext cx="333746" cy="253916"/>
                  </a:xfrm>
                  <a:prstGeom prst="rect">
                    <a:avLst/>
                  </a:prstGeom>
                  <a:noFill/>
                </p:spPr>
                <p:txBody>
                  <a:bodyPr wrap="none" rtlCol="0">
                    <a:spAutoFit/>
                  </a:bodyPr>
                  <a:lstStyle/>
                  <a:p>
                    <a:r>
                      <a:rPr lang="en-US" altLang="zh-CN" sz="1050" dirty="0" smtClean="0"/>
                      <a:t>(1)</a:t>
                    </a:r>
                    <a:endParaRPr lang="en-US" sz="1050" dirty="0"/>
                  </a:p>
                </p:txBody>
              </p:sp>
            </p:grpSp>
            <p:grpSp>
              <p:nvGrpSpPr>
                <p:cNvPr id="150" name="组合 149"/>
                <p:cNvGrpSpPr/>
                <p:nvPr/>
              </p:nvGrpSpPr>
              <p:grpSpPr>
                <a:xfrm>
                  <a:off x="6680200" y="1663700"/>
                  <a:ext cx="866712" cy="403027"/>
                  <a:chOff x="2757792" y="977900"/>
                  <a:chExt cx="866712" cy="403027"/>
                </a:xfrm>
              </p:grpSpPr>
              <p:sp>
                <p:nvSpPr>
                  <p:cNvPr id="152" name="TextBox 151"/>
                  <p:cNvSpPr txBox="1"/>
                  <p:nvPr/>
                </p:nvSpPr>
                <p:spPr>
                  <a:xfrm>
                    <a:off x="2757792" y="1073150"/>
                    <a:ext cx="866712"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r>
                      <a:rPr lang="en-US" sz="1100" dirty="0" smtClean="0"/>
                      <a:t>+1</a:t>
                    </a:r>
                    <a:endParaRPr lang="en-US" sz="1100" dirty="0"/>
                  </a:p>
                </p:txBody>
              </p:sp>
              <p:sp>
                <p:nvSpPr>
                  <p:cNvPr id="153" name="TextBox 152"/>
                  <p:cNvSpPr txBox="1"/>
                  <p:nvPr/>
                </p:nvSpPr>
                <p:spPr>
                  <a:xfrm>
                    <a:off x="3168650" y="97790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51" name="TextBox 150"/>
                <p:cNvSpPr txBox="1"/>
                <p:nvPr/>
              </p:nvSpPr>
              <p:spPr>
                <a:xfrm>
                  <a:off x="4198637" y="1662176"/>
                  <a:ext cx="2417650" cy="304730"/>
                </a:xfrm>
                <a:prstGeom prst="rect">
                  <a:avLst/>
                </a:prstGeom>
                <a:noFill/>
              </p:spPr>
              <p:txBody>
                <a:bodyPr wrap="none" rtlCol="0">
                  <a:spAutoFit/>
                </a:bodyPr>
                <a:lstStyle/>
                <a:p>
                  <a:r>
                    <a:rPr lang="en-US" sz="1400" dirty="0" smtClean="0"/>
                    <a:t>………………….…………………………..</a:t>
                  </a:r>
                  <a:endParaRPr lang="en-US" sz="1400" dirty="0"/>
                </a:p>
              </p:txBody>
            </p:sp>
          </p:grpSp>
          <p:sp>
            <p:nvSpPr>
              <p:cNvPr id="158" name="左大括号 157"/>
              <p:cNvSpPr/>
              <p:nvPr/>
            </p:nvSpPr>
            <p:spPr>
              <a:xfrm rot="-10800000">
                <a:off x="7543800" y="1003300"/>
                <a:ext cx="76200" cy="2120900"/>
              </a:xfrm>
              <a:prstGeom prst="leftBrace">
                <a:avLst>
                  <a:gd name="adj1" fmla="val 64063"/>
                  <a:gd name="adj2" fmla="val 50003"/>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9" name="TextBox 158"/>
              <p:cNvSpPr txBox="1"/>
              <p:nvPr/>
            </p:nvSpPr>
            <p:spPr>
              <a:xfrm>
                <a:off x="7933470" y="1319867"/>
                <a:ext cx="1305999" cy="523220"/>
              </a:xfrm>
              <a:prstGeom prst="rect">
                <a:avLst/>
              </a:prstGeom>
              <a:noFill/>
              <a:ln w="12700">
                <a:solidFill>
                  <a:srgbClr val="00B050"/>
                </a:solidFill>
              </a:ln>
            </p:spPr>
            <p:txBody>
              <a:bodyPr wrap="none" rtlCol="0">
                <a:spAutoFit/>
              </a:bodyPr>
              <a:lstStyle/>
              <a:p>
                <a:pPr algn="ctr"/>
                <a:r>
                  <a:rPr lang="en-US" sz="1400" dirty="0" smtClean="0"/>
                  <a:t>Data used to fit</a:t>
                </a:r>
              </a:p>
              <a:p>
                <a:pPr algn="ctr"/>
                <a:r>
                  <a:rPr lang="en-US" sz="1400" dirty="0" smtClean="0"/>
                  <a:t> the first mode</a:t>
                </a:r>
                <a:r>
                  <a:rPr lang="en-US" altLang="zh-CN" sz="1400" dirty="0" smtClean="0"/>
                  <a:t>l</a:t>
                </a:r>
                <a:endParaRPr lang="en-US" sz="1400" dirty="0"/>
              </a:p>
            </p:txBody>
          </p:sp>
          <p:sp>
            <p:nvSpPr>
              <p:cNvPr id="165" name="TextBox 164"/>
              <p:cNvSpPr txBox="1"/>
              <p:nvPr/>
            </p:nvSpPr>
            <p:spPr>
              <a:xfrm>
                <a:off x="2181002" y="2555544"/>
                <a:ext cx="409798" cy="646331"/>
              </a:xfrm>
              <a:prstGeom prst="rect">
                <a:avLst/>
              </a:prstGeom>
              <a:noFill/>
            </p:spPr>
            <p:txBody>
              <a:bodyPr wrap="none" rtlCol="0">
                <a:spAutoFit/>
              </a:bodyPr>
              <a:lstStyle/>
              <a:p>
                <a:r>
                  <a:rPr lang="en-US" altLang="zh-CN" sz="3600" dirty="0" smtClean="0"/>
                  <a:t>=</a:t>
                </a:r>
                <a:endParaRPr lang="en-US" sz="3600" dirty="0"/>
              </a:p>
            </p:txBody>
          </p:sp>
          <p:grpSp>
            <p:nvGrpSpPr>
              <p:cNvPr id="173" name="组合 172"/>
              <p:cNvGrpSpPr/>
              <p:nvPr/>
            </p:nvGrpSpPr>
            <p:grpSpPr>
              <a:xfrm>
                <a:off x="2590800" y="4670711"/>
                <a:ext cx="4834004" cy="412177"/>
                <a:chOff x="2590800" y="1654550"/>
                <a:chExt cx="4834004" cy="412177"/>
              </a:xfrm>
            </p:grpSpPr>
            <p:grpSp>
              <p:nvGrpSpPr>
                <p:cNvPr id="174" name="组合 173"/>
                <p:cNvGrpSpPr/>
                <p:nvPr/>
              </p:nvGrpSpPr>
              <p:grpSpPr>
                <a:xfrm>
                  <a:off x="2590800" y="1654550"/>
                  <a:ext cx="760572" cy="412177"/>
                  <a:chOff x="2783192" y="968750"/>
                  <a:chExt cx="760572" cy="412177"/>
                </a:xfrm>
              </p:grpSpPr>
              <p:sp>
                <p:nvSpPr>
                  <p:cNvPr id="182" name="TextBox 181"/>
                  <p:cNvSpPr txBox="1"/>
                  <p:nvPr/>
                </p:nvSpPr>
                <p:spPr>
                  <a:xfrm>
                    <a:off x="2783192" y="1073150"/>
                    <a:ext cx="724044"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a:t>2</a:t>
                    </a:r>
                    <a:endParaRPr lang="en-US" sz="1100" dirty="0"/>
                  </a:p>
                </p:txBody>
              </p:sp>
              <p:sp>
                <p:nvSpPr>
                  <p:cNvPr id="183" name="TextBox 182"/>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75" name="组合 174"/>
                <p:cNvGrpSpPr/>
                <p:nvPr/>
              </p:nvGrpSpPr>
              <p:grpSpPr>
                <a:xfrm>
                  <a:off x="3333825" y="1663700"/>
                  <a:ext cx="724044" cy="403027"/>
                  <a:chOff x="2827717" y="977900"/>
                  <a:chExt cx="724044" cy="403027"/>
                </a:xfrm>
              </p:grpSpPr>
              <p:sp>
                <p:nvSpPr>
                  <p:cNvPr id="180" name="TextBox 179"/>
                  <p:cNvSpPr txBox="1"/>
                  <p:nvPr/>
                </p:nvSpPr>
                <p:spPr>
                  <a:xfrm>
                    <a:off x="2827717" y="1073150"/>
                    <a:ext cx="724044" cy="307777"/>
                  </a:xfrm>
                  <a:prstGeom prst="rect">
                    <a:avLst/>
                  </a:prstGeom>
                  <a:noFill/>
                </p:spPr>
                <p:txBody>
                  <a:bodyPr wrap="none" rtlCol="0">
                    <a:spAutoFit/>
                  </a:bodyPr>
                  <a:lstStyle/>
                  <a:p>
                    <a:r>
                      <a:rPr lang="en-US" sz="1400" dirty="0" smtClean="0"/>
                      <a:t>logRV</a:t>
                    </a:r>
                    <a:r>
                      <a:rPr lang="en-US" sz="1100" dirty="0" smtClean="0"/>
                      <a:t>T</a:t>
                    </a:r>
                    <a:r>
                      <a:rPr lang="en-US" sz="800" dirty="0"/>
                      <a:t>2</a:t>
                    </a:r>
                    <a:endParaRPr lang="en-US" sz="1100" dirty="0"/>
                  </a:p>
                </p:txBody>
              </p:sp>
              <p:sp>
                <p:nvSpPr>
                  <p:cNvPr id="181" name="TextBox 180"/>
                  <p:cNvSpPr txBox="1"/>
                  <p:nvPr/>
                </p:nvSpPr>
                <p:spPr>
                  <a:xfrm>
                    <a:off x="3200400" y="977900"/>
                    <a:ext cx="333746" cy="253916"/>
                  </a:xfrm>
                  <a:prstGeom prst="rect">
                    <a:avLst/>
                  </a:prstGeom>
                  <a:noFill/>
                </p:spPr>
                <p:txBody>
                  <a:bodyPr wrap="none" rtlCol="0">
                    <a:spAutoFit/>
                  </a:bodyPr>
                  <a:lstStyle/>
                  <a:p>
                    <a:r>
                      <a:rPr lang="en-US" altLang="zh-CN" sz="1050" dirty="0" smtClean="0"/>
                      <a:t>(1)</a:t>
                    </a:r>
                    <a:endParaRPr lang="en-US" sz="1050" dirty="0"/>
                  </a:p>
                </p:txBody>
              </p:sp>
            </p:grpSp>
            <p:grpSp>
              <p:nvGrpSpPr>
                <p:cNvPr id="176" name="组合 175"/>
                <p:cNvGrpSpPr/>
                <p:nvPr/>
              </p:nvGrpSpPr>
              <p:grpSpPr>
                <a:xfrm>
                  <a:off x="6680200" y="1663700"/>
                  <a:ext cx="744604" cy="403027"/>
                  <a:chOff x="2757792" y="977900"/>
                  <a:chExt cx="744604" cy="403027"/>
                </a:xfrm>
              </p:grpSpPr>
              <p:sp>
                <p:nvSpPr>
                  <p:cNvPr id="178" name="TextBox 177"/>
                  <p:cNvSpPr txBox="1"/>
                  <p:nvPr/>
                </p:nvSpPr>
                <p:spPr>
                  <a:xfrm>
                    <a:off x="2757792" y="1073150"/>
                    <a:ext cx="724044" cy="307777"/>
                  </a:xfrm>
                  <a:prstGeom prst="rect">
                    <a:avLst/>
                  </a:prstGeom>
                  <a:noFill/>
                </p:spPr>
                <p:txBody>
                  <a:bodyPr wrap="none" rtlCol="0">
                    <a:spAutoFit/>
                  </a:bodyPr>
                  <a:lstStyle/>
                  <a:p>
                    <a:r>
                      <a:rPr lang="en-US" sz="1400" dirty="0" smtClean="0"/>
                      <a:t>logRV</a:t>
                    </a:r>
                    <a:r>
                      <a:rPr lang="en-US" sz="1100" dirty="0" smtClean="0"/>
                      <a:t>T</a:t>
                    </a:r>
                    <a:r>
                      <a:rPr lang="en-US" sz="800" dirty="0"/>
                      <a:t>2</a:t>
                    </a:r>
                    <a:endParaRPr lang="en-US" sz="1100" dirty="0"/>
                  </a:p>
                </p:txBody>
              </p:sp>
              <p:sp>
                <p:nvSpPr>
                  <p:cNvPr id="179" name="TextBox 178"/>
                  <p:cNvSpPr txBox="1"/>
                  <p:nvPr/>
                </p:nvSpPr>
                <p:spPr>
                  <a:xfrm>
                    <a:off x="3168650" y="97790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77" name="TextBox 176"/>
                <p:cNvSpPr txBox="1"/>
                <p:nvPr/>
              </p:nvSpPr>
              <p:spPr>
                <a:xfrm>
                  <a:off x="4198637" y="1662176"/>
                  <a:ext cx="2417650" cy="304730"/>
                </a:xfrm>
                <a:prstGeom prst="rect">
                  <a:avLst/>
                </a:prstGeom>
                <a:noFill/>
              </p:spPr>
              <p:txBody>
                <a:bodyPr wrap="none" rtlCol="0">
                  <a:spAutoFit/>
                </a:bodyPr>
                <a:lstStyle/>
                <a:p>
                  <a:r>
                    <a:rPr lang="en-US" sz="1400" dirty="0" smtClean="0"/>
                    <a:t>………………….…………………………..</a:t>
                  </a:r>
                  <a:endParaRPr lang="en-US" sz="1400" dirty="0"/>
                </a:p>
              </p:txBody>
            </p:sp>
          </p:grpSp>
          <p:sp>
            <p:nvSpPr>
              <p:cNvPr id="187" name="左大括号 186"/>
              <p:cNvSpPr/>
              <p:nvPr/>
            </p:nvSpPr>
            <p:spPr>
              <a:xfrm rot="10800000">
                <a:off x="7639269" y="990599"/>
                <a:ext cx="73152" cy="2545777"/>
              </a:xfrm>
              <a:prstGeom prst="leftBrace">
                <a:avLst>
                  <a:gd name="adj1" fmla="val 64063"/>
                  <a:gd name="adj2" fmla="val 50003"/>
                </a:avLst>
              </a:prstGeom>
              <a:ln w="12700">
                <a:solidFill>
                  <a:srgbClr val="A30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8" name="TextBox 187"/>
              <p:cNvSpPr txBox="1"/>
              <p:nvPr/>
            </p:nvSpPr>
            <p:spPr>
              <a:xfrm>
                <a:off x="7957361" y="1929467"/>
                <a:ext cx="1205908" cy="738664"/>
              </a:xfrm>
              <a:prstGeom prst="rect">
                <a:avLst/>
              </a:prstGeom>
              <a:noFill/>
              <a:ln w="12700">
                <a:solidFill>
                  <a:srgbClr val="A30563"/>
                </a:solidFill>
              </a:ln>
            </p:spPr>
            <p:txBody>
              <a:bodyPr wrap="none" rtlCol="0">
                <a:spAutoFit/>
              </a:bodyPr>
              <a:lstStyle/>
              <a:p>
                <a:pPr algn="ctr"/>
                <a:r>
                  <a:rPr lang="en-US" sz="1400" dirty="0" smtClean="0"/>
                  <a:t>Data used </a:t>
                </a:r>
              </a:p>
              <a:p>
                <a:pPr algn="ctr"/>
                <a:r>
                  <a:rPr lang="en-US" sz="1400" dirty="0" smtClean="0"/>
                  <a:t>to fit the </a:t>
                </a:r>
              </a:p>
              <a:p>
                <a:pPr algn="ctr"/>
                <a:r>
                  <a:rPr lang="en-US" sz="1400" dirty="0" smtClean="0"/>
                  <a:t>second model</a:t>
                </a:r>
                <a:endParaRPr lang="en-US" sz="1400" dirty="0"/>
              </a:p>
            </p:txBody>
          </p:sp>
          <p:sp>
            <p:nvSpPr>
              <p:cNvPr id="12" name="矩形 11"/>
              <p:cNvSpPr/>
              <p:nvPr/>
            </p:nvSpPr>
            <p:spPr>
              <a:xfrm>
                <a:off x="2647950" y="3171098"/>
                <a:ext cx="744025" cy="363404"/>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p:cNvSpPr/>
              <p:nvPr/>
            </p:nvSpPr>
            <p:spPr>
              <a:xfrm>
                <a:off x="2647950" y="3572602"/>
                <a:ext cx="744025" cy="363404"/>
              </a:xfrm>
              <a:prstGeom prst="rect">
                <a:avLst/>
              </a:prstGeom>
              <a:noFill/>
              <a:ln w="12700">
                <a:solidFill>
                  <a:srgbClr val="C806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组合 16"/>
              <p:cNvGrpSpPr/>
              <p:nvPr/>
            </p:nvGrpSpPr>
            <p:grpSpPr>
              <a:xfrm>
                <a:off x="400269" y="720447"/>
                <a:ext cx="1336792" cy="4378207"/>
                <a:chOff x="400269" y="720447"/>
                <a:chExt cx="1336792" cy="4378207"/>
              </a:xfrm>
            </p:grpSpPr>
            <p:sp>
              <p:nvSpPr>
                <p:cNvPr id="185" name="TextBox 184"/>
                <p:cNvSpPr txBox="1"/>
                <p:nvPr/>
              </p:nvSpPr>
              <p:spPr>
                <a:xfrm>
                  <a:off x="657002" y="2555544"/>
                  <a:ext cx="409798" cy="646331"/>
                </a:xfrm>
                <a:prstGeom prst="rect">
                  <a:avLst/>
                </a:prstGeom>
                <a:noFill/>
              </p:spPr>
              <p:txBody>
                <a:bodyPr wrap="none" rtlCol="0">
                  <a:spAutoFit/>
                </a:bodyPr>
                <a:lstStyle/>
                <a:p>
                  <a:r>
                    <a:rPr lang="en-US" altLang="zh-CN" sz="3600" dirty="0" smtClean="0"/>
                    <a:t>=</a:t>
                  </a:r>
                  <a:endParaRPr lang="en-US" sz="3600" dirty="0"/>
                </a:p>
              </p:txBody>
            </p:sp>
            <p:sp>
              <p:nvSpPr>
                <p:cNvPr id="186" name="TextBox 185"/>
                <p:cNvSpPr txBox="1"/>
                <p:nvPr/>
              </p:nvSpPr>
              <p:spPr>
                <a:xfrm>
                  <a:off x="400269" y="2615267"/>
                  <a:ext cx="359394" cy="523220"/>
                </a:xfrm>
                <a:prstGeom prst="rect">
                  <a:avLst/>
                </a:prstGeom>
                <a:noFill/>
              </p:spPr>
              <p:txBody>
                <a:bodyPr wrap="none" rtlCol="0">
                  <a:spAutoFit/>
                </a:bodyPr>
                <a:lstStyle/>
                <a:p>
                  <a:r>
                    <a:rPr lang="en-US" altLang="zh-CN" sz="2800" dirty="0" smtClean="0"/>
                    <a:t>Y</a:t>
                  </a:r>
                  <a:endParaRPr lang="en-US" sz="2800" dirty="0"/>
                </a:p>
              </p:txBody>
            </p:sp>
            <p:grpSp>
              <p:nvGrpSpPr>
                <p:cNvPr id="15" name="组合 14"/>
                <p:cNvGrpSpPr/>
                <p:nvPr/>
              </p:nvGrpSpPr>
              <p:grpSpPr>
                <a:xfrm>
                  <a:off x="914400" y="720447"/>
                  <a:ext cx="822661" cy="4378207"/>
                  <a:chOff x="1905000" y="720447"/>
                  <a:chExt cx="822661" cy="4378207"/>
                </a:xfrm>
              </p:grpSpPr>
              <p:sp>
                <p:nvSpPr>
                  <p:cNvPr id="63" name="TextBox 62"/>
                  <p:cNvSpPr txBox="1"/>
                  <p:nvPr/>
                </p:nvSpPr>
                <p:spPr>
                  <a:xfrm>
                    <a:off x="2000469" y="720447"/>
                    <a:ext cx="676788" cy="523220"/>
                  </a:xfrm>
                  <a:prstGeom prst="rect">
                    <a:avLst/>
                  </a:prstGeom>
                  <a:noFill/>
                </p:spPr>
                <p:txBody>
                  <a:bodyPr wrap="square" rtlCol="0">
                    <a:spAutoFit/>
                  </a:bodyPr>
                  <a:lstStyle/>
                  <a:p>
                    <a:pPr algn="ctr"/>
                    <a:r>
                      <a:rPr lang="en-US" altLang="zh-CN" sz="1400" b="1" dirty="0" smtClean="0"/>
                      <a:t>Time </a:t>
                    </a:r>
                  </a:p>
                  <a:p>
                    <a:pPr algn="ctr"/>
                    <a:r>
                      <a:rPr lang="en-US" altLang="zh-CN" sz="1400" b="1" dirty="0" smtClean="0"/>
                      <a:t>Index</a:t>
                    </a:r>
                    <a:endParaRPr lang="en-US" sz="1400" b="1" dirty="0"/>
                  </a:p>
                </p:txBody>
              </p:sp>
              <p:sp>
                <p:nvSpPr>
                  <p:cNvPr id="66" name="TextBox 65"/>
                  <p:cNvSpPr txBox="1"/>
                  <p:nvPr/>
                </p:nvSpPr>
                <p:spPr>
                  <a:xfrm>
                    <a:off x="2151862" y="1295400"/>
                    <a:ext cx="429926" cy="307777"/>
                  </a:xfrm>
                  <a:prstGeom prst="rect">
                    <a:avLst/>
                  </a:prstGeom>
                  <a:noFill/>
                </p:spPr>
                <p:txBody>
                  <a:bodyPr wrap="none" rtlCol="0">
                    <a:spAutoFit/>
                  </a:bodyPr>
                  <a:lstStyle/>
                  <a:p>
                    <a:r>
                      <a:rPr lang="en-US" altLang="zh-CN" sz="1400" dirty="0" smtClean="0"/>
                      <a:t>t=p</a:t>
                    </a:r>
                    <a:endParaRPr lang="en-US" sz="1400" dirty="0"/>
                  </a:p>
                </p:txBody>
              </p:sp>
              <p:sp>
                <p:nvSpPr>
                  <p:cNvPr id="89" name="TextBox 88"/>
                  <p:cNvSpPr txBox="1"/>
                  <p:nvPr/>
                </p:nvSpPr>
                <p:spPr>
                  <a:xfrm>
                    <a:off x="1970723" y="1733550"/>
                    <a:ext cx="611065" cy="307777"/>
                  </a:xfrm>
                  <a:prstGeom prst="rect">
                    <a:avLst/>
                  </a:prstGeom>
                  <a:noFill/>
                </p:spPr>
                <p:txBody>
                  <a:bodyPr wrap="none" rtlCol="0">
                    <a:spAutoFit/>
                  </a:bodyPr>
                  <a:lstStyle/>
                  <a:p>
                    <a:r>
                      <a:rPr lang="en-US" altLang="zh-CN" sz="1400" dirty="0" smtClean="0"/>
                      <a:t>t=p+1</a:t>
                    </a:r>
                    <a:endParaRPr lang="en-US" sz="1400" dirty="0"/>
                  </a:p>
                </p:txBody>
              </p:sp>
              <p:sp>
                <p:nvSpPr>
                  <p:cNvPr id="111" name="TextBox 110"/>
                  <p:cNvSpPr txBox="1"/>
                  <p:nvPr/>
                </p:nvSpPr>
                <p:spPr>
                  <a:xfrm>
                    <a:off x="1905000" y="3248223"/>
                    <a:ext cx="676788" cy="307777"/>
                  </a:xfrm>
                  <a:prstGeom prst="rect">
                    <a:avLst/>
                  </a:prstGeom>
                  <a:noFill/>
                </p:spPr>
                <p:txBody>
                  <a:bodyPr wrap="none" rtlCol="0">
                    <a:spAutoFit/>
                  </a:bodyPr>
                  <a:lstStyle/>
                  <a:p>
                    <a:r>
                      <a:rPr lang="en-US" altLang="zh-CN" sz="1400" dirty="0" smtClean="0"/>
                      <a:t>t=T</a:t>
                    </a:r>
                    <a:r>
                      <a:rPr lang="en-US" altLang="zh-CN" sz="1100" dirty="0" smtClean="0"/>
                      <a:t>1</a:t>
                    </a:r>
                    <a:r>
                      <a:rPr lang="en-US" altLang="zh-CN" sz="1400" dirty="0" smtClean="0"/>
                      <a:t>+1</a:t>
                    </a:r>
                    <a:endParaRPr lang="en-US" sz="1400" dirty="0"/>
                  </a:p>
                </p:txBody>
              </p:sp>
              <p:sp>
                <p:nvSpPr>
                  <p:cNvPr id="113" name="TextBox 112"/>
                  <p:cNvSpPr txBox="1"/>
                  <p:nvPr/>
                </p:nvSpPr>
                <p:spPr>
                  <a:xfrm>
                    <a:off x="2066903" y="2892623"/>
                    <a:ext cx="514885" cy="307777"/>
                  </a:xfrm>
                  <a:prstGeom prst="rect">
                    <a:avLst/>
                  </a:prstGeom>
                  <a:noFill/>
                </p:spPr>
                <p:txBody>
                  <a:bodyPr wrap="none" rtlCol="0">
                    <a:spAutoFit/>
                  </a:bodyPr>
                  <a:lstStyle/>
                  <a:p>
                    <a:r>
                      <a:rPr lang="en-US" altLang="zh-CN" sz="1400" dirty="0" smtClean="0"/>
                      <a:t>t=T</a:t>
                    </a:r>
                    <a:r>
                      <a:rPr lang="en-US" altLang="zh-CN" sz="1100" dirty="0" smtClean="0"/>
                      <a:t>1</a:t>
                    </a:r>
                    <a:endParaRPr lang="en-US" sz="1400" dirty="0"/>
                  </a:p>
                </p:txBody>
              </p:sp>
              <p:sp>
                <p:nvSpPr>
                  <p:cNvPr id="172" name="TextBox 171"/>
                  <p:cNvSpPr txBox="1"/>
                  <p:nvPr/>
                </p:nvSpPr>
                <p:spPr>
                  <a:xfrm>
                    <a:off x="2086139" y="4790877"/>
                    <a:ext cx="495649" cy="307777"/>
                  </a:xfrm>
                  <a:prstGeom prst="rect">
                    <a:avLst/>
                  </a:prstGeom>
                  <a:noFill/>
                </p:spPr>
                <p:txBody>
                  <a:bodyPr wrap="none" rtlCol="0">
                    <a:spAutoFit/>
                  </a:bodyPr>
                  <a:lstStyle/>
                  <a:p>
                    <a:r>
                      <a:rPr lang="en-US" altLang="zh-CN" sz="1400" dirty="0" smtClean="0"/>
                      <a:t>t=T</a:t>
                    </a:r>
                    <a:r>
                      <a:rPr lang="en-US" altLang="zh-CN" sz="1100" dirty="0" smtClean="0"/>
                      <a:t>2</a:t>
                    </a:r>
                    <a:endParaRPr lang="en-US" sz="1400" dirty="0"/>
                  </a:p>
                </p:txBody>
              </p:sp>
              <p:sp>
                <p:nvSpPr>
                  <p:cNvPr id="190" name="TextBox 189"/>
                  <p:cNvSpPr txBox="1"/>
                  <p:nvPr/>
                </p:nvSpPr>
                <p:spPr>
                  <a:xfrm>
                    <a:off x="1905000" y="3628229"/>
                    <a:ext cx="676788" cy="307777"/>
                  </a:xfrm>
                  <a:prstGeom prst="rect">
                    <a:avLst/>
                  </a:prstGeom>
                  <a:noFill/>
                </p:spPr>
                <p:txBody>
                  <a:bodyPr wrap="none" rtlCol="0">
                    <a:spAutoFit/>
                  </a:bodyPr>
                  <a:lstStyle/>
                  <a:p>
                    <a:r>
                      <a:rPr lang="en-US" altLang="zh-CN" sz="1400" dirty="0" smtClean="0"/>
                      <a:t>t=T</a:t>
                    </a:r>
                    <a:r>
                      <a:rPr lang="en-US" altLang="zh-CN" sz="1100" dirty="0" smtClean="0"/>
                      <a:t>1</a:t>
                    </a:r>
                    <a:r>
                      <a:rPr lang="en-US" altLang="zh-CN" sz="1400" dirty="0" smtClean="0"/>
                      <a:t>+2</a:t>
                    </a:r>
                    <a:endParaRPr lang="en-US" sz="1400" dirty="0"/>
                  </a:p>
                </p:txBody>
              </p:sp>
              <p:sp>
                <p:nvSpPr>
                  <p:cNvPr id="206" name="TextBox 205"/>
                  <p:cNvSpPr txBox="1"/>
                  <p:nvPr/>
                </p:nvSpPr>
                <p:spPr>
                  <a:xfrm>
                    <a:off x="2086139" y="4393267"/>
                    <a:ext cx="641522" cy="307777"/>
                  </a:xfrm>
                  <a:prstGeom prst="rect">
                    <a:avLst/>
                  </a:prstGeom>
                  <a:noFill/>
                </p:spPr>
                <p:txBody>
                  <a:bodyPr wrap="none" rtlCol="0">
                    <a:spAutoFit/>
                  </a:bodyPr>
                  <a:lstStyle/>
                  <a:p>
                    <a:r>
                      <a:rPr lang="en-US" altLang="zh-CN" sz="1400" dirty="0" smtClean="0"/>
                      <a:t>t=T</a:t>
                    </a:r>
                    <a:r>
                      <a:rPr lang="en-US" altLang="zh-CN" sz="1100" dirty="0" smtClean="0"/>
                      <a:t>2</a:t>
                    </a:r>
                    <a:r>
                      <a:rPr lang="en-US" altLang="zh-CN" sz="1400" dirty="0" smtClean="0"/>
                      <a:t>-1</a:t>
                    </a:r>
                    <a:endParaRPr lang="en-US" sz="1400" dirty="0"/>
                  </a:p>
                </p:txBody>
              </p:sp>
            </p:grpSp>
          </p:grpSp>
          <p:grpSp>
            <p:nvGrpSpPr>
              <p:cNvPr id="193" name="组合 192"/>
              <p:cNvGrpSpPr/>
              <p:nvPr/>
            </p:nvGrpSpPr>
            <p:grpSpPr>
              <a:xfrm>
                <a:off x="2590800" y="3550223"/>
                <a:ext cx="4956112" cy="412177"/>
                <a:chOff x="2590800" y="1654550"/>
                <a:chExt cx="4956112" cy="412177"/>
              </a:xfrm>
            </p:grpSpPr>
            <p:grpSp>
              <p:nvGrpSpPr>
                <p:cNvPr id="194" name="组合 193"/>
                <p:cNvGrpSpPr/>
                <p:nvPr/>
              </p:nvGrpSpPr>
              <p:grpSpPr>
                <a:xfrm>
                  <a:off x="2590800" y="1654550"/>
                  <a:ext cx="866712" cy="412177"/>
                  <a:chOff x="2783192" y="968750"/>
                  <a:chExt cx="866712" cy="412177"/>
                </a:xfrm>
              </p:grpSpPr>
              <p:sp>
                <p:nvSpPr>
                  <p:cNvPr id="202" name="TextBox 201"/>
                  <p:cNvSpPr txBox="1"/>
                  <p:nvPr/>
                </p:nvSpPr>
                <p:spPr>
                  <a:xfrm>
                    <a:off x="2783192" y="1073150"/>
                    <a:ext cx="866712"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1</a:t>
                    </a:r>
                    <a:r>
                      <a:rPr lang="en-US" altLang="zh-CN" sz="1100" dirty="0" smtClean="0"/>
                      <a:t>+2</a:t>
                    </a:r>
                    <a:endParaRPr lang="en-US" sz="1100" dirty="0"/>
                  </a:p>
                </p:txBody>
              </p:sp>
              <p:sp>
                <p:nvSpPr>
                  <p:cNvPr id="203" name="TextBox 202"/>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95" name="组合 194"/>
                <p:cNvGrpSpPr/>
                <p:nvPr/>
              </p:nvGrpSpPr>
              <p:grpSpPr>
                <a:xfrm>
                  <a:off x="3324288" y="1663700"/>
                  <a:ext cx="866712" cy="403027"/>
                  <a:chOff x="2818180" y="977900"/>
                  <a:chExt cx="866712" cy="403027"/>
                </a:xfrm>
              </p:grpSpPr>
              <p:sp>
                <p:nvSpPr>
                  <p:cNvPr id="200" name="TextBox 199"/>
                  <p:cNvSpPr txBox="1"/>
                  <p:nvPr/>
                </p:nvSpPr>
                <p:spPr>
                  <a:xfrm>
                    <a:off x="2818180" y="1073150"/>
                    <a:ext cx="866712"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r>
                      <a:rPr lang="en-US" sz="1100" dirty="0" smtClean="0"/>
                      <a:t>+2</a:t>
                    </a:r>
                    <a:endParaRPr lang="en-US" sz="1100" dirty="0"/>
                  </a:p>
                </p:txBody>
              </p:sp>
              <p:sp>
                <p:nvSpPr>
                  <p:cNvPr id="201" name="TextBox 200"/>
                  <p:cNvSpPr txBox="1"/>
                  <p:nvPr/>
                </p:nvSpPr>
                <p:spPr>
                  <a:xfrm>
                    <a:off x="3227692" y="977900"/>
                    <a:ext cx="333746" cy="253916"/>
                  </a:xfrm>
                  <a:prstGeom prst="rect">
                    <a:avLst/>
                  </a:prstGeom>
                  <a:noFill/>
                </p:spPr>
                <p:txBody>
                  <a:bodyPr wrap="none" rtlCol="0">
                    <a:spAutoFit/>
                  </a:bodyPr>
                  <a:lstStyle/>
                  <a:p>
                    <a:r>
                      <a:rPr lang="en-US" altLang="zh-CN" sz="1050" dirty="0" smtClean="0"/>
                      <a:t>(1)</a:t>
                    </a:r>
                    <a:endParaRPr lang="en-US" sz="1050" dirty="0"/>
                  </a:p>
                </p:txBody>
              </p:sp>
            </p:grpSp>
            <p:grpSp>
              <p:nvGrpSpPr>
                <p:cNvPr id="196" name="组合 195"/>
                <p:cNvGrpSpPr/>
                <p:nvPr/>
              </p:nvGrpSpPr>
              <p:grpSpPr>
                <a:xfrm>
                  <a:off x="6680200" y="1663700"/>
                  <a:ext cx="866712" cy="403027"/>
                  <a:chOff x="2757792" y="977900"/>
                  <a:chExt cx="866712" cy="403027"/>
                </a:xfrm>
              </p:grpSpPr>
              <p:sp>
                <p:nvSpPr>
                  <p:cNvPr id="198" name="TextBox 197"/>
                  <p:cNvSpPr txBox="1"/>
                  <p:nvPr/>
                </p:nvSpPr>
                <p:spPr>
                  <a:xfrm>
                    <a:off x="2757792" y="1073150"/>
                    <a:ext cx="866712"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r>
                      <a:rPr lang="en-US" sz="1100" dirty="0" smtClean="0"/>
                      <a:t>+2</a:t>
                    </a:r>
                    <a:endParaRPr lang="en-US" sz="1100" dirty="0"/>
                  </a:p>
                </p:txBody>
              </p:sp>
              <p:sp>
                <p:nvSpPr>
                  <p:cNvPr id="199" name="TextBox 198"/>
                  <p:cNvSpPr txBox="1"/>
                  <p:nvPr/>
                </p:nvSpPr>
                <p:spPr>
                  <a:xfrm>
                    <a:off x="3168650" y="97790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97" name="TextBox 196"/>
                <p:cNvSpPr txBox="1"/>
                <p:nvPr/>
              </p:nvSpPr>
              <p:spPr>
                <a:xfrm>
                  <a:off x="4198637" y="1662176"/>
                  <a:ext cx="2417650" cy="304730"/>
                </a:xfrm>
                <a:prstGeom prst="rect">
                  <a:avLst/>
                </a:prstGeom>
                <a:noFill/>
              </p:spPr>
              <p:txBody>
                <a:bodyPr wrap="none" rtlCol="0">
                  <a:spAutoFit/>
                </a:bodyPr>
                <a:lstStyle/>
                <a:p>
                  <a:r>
                    <a:rPr lang="en-US" sz="1400" dirty="0" smtClean="0"/>
                    <a:t>………………….…………………………..</a:t>
                  </a:r>
                  <a:endParaRPr lang="en-US" sz="1400" dirty="0"/>
                </a:p>
              </p:txBody>
            </p:sp>
          </p:grpSp>
          <p:grpSp>
            <p:nvGrpSpPr>
              <p:cNvPr id="16" name="组合 15"/>
              <p:cNvGrpSpPr/>
              <p:nvPr/>
            </p:nvGrpSpPr>
            <p:grpSpPr>
              <a:xfrm>
                <a:off x="1676400" y="990084"/>
                <a:ext cx="532551" cy="4115316"/>
                <a:chOff x="759618" y="990084"/>
                <a:chExt cx="532551" cy="4115316"/>
              </a:xfrm>
            </p:grpSpPr>
            <p:sp>
              <p:nvSpPr>
                <p:cNvPr id="163" name="左中括号 162"/>
                <p:cNvSpPr/>
                <p:nvPr/>
              </p:nvSpPr>
              <p:spPr>
                <a:xfrm>
                  <a:off x="762000" y="990600"/>
                  <a:ext cx="45719"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左中括号 163"/>
                <p:cNvSpPr/>
                <p:nvPr/>
              </p:nvSpPr>
              <p:spPr>
                <a:xfrm rot="10800000">
                  <a:off x="1219201" y="990084"/>
                  <a:ext cx="56221"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167"/>
                <p:cNvSpPr txBox="1"/>
                <p:nvPr/>
              </p:nvSpPr>
              <p:spPr>
                <a:xfrm>
                  <a:off x="842974" y="1295400"/>
                  <a:ext cx="346570" cy="307777"/>
                </a:xfrm>
                <a:prstGeom prst="rect">
                  <a:avLst/>
                </a:prstGeom>
                <a:noFill/>
              </p:spPr>
              <p:txBody>
                <a:bodyPr wrap="none" rtlCol="0">
                  <a:spAutoFit/>
                </a:bodyPr>
                <a:lstStyle/>
                <a:p>
                  <a:r>
                    <a:rPr lang="en-US" altLang="zh-CN" sz="1400" dirty="0" err="1" smtClean="0"/>
                    <a:t>Y</a:t>
                  </a:r>
                  <a:r>
                    <a:rPr lang="en-US" altLang="zh-CN" sz="1100" dirty="0" err="1" smtClean="0"/>
                    <a:t>p</a:t>
                  </a:r>
                  <a:endParaRPr lang="en-US" sz="1100" dirty="0"/>
                </a:p>
              </p:txBody>
            </p:sp>
            <p:sp>
              <p:nvSpPr>
                <p:cNvPr id="169" name="TextBox 168"/>
                <p:cNvSpPr txBox="1"/>
                <p:nvPr/>
              </p:nvSpPr>
              <p:spPr>
                <a:xfrm>
                  <a:off x="771641" y="1727200"/>
                  <a:ext cx="489236" cy="307777"/>
                </a:xfrm>
                <a:prstGeom prst="rect">
                  <a:avLst/>
                </a:prstGeom>
                <a:noFill/>
              </p:spPr>
              <p:txBody>
                <a:bodyPr wrap="none" rtlCol="0">
                  <a:spAutoFit/>
                </a:bodyPr>
                <a:lstStyle/>
                <a:p>
                  <a:r>
                    <a:rPr lang="en-US" altLang="zh-CN" sz="1400" dirty="0"/>
                    <a:t>Y</a:t>
                  </a:r>
                  <a:r>
                    <a:rPr lang="en-US" altLang="zh-CN" sz="1100" dirty="0" smtClean="0"/>
                    <a:t>p+1</a:t>
                  </a:r>
                  <a:endParaRPr lang="en-US" sz="1100" dirty="0"/>
                </a:p>
              </p:txBody>
            </p:sp>
            <p:sp>
              <p:nvSpPr>
                <p:cNvPr id="170" name="TextBox 169"/>
                <p:cNvSpPr txBox="1"/>
                <p:nvPr/>
              </p:nvSpPr>
              <p:spPr>
                <a:xfrm>
                  <a:off x="827746" y="2892623"/>
                  <a:ext cx="377026" cy="307777"/>
                </a:xfrm>
                <a:prstGeom prst="rect">
                  <a:avLst/>
                </a:prstGeom>
                <a:noFill/>
              </p:spPr>
              <p:txBody>
                <a:bodyPr wrap="none" rtlCol="0">
                  <a:spAutoFit/>
                </a:bodyPr>
                <a:lstStyle/>
                <a:p>
                  <a:r>
                    <a:rPr lang="en-US" altLang="zh-CN" sz="1400" dirty="0" smtClean="0"/>
                    <a:t>Y</a:t>
                  </a:r>
                  <a:r>
                    <a:rPr lang="en-US" altLang="zh-CN" sz="1050" dirty="0" smtClean="0"/>
                    <a:t>T</a:t>
                  </a:r>
                  <a:r>
                    <a:rPr lang="en-US" altLang="zh-CN" sz="600" dirty="0" smtClean="0"/>
                    <a:t>1</a:t>
                  </a:r>
                  <a:endParaRPr lang="en-US" sz="1100" dirty="0"/>
                </a:p>
              </p:txBody>
            </p:sp>
            <p:sp>
              <p:nvSpPr>
                <p:cNvPr id="171" name="TextBox 170"/>
                <p:cNvSpPr txBox="1"/>
                <p:nvPr/>
              </p:nvSpPr>
              <p:spPr>
                <a:xfrm>
                  <a:off x="827746" y="4745890"/>
                  <a:ext cx="377026" cy="307777"/>
                </a:xfrm>
                <a:prstGeom prst="rect">
                  <a:avLst/>
                </a:prstGeom>
                <a:noFill/>
              </p:spPr>
              <p:txBody>
                <a:bodyPr wrap="none" rtlCol="0">
                  <a:spAutoFit/>
                </a:bodyPr>
                <a:lstStyle/>
                <a:p>
                  <a:r>
                    <a:rPr lang="en-US" altLang="zh-CN" sz="1400" dirty="0" smtClean="0"/>
                    <a:t>Y</a:t>
                  </a:r>
                  <a:r>
                    <a:rPr lang="en-US" altLang="zh-CN" sz="1050" dirty="0" smtClean="0"/>
                    <a:t>T</a:t>
                  </a:r>
                  <a:r>
                    <a:rPr lang="en-US" altLang="zh-CN" sz="600" dirty="0"/>
                    <a:t>2</a:t>
                  </a:r>
                  <a:endParaRPr lang="en-US" sz="1050" dirty="0"/>
                </a:p>
              </p:txBody>
            </p:sp>
            <p:sp>
              <p:nvSpPr>
                <p:cNvPr id="204" name="TextBox 203"/>
                <p:cNvSpPr txBox="1"/>
                <p:nvPr/>
              </p:nvSpPr>
              <p:spPr>
                <a:xfrm>
                  <a:off x="759618" y="3197423"/>
                  <a:ext cx="513282" cy="307777"/>
                </a:xfrm>
                <a:prstGeom prst="rect">
                  <a:avLst/>
                </a:prstGeom>
                <a:noFill/>
              </p:spPr>
              <p:txBody>
                <a:bodyPr wrap="none" rtlCol="0">
                  <a:spAutoFit/>
                </a:bodyPr>
                <a:lstStyle/>
                <a:p>
                  <a:r>
                    <a:rPr lang="en-US" altLang="zh-CN" sz="1400" dirty="0" smtClean="0"/>
                    <a:t>Y</a:t>
                  </a:r>
                  <a:r>
                    <a:rPr lang="en-US" altLang="zh-CN" sz="1050" dirty="0" smtClean="0"/>
                    <a:t>T</a:t>
                  </a:r>
                  <a:r>
                    <a:rPr lang="en-US" altLang="zh-CN" sz="600" dirty="0" smtClean="0"/>
                    <a:t>1</a:t>
                  </a:r>
                  <a:r>
                    <a:rPr lang="en-US" altLang="zh-CN" sz="1050" dirty="0" smtClean="0"/>
                    <a:t>+1</a:t>
                  </a:r>
                  <a:endParaRPr lang="en-US" sz="1050" dirty="0"/>
                </a:p>
              </p:txBody>
            </p:sp>
            <p:sp>
              <p:nvSpPr>
                <p:cNvPr id="205" name="TextBox 204"/>
                <p:cNvSpPr txBox="1"/>
                <p:nvPr/>
              </p:nvSpPr>
              <p:spPr>
                <a:xfrm>
                  <a:off x="778887" y="3578423"/>
                  <a:ext cx="513282" cy="307777"/>
                </a:xfrm>
                <a:prstGeom prst="rect">
                  <a:avLst/>
                </a:prstGeom>
                <a:noFill/>
              </p:spPr>
              <p:txBody>
                <a:bodyPr wrap="none" rtlCol="0">
                  <a:spAutoFit/>
                </a:bodyPr>
                <a:lstStyle/>
                <a:p>
                  <a:r>
                    <a:rPr lang="en-US" altLang="zh-CN" sz="1400" dirty="0" smtClean="0"/>
                    <a:t>Y</a:t>
                  </a:r>
                  <a:r>
                    <a:rPr lang="en-US" altLang="zh-CN" sz="1050" dirty="0" smtClean="0"/>
                    <a:t>T</a:t>
                  </a:r>
                  <a:r>
                    <a:rPr lang="en-US" altLang="zh-CN" sz="600" dirty="0" smtClean="0"/>
                    <a:t>1</a:t>
                  </a:r>
                  <a:r>
                    <a:rPr lang="en-US" altLang="zh-CN" sz="1050" dirty="0" smtClean="0"/>
                    <a:t>+2</a:t>
                  </a:r>
                  <a:endParaRPr lang="en-US" sz="1050" dirty="0"/>
                </a:p>
              </p:txBody>
            </p:sp>
            <p:sp>
              <p:nvSpPr>
                <p:cNvPr id="207" name="TextBox 206"/>
                <p:cNvSpPr txBox="1"/>
                <p:nvPr/>
              </p:nvSpPr>
              <p:spPr>
                <a:xfrm>
                  <a:off x="759618" y="4392870"/>
                  <a:ext cx="487634" cy="279797"/>
                </a:xfrm>
                <a:prstGeom prst="rect">
                  <a:avLst/>
                </a:prstGeom>
                <a:noFill/>
              </p:spPr>
              <p:txBody>
                <a:bodyPr wrap="none" rtlCol="0">
                  <a:spAutoFit/>
                </a:bodyPr>
                <a:lstStyle/>
                <a:p>
                  <a:r>
                    <a:rPr lang="en-US" altLang="zh-CN" sz="1400" dirty="0" smtClean="0"/>
                    <a:t>Y</a:t>
                  </a:r>
                  <a:r>
                    <a:rPr lang="en-US" altLang="zh-CN" sz="1050" dirty="0" smtClean="0"/>
                    <a:t>T</a:t>
                  </a:r>
                  <a:r>
                    <a:rPr lang="en-US" altLang="zh-CN" sz="600" dirty="0" smtClean="0"/>
                    <a:t>2</a:t>
                  </a:r>
                  <a:r>
                    <a:rPr lang="en-US" altLang="zh-CN" sz="1050" dirty="0"/>
                    <a:t>-</a:t>
                  </a:r>
                  <a:r>
                    <a:rPr lang="en-US" altLang="zh-CN" sz="1050" dirty="0" smtClean="0"/>
                    <a:t>1</a:t>
                  </a:r>
                  <a:endParaRPr lang="en-US" sz="1050" dirty="0"/>
                </a:p>
              </p:txBody>
            </p:sp>
          </p:grpSp>
          <p:grpSp>
            <p:nvGrpSpPr>
              <p:cNvPr id="208" name="组合 207"/>
              <p:cNvGrpSpPr/>
              <p:nvPr/>
            </p:nvGrpSpPr>
            <p:grpSpPr>
              <a:xfrm>
                <a:off x="2590800" y="4310734"/>
                <a:ext cx="4928861" cy="412177"/>
                <a:chOff x="2590800" y="1654550"/>
                <a:chExt cx="4928861" cy="412177"/>
              </a:xfrm>
            </p:grpSpPr>
            <p:grpSp>
              <p:nvGrpSpPr>
                <p:cNvPr id="209" name="组合 208"/>
                <p:cNvGrpSpPr/>
                <p:nvPr/>
              </p:nvGrpSpPr>
              <p:grpSpPr>
                <a:xfrm>
                  <a:off x="2590800" y="1654550"/>
                  <a:ext cx="839461" cy="412177"/>
                  <a:chOff x="2783192" y="968750"/>
                  <a:chExt cx="839461" cy="412177"/>
                </a:xfrm>
              </p:grpSpPr>
              <p:sp>
                <p:nvSpPr>
                  <p:cNvPr id="217" name="TextBox 216"/>
                  <p:cNvSpPr txBox="1"/>
                  <p:nvPr/>
                </p:nvSpPr>
                <p:spPr>
                  <a:xfrm>
                    <a:off x="2783192" y="1073150"/>
                    <a:ext cx="839461"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2</a:t>
                    </a:r>
                    <a:r>
                      <a:rPr lang="en-US" altLang="zh-CN" sz="1100" dirty="0" smtClean="0"/>
                      <a:t>-1</a:t>
                    </a:r>
                    <a:endParaRPr lang="en-US" sz="1100" dirty="0"/>
                  </a:p>
                </p:txBody>
              </p:sp>
              <p:sp>
                <p:nvSpPr>
                  <p:cNvPr id="218" name="TextBox 217"/>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210" name="组合 209"/>
                <p:cNvGrpSpPr/>
                <p:nvPr/>
              </p:nvGrpSpPr>
              <p:grpSpPr>
                <a:xfrm>
                  <a:off x="3324288" y="1663700"/>
                  <a:ext cx="839461" cy="403027"/>
                  <a:chOff x="2818180" y="977900"/>
                  <a:chExt cx="839461" cy="403027"/>
                </a:xfrm>
              </p:grpSpPr>
              <p:sp>
                <p:nvSpPr>
                  <p:cNvPr id="215" name="TextBox 214"/>
                  <p:cNvSpPr txBox="1"/>
                  <p:nvPr/>
                </p:nvSpPr>
                <p:spPr>
                  <a:xfrm>
                    <a:off x="2818180" y="1073150"/>
                    <a:ext cx="839461" cy="307777"/>
                  </a:xfrm>
                  <a:prstGeom prst="rect">
                    <a:avLst/>
                  </a:prstGeom>
                  <a:noFill/>
                </p:spPr>
                <p:txBody>
                  <a:bodyPr wrap="none" rtlCol="0">
                    <a:spAutoFit/>
                  </a:bodyPr>
                  <a:lstStyle/>
                  <a:p>
                    <a:r>
                      <a:rPr lang="en-US" sz="1400" dirty="0" smtClean="0"/>
                      <a:t>logRV</a:t>
                    </a:r>
                    <a:r>
                      <a:rPr lang="en-US" sz="1100" dirty="0" smtClean="0"/>
                      <a:t>T</a:t>
                    </a:r>
                    <a:r>
                      <a:rPr lang="en-US" altLang="zh-CN" sz="800" dirty="0"/>
                      <a:t>2</a:t>
                    </a:r>
                    <a:r>
                      <a:rPr lang="en-US" altLang="zh-CN" sz="1100" dirty="0" smtClean="0"/>
                      <a:t>-1</a:t>
                    </a:r>
                    <a:endParaRPr lang="en-US" sz="1100" dirty="0"/>
                  </a:p>
                </p:txBody>
              </p:sp>
              <p:sp>
                <p:nvSpPr>
                  <p:cNvPr id="216" name="TextBox 215"/>
                  <p:cNvSpPr txBox="1"/>
                  <p:nvPr/>
                </p:nvSpPr>
                <p:spPr>
                  <a:xfrm>
                    <a:off x="3227692" y="977900"/>
                    <a:ext cx="333746" cy="253916"/>
                  </a:xfrm>
                  <a:prstGeom prst="rect">
                    <a:avLst/>
                  </a:prstGeom>
                  <a:noFill/>
                </p:spPr>
                <p:txBody>
                  <a:bodyPr wrap="none" rtlCol="0">
                    <a:spAutoFit/>
                  </a:bodyPr>
                  <a:lstStyle/>
                  <a:p>
                    <a:r>
                      <a:rPr lang="en-US" altLang="zh-CN" sz="1050" dirty="0" smtClean="0"/>
                      <a:t>(1)</a:t>
                    </a:r>
                    <a:endParaRPr lang="en-US" sz="1050" dirty="0"/>
                  </a:p>
                </p:txBody>
              </p:sp>
            </p:grpSp>
            <p:grpSp>
              <p:nvGrpSpPr>
                <p:cNvPr id="211" name="组合 210"/>
                <p:cNvGrpSpPr/>
                <p:nvPr/>
              </p:nvGrpSpPr>
              <p:grpSpPr>
                <a:xfrm>
                  <a:off x="6680200" y="1663700"/>
                  <a:ext cx="839461" cy="403027"/>
                  <a:chOff x="2757792" y="977900"/>
                  <a:chExt cx="839461" cy="403027"/>
                </a:xfrm>
              </p:grpSpPr>
              <p:sp>
                <p:nvSpPr>
                  <p:cNvPr id="213" name="TextBox 212"/>
                  <p:cNvSpPr txBox="1"/>
                  <p:nvPr/>
                </p:nvSpPr>
                <p:spPr>
                  <a:xfrm>
                    <a:off x="2757792" y="1073150"/>
                    <a:ext cx="839461" cy="307777"/>
                  </a:xfrm>
                  <a:prstGeom prst="rect">
                    <a:avLst/>
                  </a:prstGeom>
                  <a:noFill/>
                </p:spPr>
                <p:txBody>
                  <a:bodyPr wrap="none" rtlCol="0">
                    <a:spAutoFit/>
                  </a:bodyPr>
                  <a:lstStyle/>
                  <a:p>
                    <a:r>
                      <a:rPr lang="en-US" sz="1400" dirty="0" smtClean="0"/>
                      <a:t>logRV</a:t>
                    </a:r>
                    <a:r>
                      <a:rPr lang="en-US" sz="1100" dirty="0" smtClean="0"/>
                      <a:t>T</a:t>
                    </a:r>
                    <a:r>
                      <a:rPr lang="en-US" altLang="zh-CN" sz="800" dirty="0"/>
                      <a:t>2</a:t>
                    </a:r>
                    <a:r>
                      <a:rPr lang="en-US" altLang="zh-CN" sz="1100" dirty="0" smtClean="0"/>
                      <a:t>-1</a:t>
                    </a:r>
                    <a:endParaRPr lang="en-US" sz="1100" dirty="0"/>
                  </a:p>
                </p:txBody>
              </p:sp>
              <p:sp>
                <p:nvSpPr>
                  <p:cNvPr id="214" name="TextBox 213"/>
                  <p:cNvSpPr txBox="1"/>
                  <p:nvPr/>
                </p:nvSpPr>
                <p:spPr>
                  <a:xfrm>
                    <a:off x="3168650" y="97790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212" name="TextBox 211"/>
                <p:cNvSpPr txBox="1"/>
                <p:nvPr/>
              </p:nvSpPr>
              <p:spPr>
                <a:xfrm>
                  <a:off x="4198637" y="1662176"/>
                  <a:ext cx="2417650" cy="304730"/>
                </a:xfrm>
                <a:prstGeom prst="rect">
                  <a:avLst/>
                </a:prstGeom>
                <a:noFill/>
              </p:spPr>
              <p:txBody>
                <a:bodyPr wrap="none" rtlCol="0">
                  <a:spAutoFit/>
                </a:bodyPr>
                <a:lstStyle/>
                <a:p>
                  <a:r>
                    <a:rPr lang="en-US" sz="1400" dirty="0" smtClean="0"/>
                    <a:t>………………….…………………………..</a:t>
                  </a:r>
                  <a:endParaRPr lang="en-US" sz="1400" dirty="0"/>
                </a:p>
              </p:txBody>
            </p:sp>
          </p:grpSp>
          <p:sp>
            <p:nvSpPr>
              <p:cNvPr id="18" name="TextBox 17"/>
              <p:cNvSpPr txBox="1"/>
              <p:nvPr/>
            </p:nvSpPr>
            <p:spPr>
              <a:xfrm>
                <a:off x="2819400" y="2074680"/>
                <a:ext cx="461665" cy="804029"/>
              </a:xfrm>
              <a:prstGeom prst="rect">
                <a:avLst/>
              </a:prstGeom>
              <a:noFill/>
            </p:spPr>
            <p:txBody>
              <a:bodyPr vert="eaVert" wrap="square" rtlCol="0">
                <a:spAutoFit/>
              </a:bodyPr>
              <a:lstStyle/>
              <a:p>
                <a:r>
                  <a:rPr lang="en-US" dirty="0" smtClean="0"/>
                  <a:t>…......…</a:t>
                </a:r>
                <a:endParaRPr lang="en-US" dirty="0"/>
              </a:p>
            </p:txBody>
          </p:sp>
          <p:sp>
            <p:nvSpPr>
              <p:cNvPr id="220" name="TextBox 219"/>
              <p:cNvSpPr txBox="1"/>
              <p:nvPr/>
            </p:nvSpPr>
            <p:spPr>
              <a:xfrm>
                <a:off x="3510074" y="2074680"/>
                <a:ext cx="461665" cy="804029"/>
              </a:xfrm>
              <a:prstGeom prst="rect">
                <a:avLst/>
              </a:prstGeom>
              <a:noFill/>
            </p:spPr>
            <p:txBody>
              <a:bodyPr vert="eaVert" wrap="square" rtlCol="0">
                <a:spAutoFit/>
              </a:bodyPr>
              <a:lstStyle/>
              <a:p>
                <a:r>
                  <a:rPr lang="en-US" dirty="0" smtClean="0"/>
                  <a:t>…......…</a:t>
                </a:r>
                <a:endParaRPr lang="en-US" dirty="0"/>
              </a:p>
            </p:txBody>
          </p:sp>
          <p:sp>
            <p:nvSpPr>
              <p:cNvPr id="221" name="TextBox 220"/>
              <p:cNvSpPr txBox="1"/>
              <p:nvPr/>
            </p:nvSpPr>
            <p:spPr>
              <a:xfrm>
                <a:off x="6828016" y="2074680"/>
                <a:ext cx="461665" cy="804029"/>
              </a:xfrm>
              <a:prstGeom prst="rect">
                <a:avLst/>
              </a:prstGeom>
              <a:noFill/>
            </p:spPr>
            <p:txBody>
              <a:bodyPr vert="eaVert" wrap="square" rtlCol="0">
                <a:spAutoFit/>
              </a:bodyPr>
              <a:lstStyle/>
              <a:p>
                <a:r>
                  <a:rPr lang="en-US" dirty="0" smtClean="0"/>
                  <a:t>…......…</a:t>
                </a:r>
                <a:endParaRPr lang="en-US" dirty="0"/>
              </a:p>
            </p:txBody>
          </p:sp>
          <p:sp>
            <p:nvSpPr>
              <p:cNvPr id="223" name="TextBox 222"/>
              <p:cNvSpPr txBox="1"/>
              <p:nvPr/>
            </p:nvSpPr>
            <p:spPr>
              <a:xfrm>
                <a:off x="2819400" y="3767971"/>
                <a:ext cx="461665" cy="804029"/>
              </a:xfrm>
              <a:prstGeom prst="rect">
                <a:avLst/>
              </a:prstGeom>
              <a:noFill/>
            </p:spPr>
            <p:txBody>
              <a:bodyPr vert="eaVert" wrap="square" rtlCol="0">
                <a:spAutoFit/>
              </a:bodyPr>
              <a:lstStyle/>
              <a:p>
                <a:pPr algn="ctr"/>
                <a:r>
                  <a:rPr lang="en-US" dirty="0" smtClean="0"/>
                  <a:t>…...</a:t>
                </a:r>
                <a:endParaRPr lang="en-US" dirty="0"/>
              </a:p>
            </p:txBody>
          </p:sp>
          <p:sp>
            <p:nvSpPr>
              <p:cNvPr id="224" name="TextBox 223"/>
              <p:cNvSpPr txBox="1"/>
              <p:nvPr/>
            </p:nvSpPr>
            <p:spPr>
              <a:xfrm>
                <a:off x="3510074" y="3767971"/>
                <a:ext cx="461665" cy="804029"/>
              </a:xfrm>
              <a:prstGeom prst="rect">
                <a:avLst/>
              </a:prstGeom>
              <a:noFill/>
            </p:spPr>
            <p:txBody>
              <a:bodyPr vert="eaVert" wrap="square" rtlCol="0">
                <a:spAutoFit/>
              </a:bodyPr>
              <a:lstStyle/>
              <a:p>
                <a:pPr algn="ctr"/>
                <a:r>
                  <a:rPr lang="en-US" dirty="0" smtClean="0"/>
                  <a:t>…...</a:t>
                </a:r>
                <a:endParaRPr lang="en-US" dirty="0"/>
              </a:p>
            </p:txBody>
          </p:sp>
          <p:sp>
            <p:nvSpPr>
              <p:cNvPr id="225" name="TextBox 224"/>
              <p:cNvSpPr txBox="1"/>
              <p:nvPr/>
            </p:nvSpPr>
            <p:spPr>
              <a:xfrm>
                <a:off x="6828016" y="3767971"/>
                <a:ext cx="461665" cy="804029"/>
              </a:xfrm>
              <a:prstGeom prst="rect">
                <a:avLst/>
              </a:prstGeom>
              <a:noFill/>
            </p:spPr>
            <p:txBody>
              <a:bodyPr vert="eaVert" wrap="square" rtlCol="0">
                <a:spAutoFit/>
              </a:bodyPr>
              <a:lstStyle/>
              <a:p>
                <a:pPr algn="ctr"/>
                <a:r>
                  <a:rPr lang="en-US" dirty="0" smtClean="0"/>
                  <a:t>…...</a:t>
                </a:r>
                <a:endParaRPr lang="en-US" dirty="0"/>
              </a:p>
            </p:txBody>
          </p:sp>
          <p:sp>
            <p:nvSpPr>
              <p:cNvPr id="227" name="TextBox 226"/>
              <p:cNvSpPr txBox="1"/>
              <p:nvPr/>
            </p:nvSpPr>
            <p:spPr>
              <a:xfrm>
                <a:off x="1752600" y="3810000"/>
                <a:ext cx="461665" cy="804029"/>
              </a:xfrm>
              <a:prstGeom prst="rect">
                <a:avLst/>
              </a:prstGeom>
              <a:noFill/>
            </p:spPr>
            <p:txBody>
              <a:bodyPr vert="eaVert" wrap="square" rtlCol="0">
                <a:spAutoFit/>
              </a:bodyPr>
              <a:lstStyle/>
              <a:p>
                <a:pPr algn="ctr"/>
                <a:r>
                  <a:rPr lang="en-US" dirty="0" smtClean="0"/>
                  <a:t>…...</a:t>
                </a:r>
                <a:endParaRPr lang="en-US" dirty="0"/>
              </a:p>
            </p:txBody>
          </p:sp>
          <p:sp>
            <p:nvSpPr>
              <p:cNvPr id="228" name="TextBox 227"/>
              <p:cNvSpPr txBox="1"/>
              <p:nvPr/>
            </p:nvSpPr>
            <p:spPr>
              <a:xfrm>
                <a:off x="1752600" y="2074680"/>
                <a:ext cx="461665" cy="804029"/>
              </a:xfrm>
              <a:prstGeom prst="rect">
                <a:avLst/>
              </a:prstGeom>
              <a:noFill/>
            </p:spPr>
            <p:txBody>
              <a:bodyPr vert="eaVert" wrap="square" rtlCol="0">
                <a:spAutoFit/>
              </a:bodyPr>
              <a:lstStyle/>
              <a:p>
                <a:r>
                  <a:rPr lang="en-US" dirty="0" smtClean="0"/>
                  <a:t>…......…</a:t>
                </a:r>
                <a:endParaRPr lang="en-US" dirty="0"/>
              </a:p>
            </p:txBody>
          </p:sp>
          <p:sp>
            <p:nvSpPr>
              <p:cNvPr id="230" name="TextBox 229"/>
              <p:cNvSpPr txBox="1"/>
              <p:nvPr/>
            </p:nvSpPr>
            <p:spPr>
              <a:xfrm>
                <a:off x="4343400" y="2074681"/>
                <a:ext cx="461665" cy="804028"/>
              </a:xfrm>
              <a:prstGeom prst="rect">
                <a:avLst/>
              </a:prstGeom>
              <a:noFill/>
            </p:spPr>
            <p:txBody>
              <a:bodyPr vert="eaVert" wrap="square" rtlCol="0">
                <a:spAutoFit/>
              </a:bodyPr>
              <a:lstStyle/>
              <a:p>
                <a:pPr algn="ctr"/>
                <a:r>
                  <a:rPr lang="en-US" dirty="0" smtClean="0"/>
                  <a:t>…......…</a:t>
                </a:r>
                <a:endParaRPr lang="en-US" dirty="0"/>
              </a:p>
            </p:txBody>
          </p:sp>
          <p:sp>
            <p:nvSpPr>
              <p:cNvPr id="231" name="TextBox 230"/>
              <p:cNvSpPr txBox="1"/>
              <p:nvPr/>
            </p:nvSpPr>
            <p:spPr>
              <a:xfrm>
                <a:off x="5182594" y="2074681"/>
                <a:ext cx="461665" cy="804028"/>
              </a:xfrm>
              <a:prstGeom prst="rect">
                <a:avLst/>
              </a:prstGeom>
              <a:noFill/>
            </p:spPr>
            <p:txBody>
              <a:bodyPr vert="eaVert" wrap="square" rtlCol="0">
                <a:spAutoFit/>
              </a:bodyPr>
              <a:lstStyle/>
              <a:p>
                <a:pPr algn="ctr"/>
                <a:r>
                  <a:rPr lang="en-US" dirty="0" smtClean="0"/>
                  <a:t>…......…</a:t>
                </a:r>
                <a:endParaRPr lang="en-US" dirty="0"/>
              </a:p>
            </p:txBody>
          </p:sp>
          <p:sp>
            <p:nvSpPr>
              <p:cNvPr id="232" name="TextBox 231"/>
              <p:cNvSpPr txBox="1"/>
              <p:nvPr/>
            </p:nvSpPr>
            <p:spPr>
              <a:xfrm>
                <a:off x="6021789" y="2074681"/>
                <a:ext cx="461665" cy="804028"/>
              </a:xfrm>
              <a:prstGeom prst="rect">
                <a:avLst/>
              </a:prstGeom>
              <a:noFill/>
            </p:spPr>
            <p:txBody>
              <a:bodyPr vert="eaVert" wrap="square" rtlCol="0">
                <a:spAutoFit/>
              </a:bodyPr>
              <a:lstStyle/>
              <a:p>
                <a:pPr algn="ctr"/>
                <a:r>
                  <a:rPr lang="en-US" dirty="0" smtClean="0"/>
                  <a:t>…......…</a:t>
                </a:r>
                <a:endParaRPr lang="en-US" dirty="0"/>
              </a:p>
            </p:txBody>
          </p:sp>
          <p:sp>
            <p:nvSpPr>
              <p:cNvPr id="233" name="TextBox 232"/>
              <p:cNvSpPr txBox="1"/>
              <p:nvPr/>
            </p:nvSpPr>
            <p:spPr>
              <a:xfrm>
                <a:off x="4343400" y="3746185"/>
                <a:ext cx="461665" cy="804028"/>
              </a:xfrm>
              <a:prstGeom prst="rect">
                <a:avLst/>
              </a:prstGeom>
              <a:noFill/>
            </p:spPr>
            <p:txBody>
              <a:bodyPr vert="eaVert" wrap="square" rtlCol="0">
                <a:spAutoFit/>
              </a:bodyPr>
              <a:lstStyle/>
              <a:p>
                <a:pPr algn="ctr"/>
                <a:r>
                  <a:rPr lang="en-US" dirty="0" smtClean="0"/>
                  <a:t>…...</a:t>
                </a:r>
                <a:endParaRPr lang="en-US" dirty="0"/>
              </a:p>
            </p:txBody>
          </p:sp>
          <p:sp>
            <p:nvSpPr>
              <p:cNvPr id="234" name="TextBox 233"/>
              <p:cNvSpPr txBox="1"/>
              <p:nvPr/>
            </p:nvSpPr>
            <p:spPr>
              <a:xfrm>
                <a:off x="5182594" y="3746185"/>
                <a:ext cx="461665" cy="804028"/>
              </a:xfrm>
              <a:prstGeom prst="rect">
                <a:avLst/>
              </a:prstGeom>
              <a:noFill/>
            </p:spPr>
            <p:txBody>
              <a:bodyPr vert="eaVert" wrap="square" rtlCol="0">
                <a:spAutoFit/>
              </a:bodyPr>
              <a:lstStyle/>
              <a:p>
                <a:pPr algn="ctr"/>
                <a:r>
                  <a:rPr lang="en-US" dirty="0" smtClean="0"/>
                  <a:t>…...</a:t>
                </a:r>
                <a:endParaRPr lang="en-US" dirty="0"/>
              </a:p>
            </p:txBody>
          </p:sp>
          <p:sp>
            <p:nvSpPr>
              <p:cNvPr id="235" name="TextBox 234"/>
              <p:cNvSpPr txBox="1"/>
              <p:nvPr/>
            </p:nvSpPr>
            <p:spPr>
              <a:xfrm>
                <a:off x="6021789" y="3746185"/>
                <a:ext cx="461665" cy="804028"/>
              </a:xfrm>
              <a:prstGeom prst="rect">
                <a:avLst/>
              </a:prstGeom>
              <a:noFill/>
            </p:spPr>
            <p:txBody>
              <a:bodyPr vert="eaVert" wrap="square" rtlCol="0">
                <a:spAutoFit/>
              </a:bodyPr>
              <a:lstStyle/>
              <a:p>
                <a:pPr algn="ctr"/>
                <a:r>
                  <a:rPr lang="en-US" dirty="0" smtClean="0"/>
                  <a:t>…...</a:t>
                </a:r>
                <a:endParaRPr lang="en-US" dirty="0"/>
              </a:p>
            </p:txBody>
          </p:sp>
          <p:cxnSp>
            <p:nvCxnSpPr>
              <p:cNvPr id="20" name="肘形连接符 19"/>
              <p:cNvCxnSpPr>
                <a:stCxn id="12" idx="1"/>
              </p:cNvCxnSpPr>
              <p:nvPr/>
            </p:nvCxnSpPr>
            <p:spPr>
              <a:xfrm rot="10800000" flipV="1">
                <a:off x="2286000" y="3352800"/>
                <a:ext cx="361950" cy="1981200"/>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118488" y="5334000"/>
                <a:ext cx="1267413" cy="954107"/>
              </a:xfrm>
              <a:prstGeom prst="rect">
                <a:avLst/>
              </a:prstGeom>
              <a:noFill/>
              <a:ln w="12700">
                <a:solidFill>
                  <a:srgbClr val="00B050"/>
                </a:solidFill>
              </a:ln>
            </p:spPr>
            <p:txBody>
              <a:bodyPr wrap="square" rtlCol="0">
                <a:spAutoFit/>
              </a:bodyPr>
              <a:lstStyle/>
              <a:p>
                <a:pPr algn="ctr"/>
                <a:r>
                  <a:rPr lang="en-US" sz="1400" dirty="0" smtClean="0"/>
                  <a:t>The prediction </a:t>
                </a:r>
              </a:p>
              <a:p>
                <a:pPr algn="ctr"/>
                <a:r>
                  <a:rPr lang="en-US" sz="1400" dirty="0" smtClean="0"/>
                  <a:t>made by </a:t>
                </a:r>
              </a:p>
              <a:p>
                <a:pPr algn="ctr"/>
                <a:r>
                  <a:rPr lang="en-US" sz="1400" dirty="0" smtClean="0"/>
                  <a:t>the first </a:t>
                </a:r>
              </a:p>
              <a:p>
                <a:pPr algn="ctr"/>
                <a:r>
                  <a:rPr lang="en-US" sz="1400" dirty="0" smtClean="0"/>
                  <a:t>fitted mode</a:t>
                </a:r>
                <a:r>
                  <a:rPr lang="en-US" altLang="zh-CN" sz="1400" dirty="0" smtClean="0"/>
                  <a:t>l</a:t>
                </a:r>
                <a:endParaRPr lang="en-US" sz="1400" dirty="0"/>
              </a:p>
            </p:txBody>
          </p:sp>
          <p:cxnSp>
            <p:nvCxnSpPr>
              <p:cNvPr id="238" name="肘形连接符 237"/>
              <p:cNvCxnSpPr/>
              <p:nvPr/>
            </p:nvCxnSpPr>
            <p:spPr>
              <a:xfrm rot="10800000" flipV="1">
                <a:off x="2524269" y="3820907"/>
                <a:ext cx="110642" cy="1737360"/>
              </a:xfrm>
              <a:prstGeom prst="bentConnector2">
                <a:avLst/>
              </a:prstGeom>
              <a:ln>
                <a:solidFill>
                  <a:srgbClr val="A30563"/>
                </a:solidFill>
                <a:tailEnd type="arrow"/>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2446787" y="5547360"/>
                <a:ext cx="1363213" cy="954107"/>
              </a:xfrm>
              <a:prstGeom prst="rect">
                <a:avLst/>
              </a:prstGeom>
              <a:noFill/>
              <a:ln w="12700">
                <a:solidFill>
                  <a:srgbClr val="A30563"/>
                </a:solidFill>
              </a:ln>
            </p:spPr>
            <p:txBody>
              <a:bodyPr wrap="square" rtlCol="0">
                <a:spAutoFit/>
              </a:bodyPr>
              <a:lstStyle/>
              <a:p>
                <a:pPr algn="ctr"/>
                <a:r>
                  <a:rPr lang="en-US" sz="1400" dirty="0" smtClean="0"/>
                  <a:t>The prediction made by </a:t>
                </a:r>
              </a:p>
              <a:p>
                <a:pPr algn="ctr"/>
                <a:r>
                  <a:rPr lang="en-US" sz="1400" dirty="0" smtClean="0"/>
                  <a:t>the s</a:t>
                </a:r>
                <a:r>
                  <a:rPr lang="en-US" altLang="zh-CN" sz="1400" dirty="0" smtClean="0"/>
                  <a:t>econd </a:t>
                </a:r>
              </a:p>
              <a:p>
                <a:pPr algn="ctr"/>
                <a:r>
                  <a:rPr lang="en-US" sz="1400" dirty="0" smtClean="0"/>
                  <a:t>fitted mode</a:t>
                </a:r>
                <a:r>
                  <a:rPr lang="en-US" altLang="zh-CN" sz="1400" dirty="0" smtClean="0"/>
                  <a:t>l</a:t>
                </a:r>
                <a:endParaRPr lang="en-US" sz="1400" dirty="0"/>
              </a:p>
            </p:txBody>
          </p:sp>
          <p:sp>
            <p:nvSpPr>
              <p:cNvPr id="245" name="左大括号 244"/>
              <p:cNvSpPr/>
              <p:nvPr/>
            </p:nvSpPr>
            <p:spPr>
              <a:xfrm rot="10800000">
                <a:off x="7772415" y="990599"/>
                <a:ext cx="73152" cy="3636682"/>
              </a:xfrm>
              <a:prstGeom prst="leftBrace">
                <a:avLst>
                  <a:gd name="adj1" fmla="val 64063"/>
                  <a:gd name="adj2" fmla="val 50003"/>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7" name="TextBox 246"/>
              <p:cNvSpPr txBox="1"/>
              <p:nvPr/>
            </p:nvSpPr>
            <p:spPr>
              <a:xfrm>
                <a:off x="8037292" y="3095803"/>
                <a:ext cx="979371" cy="738664"/>
              </a:xfrm>
              <a:prstGeom prst="rect">
                <a:avLst/>
              </a:prstGeom>
              <a:noFill/>
              <a:ln w="12700">
                <a:solidFill>
                  <a:schemeClr val="accent6">
                    <a:lumMod val="75000"/>
                  </a:schemeClr>
                </a:solidFill>
              </a:ln>
            </p:spPr>
            <p:txBody>
              <a:bodyPr wrap="none" rtlCol="0">
                <a:spAutoFit/>
              </a:bodyPr>
              <a:lstStyle/>
              <a:p>
                <a:pPr algn="ctr"/>
                <a:r>
                  <a:rPr lang="en-US" sz="1400" dirty="0" smtClean="0"/>
                  <a:t>Data used </a:t>
                </a:r>
              </a:p>
              <a:p>
                <a:pPr algn="ctr"/>
                <a:r>
                  <a:rPr lang="en-US" sz="1400" dirty="0" smtClean="0"/>
                  <a:t>to fit the </a:t>
                </a:r>
              </a:p>
              <a:p>
                <a:pPr algn="ctr"/>
                <a:r>
                  <a:rPr lang="en-US" sz="1400" dirty="0"/>
                  <a:t>l</a:t>
                </a:r>
                <a:r>
                  <a:rPr lang="en-US" sz="1400" dirty="0" smtClean="0"/>
                  <a:t>ast model</a:t>
                </a:r>
                <a:endParaRPr lang="en-US" sz="1400" dirty="0"/>
              </a:p>
            </p:txBody>
          </p:sp>
          <p:sp>
            <p:nvSpPr>
              <p:cNvPr id="249" name="矩形 248"/>
              <p:cNvSpPr/>
              <p:nvPr/>
            </p:nvSpPr>
            <p:spPr>
              <a:xfrm>
                <a:off x="2647951" y="4684696"/>
                <a:ext cx="703422" cy="363404"/>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170653" y="5166360"/>
                <a:ext cx="1168327" cy="954107"/>
              </a:xfrm>
              <a:prstGeom prst="rect">
                <a:avLst/>
              </a:prstGeom>
              <a:noFill/>
              <a:ln w="12700">
                <a:solidFill>
                  <a:schemeClr val="accent6">
                    <a:lumMod val="75000"/>
                  </a:schemeClr>
                </a:solidFill>
              </a:ln>
            </p:spPr>
            <p:txBody>
              <a:bodyPr wrap="none" rtlCol="0">
                <a:spAutoFit/>
              </a:bodyPr>
              <a:lstStyle/>
              <a:p>
                <a:pPr algn="ctr"/>
                <a:r>
                  <a:rPr lang="en-US" sz="1400" dirty="0" smtClean="0"/>
                  <a:t>The prediction </a:t>
                </a:r>
              </a:p>
              <a:p>
                <a:pPr algn="ctr"/>
                <a:r>
                  <a:rPr lang="en-US" sz="1400" dirty="0" smtClean="0"/>
                  <a:t>made by </a:t>
                </a:r>
              </a:p>
              <a:p>
                <a:pPr algn="ctr"/>
                <a:r>
                  <a:rPr lang="en-US" sz="1400" dirty="0" smtClean="0"/>
                  <a:t>the </a:t>
                </a:r>
                <a:r>
                  <a:rPr lang="en-US" sz="1400" dirty="0"/>
                  <a:t>l</a:t>
                </a:r>
                <a:r>
                  <a:rPr lang="en-US" sz="1400" dirty="0" smtClean="0"/>
                  <a:t>ast</a:t>
                </a:r>
                <a:endParaRPr lang="en-US" altLang="zh-CN" sz="1400" dirty="0" smtClean="0"/>
              </a:p>
              <a:p>
                <a:pPr algn="ctr"/>
                <a:r>
                  <a:rPr lang="en-US" sz="1400" dirty="0" smtClean="0"/>
                  <a:t>fitted mode</a:t>
                </a:r>
                <a:r>
                  <a:rPr lang="en-US" altLang="zh-CN" sz="1400" dirty="0" smtClean="0"/>
                  <a:t>l</a:t>
                </a:r>
                <a:endParaRPr lang="en-US" sz="1400" dirty="0"/>
              </a:p>
            </p:txBody>
          </p:sp>
          <p:sp>
            <p:nvSpPr>
              <p:cNvPr id="255" name="矩形 254"/>
              <p:cNvSpPr/>
              <p:nvPr/>
            </p:nvSpPr>
            <p:spPr>
              <a:xfrm>
                <a:off x="1733769" y="4722911"/>
                <a:ext cx="351711" cy="31316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矩形 258"/>
              <p:cNvSpPr/>
              <p:nvPr/>
            </p:nvSpPr>
            <p:spPr>
              <a:xfrm>
                <a:off x="1733769" y="3578457"/>
                <a:ext cx="402213" cy="313160"/>
              </a:xfrm>
              <a:prstGeom prst="rect">
                <a:avLst/>
              </a:prstGeom>
              <a:noFill/>
              <a:ln w="12700">
                <a:solidFill>
                  <a:srgbClr val="A30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0" name="矩形 259"/>
            <p:cNvSpPr/>
            <p:nvPr/>
          </p:nvSpPr>
          <p:spPr>
            <a:xfrm>
              <a:off x="1483737" y="3232150"/>
              <a:ext cx="402213" cy="31316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527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78023"/>
            <a:ext cx="7693153" cy="6022777"/>
            <a:chOff x="0" y="378023"/>
            <a:chExt cx="7693153" cy="6022777"/>
          </a:xfrm>
        </p:grpSpPr>
        <p:grpSp>
          <p:nvGrpSpPr>
            <p:cNvPr id="246" name="组合 245"/>
            <p:cNvGrpSpPr/>
            <p:nvPr/>
          </p:nvGrpSpPr>
          <p:grpSpPr>
            <a:xfrm>
              <a:off x="0" y="378023"/>
              <a:ext cx="7693153" cy="6022777"/>
              <a:chOff x="400269" y="326290"/>
              <a:chExt cx="7693153" cy="6022777"/>
            </a:xfrm>
          </p:grpSpPr>
          <p:sp>
            <p:nvSpPr>
              <p:cNvPr id="229" name="TextBox 228"/>
              <p:cNvSpPr txBox="1"/>
              <p:nvPr/>
            </p:nvSpPr>
            <p:spPr>
              <a:xfrm>
                <a:off x="7103521" y="3702746"/>
                <a:ext cx="466282" cy="837382"/>
              </a:xfrm>
              <a:prstGeom prst="rect">
                <a:avLst/>
              </a:prstGeom>
              <a:noFill/>
            </p:spPr>
            <p:txBody>
              <a:bodyPr vert="eaVert" wrap="square" rtlCol="0">
                <a:spAutoFit/>
              </a:bodyPr>
              <a:lstStyle/>
              <a:p>
                <a:pPr algn="ctr"/>
                <a:r>
                  <a:rPr lang="en-US" dirty="0" smtClean="0"/>
                  <a:t>…...</a:t>
                </a:r>
                <a:endParaRPr lang="en-US" dirty="0"/>
              </a:p>
            </p:txBody>
          </p:sp>
          <p:sp>
            <p:nvSpPr>
              <p:cNvPr id="225" name="TextBox 224"/>
              <p:cNvSpPr txBox="1"/>
              <p:nvPr/>
            </p:nvSpPr>
            <p:spPr>
              <a:xfrm>
                <a:off x="5987847" y="3736098"/>
                <a:ext cx="461665" cy="804029"/>
              </a:xfrm>
              <a:prstGeom prst="rect">
                <a:avLst/>
              </a:prstGeom>
              <a:noFill/>
            </p:spPr>
            <p:txBody>
              <a:bodyPr vert="eaVert" wrap="square" rtlCol="0">
                <a:spAutoFit/>
              </a:bodyPr>
              <a:lstStyle/>
              <a:p>
                <a:pPr algn="ctr"/>
                <a:r>
                  <a:rPr lang="en-US" dirty="0" smtClean="0"/>
                  <a:t>…...</a:t>
                </a:r>
                <a:endParaRPr lang="en-US" dirty="0"/>
              </a:p>
            </p:txBody>
          </p:sp>
          <p:sp>
            <p:nvSpPr>
              <p:cNvPr id="224" name="TextBox 223"/>
              <p:cNvSpPr txBox="1"/>
              <p:nvPr/>
            </p:nvSpPr>
            <p:spPr>
              <a:xfrm>
                <a:off x="3831835" y="3734619"/>
                <a:ext cx="466282" cy="837382"/>
              </a:xfrm>
              <a:prstGeom prst="rect">
                <a:avLst/>
              </a:prstGeom>
              <a:noFill/>
            </p:spPr>
            <p:txBody>
              <a:bodyPr vert="eaVert" wrap="square" rtlCol="0">
                <a:spAutoFit/>
              </a:bodyPr>
              <a:lstStyle/>
              <a:p>
                <a:pPr algn="ctr"/>
                <a:r>
                  <a:rPr lang="en-US" dirty="0" smtClean="0"/>
                  <a:t>…...</a:t>
                </a:r>
                <a:endParaRPr lang="en-US" dirty="0"/>
              </a:p>
            </p:txBody>
          </p:sp>
          <p:sp>
            <p:nvSpPr>
              <p:cNvPr id="227" name="TextBox 226"/>
              <p:cNvSpPr txBox="1"/>
              <p:nvPr/>
            </p:nvSpPr>
            <p:spPr>
              <a:xfrm>
                <a:off x="1752600" y="3810000"/>
                <a:ext cx="461665" cy="804029"/>
              </a:xfrm>
              <a:prstGeom prst="rect">
                <a:avLst/>
              </a:prstGeom>
              <a:noFill/>
            </p:spPr>
            <p:txBody>
              <a:bodyPr vert="eaVert" wrap="square" rtlCol="0">
                <a:spAutoFit/>
              </a:bodyPr>
              <a:lstStyle/>
              <a:p>
                <a:pPr algn="ctr"/>
                <a:r>
                  <a:rPr lang="en-US" dirty="0" smtClean="0"/>
                  <a:t>…...</a:t>
                </a:r>
                <a:endParaRPr lang="en-US" dirty="0"/>
              </a:p>
            </p:txBody>
          </p:sp>
          <p:sp>
            <p:nvSpPr>
              <p:cNvPr id="3" name="左中括号 2"/>
              <p:cNvSpPr/>
              <p:nvPr/>
            </p:nvSpPr>
            <p:spPr>
              <a:xfrm>
                <a:off x="2590800" y="990600"/>
                <a:ext cx="152400"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左中括号 30"/>
              <p:cNvSpPr/>
              <p:nvPr/>
            </p:nvSpPr>
            <p:spPr>
              <a:xfrm rot="10800000">
                <a:off x="7639270" y="990084"/>
                <a:ext cx="114500"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3372069" y="603051"/>
                <a:ext cx="276038" cy="307777"/>
              </a:xfrm>
              <a:prstGeom prst="rect">
                <a:avLst/>
              </a:prstGeom>
              <a:noFill/>
            </p:spPr>
            <p:txBody>
              <a:bodyPr wrap="none" rtlCol="0">
                <a:spAutoFit/>
              </a:bodyPr>
              <a:lstStyle/>
              <a:p>
                <a:r>
                  <a:rPr lang="en-US" altLang="zh-CN" sz="1400" dirty="0" smtClean="0"/>
                  <a:t>0</a:t>
                </a:r>
                <a:endParaRPr lang="en-US" sz="1400" dirty="0"/>
              </a:p>
            </p:txBody>
          </p:sp>
          <p:sp>
            <p:nvSpPr>
              <p:cNvPr id="35" name="TextBox 34"/>
              <p:cNvSpPr txBox="1"/>
              <p:nvPr/>
            </p:nvSpPr>
            <p:spPr>
              <a:xfrm>
                <a:off x="2246220" y="326290"/>
                <a:ext cx="1506849" cy="307777"/>
              </a:xfrm>
              <a:prstGeom prst="rect">
                <a:avLst/>
              </a:prstGeom>
              <a:noFill/>
            </p:spPr>
            <p:txBody>
              <a:bodyPr wrap="square" rtlCol="0">
                <a:spAutoFit/>
              </a:bodyPr>
              <a:lstStyle/>
              <a:p>
                <a:pPr algn="ctr"/>
                <a:r>
                  <a:rPr lang="en-US" altLang="zh-CN" sz="1400" b="1" dirty="0" smtClean="0"/>
                  <a:t>Currency Index</a:t>
                </a:r>
                <a:endParaRPr lang="en-US" sz="1400" b="1" dirty="0"/>
              </a:p>
            </p:txBody>
          </p:sp>
          <p:sp>
            <p:nvSpPr>
              <p:cNvPr id="60" name="TextBox 59"/>
              <p:cNvSpPr txBox="1"/>
              <p:nvPr/>
            </p:nvSpPr>
            <p:spPr>
              <a:xfrm>
                <a:off x="6648669" y="606623"/>
                <a:ext cx="276038" cy="307777"/>
              </a:xfrm>
              <a:prstGeom prst="rect">
                <a:avLst/>
              </a:prstGeom>
              <a:noFill/>
            </p:spPr>
            <p:txBody>
              <a:bodyPr wrap="none" rtlCol="0">
                <a:spAutoFit/>
              </a:bodyPr>
              <a:lstStyle/>
              <a:p>
                <a:r>
                  <a:rPr lang="en-US" altLang="zh-CN" sz="1400" dirty="0" smtClean="0"/>
                  <a:t>8</a:t>
                </a:r>
                <a:endParaRPr lang="en-US" sz="1400" dirty="0"/>
              </a:p>
            </p:txBody>
          </p:sp>
          <p:grpSp>
            <p:nvGrpSpPr>
              <p:cNvPr id="8" name="组合 7"/>
              <p:cNvGrpSpPr/>
              <p:nvPr/>
            </p:nvGrpSpPr>
            <p:grpSpPr>
              <a:xfrm>
                <a:off x="2667000" y="554890"/>
                <a:ext cx="4990465" cy="4438254"/>
                <a:chOff x="2667000" y="554890"/>
                <a:chExt cx="4990465" cy="4438254"/>
              </a:xfrm>
            </p:grpSpPr>
            <p:grpSp>
              <p:nvGrpSpPr>
                <p:cNvPr id="7" name="组合 6"/>
                <p:cNvGrpSpPr/>
                <p:nvPr/>
              </p:nvGrpSpPr>
              <p:grpSpPr>
                <a:xfrm>
                  <a:off x="2667000" y="1209873"/>
                  <a:ext cx="792974" cy="390327"/>
                  <a:chOff x="2783192" y="990600"/>
                  <a:chExt cx="792974" cy="390327"/>
                </a:xfrm>
              </p:grpSpPr>
              <p:sp>
                <p:nvSpPr>
                  <p:cNvPr id="34" name="TextBox 33"/>
                  <p:cNvSpPr txBox="1"/>
                  <p:nvPr/>
                </p:nvSpPr>
                <p:spPr>
                  <a:xfrm>
                    <a:off x="2783192" y="1073150"/>
                    <a:ext cx="792974" cy="307777"/>
                  </a:xfrm>
                  <a:prstGeom prst="rect">
                    <a:avLst/>
                  </a:prstGeom>
                  <a:noFill/>
                </p:spPr>
                <p:txBody>
                  <a:bodyPr wrap="none" rtlCol="0">
                    <a:spAutoFit/>
                  </a:bodyPr>
                  <a:lstStyle/>
                  <a:p>
                    <a:r>
                      <a:rPr lang="en-US" sz="1400" dirty="0" smtClean="0"/>
                      <a:t>logRV</a:t>
                    </a:r>
                    <a:r>
                      <a:rPr lang="en-US" sz="1100" dirty="0" smtClean="0"/>
                      <a:t>p-1</a:t>
                    </a:r>
                    <a:endParaRPr lang="en-US" sz="1400" dirty="0"/>
                  </a:p>
                </p:txBody>
              </p:sp>
              <p:sp>
                <p:nvSpPr>
                  <p:cNvPr id="67" name="TextBox 66"/>
                  <p:cNvSpPr txBox="1"/>
                  <p:nvPr/>
                </p:nvSpPr>
                <p:spPr>
                  <a:xfrm>
                    <a:off x="3200400" y="990600"/>
                    <a:ext cx="343364" cy="261610"/>
                  </a:xfrm>
                  <a:prstGeom prst="rect">
                    <a:avLst/>
                  </a:prstGeom>
                  <a:noFill/>
                </p:spPr>
                <p:txBody>
                  <a:bodyPr wrap="none" rtlCol="0">
                    <a:spAutoFit/>
                  </a:bodyPr>
                  <a:lstStyle/>
                  <a:p>
                    <a:r>
                      <a:rPr lang="en-US" altLang="zh-CN" sz="1050" dirty="0" smtClean="0"/>
                      <a:t>(0)</a:t>
                    </a:r>
                    <a:endParaRPr lang="en-US" sz="1050" dirty="0"/>
                  </a:p>
                </p:txBody>
              </p:sp>
            </p:grpSp>
            <p:grpSp>
              <p:nvGrpSpPr>
                <p:cNvPr id="68" name="组合 67"/>
                <p:cNvGrpSpPr/>
                <p:nvPr/>
              </p:nvGrpSpPr>
              <p:grpSpPr>
                <a:xfrm>
                  <a:off x="3609831" y="1167467"/>
                  <a:ext cx="4047634" cy="419967"/>
                  <a:chOff x="3092677" y="948194"/>
                  <a:chExt cx="4047634" cy="419967"/>
                </a:xfrm>
              </p:grpSpPr>
              <p:sp>
                <p:nvSpPr>
                  <p:cNvPr id="69" name="TextBox 68"/>
                  <p:cNvSpPr txBox="1"/>
                  <p:nvPr/>
                </p:nvSpPr>
                <p:spPr>
                  <a:xfrm>
                    <a:off x="3092677" y="1060384"/>
                    <a:ext cx="775948" cy="307777"/>
                  </a:xfrm>
                  <a:prstGeom prst="rect">
                    <a:avLst/>
                  </a:prstGeom>
                  <a:noFill/>
                </p:spPr>
                <p:txBody>
                  <a:bodyPr wrap="square" rtlCol="0">
                    <a:spAutoFit/>
                  </a:bodyPr>
                  <a:lstStyle/>
                  <a:p>
                    <a:r>
                      <a:rPr lang="en-US" sz="1400" dirty="0" smtClean="0"/>
                      <a:t>logRV</a:t>
                    </a:r>
                    <a:r>
                      <a:rPr lang="en-US" sz="1100" dirty="0"/>
                      <a:t>0</a:t>
                    </a:r>
                    <a:endParaRPr lang="en-US" sz="1400" dirty="0"/>
                  </a:p>
                </p:txBody>
              </p:sp>
              <p:sp>
                <p:nvSpPr>
                  <p:cNvPr id="70" name="TextBox 69"/>
                  <p:cNvSpPr txBox="1"/>
                  <p:nvPr/>
                </p:nvSpPr>
                <p:spPr>
                  <a:xfrm>
                    <a:off x="3458628" y="980067"/>
                    <a:ext cx="382210" cy="253916"/>
                  </a:xfrm>
                  <a:prstGeom prst="rect">
                    <a:avLst/>
                  </a:prstGeom>
                  <a:noFill/>
                </p:spPr>
                <p:txBody>
                  <a:bodyPr wrap="square" rtlCol="0">
                    <a:spAutoFit/>
                  </a:bodyPr>
                  <a:lstStyle/>
                  <a:p>
                    <a:r>
                      <a:rPr lang="en-US" altLang="zh-CN" sz="1050" dirty="0" smtClean="0"/>
                      <a:t>(0)</a:t>
                    </a:r>
                    <a:endParaRPr lang="en-US" sz="1050" dirty="0"/>
                  </a:p>
                </p:txBody>
              </p:sp>
              <p:sp>
                <p:nvSpPr>
                  <p:cNvPr id="237" name="TextBox 236"/>
                  <p:cNvSpPr txBox="1"/>
                  <p:nvPr/>
                </p:nvSpPr>
                <p:spPr>
                  <a:xfrm>
                    <a:off x="6364363" y="1028511"/>
                    <a:ext cx="775948" cy="307777"/>
                  </a:xfrm>
                  <a:prstGeom prst="rect">
                    <a:avLst/>
                  </a:prstGeom>
                  <a:noFill/>
                </p:spPr>
                <p:txBody>
                  <a:bodyPr wrap="square" rtlCol="0">
                    <a:spAutoFit/>
                  </a:bodyPr>
                  <a:lstStyle/>
                  <a:p>
                    <a:r>
                      <a:rPr lang="en-US" sz="1400" dirty="0" smtClean="0"/>
                      <a:t>logRV</a:t>
                    </a:r>
                    <a:r>
                      <a:rPr lang="en-US" sz="1100" dirty="0"/>
                      <a:t>0</a:t>
                    </a:r>
                    <a:endParaRPr lang="en-US" sz="1400" dirty="0"/>
                  </a:p>
                </p:txBody>
              </p:sp>
              <p:sp>
                <p:nvSpPr>
                  <p:cNvPr id="239" name="TextBox 238"/>
                  <p:cNvSpPr txBox="1"/>
                  <p:nvPr/>
                </p:nvSpPr>
                <p:spPr>
                  <a:xfrm>
                    <a:off x="6730314" y="948194"/>
                    <a:ext cx="382210" cy="253916"/>
                  </a:xfrm>
                  <a:prstGeom prst="rect">
                    <a:avLst/>
                  </a:prstGeom>
                  <a:noFill/>
                </p:spPr>
                <p:txBody>
                  <a:bodyPr wrap="square" rtlCol="0">
                    <a:spAutoFit/>
                  </a:bodyPr>
                  <a:lstStyle/>
                  <a:p>
                    <a:r>
                      <a:rPr lang="en-US" altLang="zh-CN" sz="1050" dirty="0" smtClean="0"/>
                      <a:t>(0)</a:t>
                    </a:r>
                    <a:endParaRPr lang="en-US" sz="1050" dirty="0"/>
                  </a:p>
                </p:txBody>
              </p:sp>
            </p:grpSp>
            <p:grpSp>
              <p:nvGrpSpPr>
                <p:cNvPr id="86" name="组合 85"/>
                <p:cNvGrpSpPr/>
                <p:nvPr/>
              </p:nvGrpSpPr>
              <p:grpSpPr>
                <a:xfrm>
                  <a:off x="5865431" y="1178000"/>
                  <a:ext cx="750954" cy="390327"/>
                  <a:chOff x="1943023" y="958727"/>
                  <a:chExt cx="750954" cy="390327"/>
                </a:xfrm>
              </p:grpSpPr>
              <p:sp>
                <p:nvSpPr>
                  <p:cNvPr id="87" name="TextBox 86"/>
                  <p:cNvSpPr txBox="1"/>
                  <p:nvPr/>
                </p:nvSpPr>
                <p:spPr>
                  <a:xfrm>
                    <a:off x="1943023" y="1041277"/>
                    <a:ext cx="677558" cy="307777"/>
                  </a:xfrm>
                  <a:prstGeom prst="rect">
                    <a:avLst/>
                  </a:prstGeom>
                  <a:noFill/>
                </p:spPr>
                <p:txBody>
                  <a:bodyPr wrap="none" rtlCol="0">
                    <a:spAutoFit/>
                  </a:bodyPr>
                  <a:lstStyle/>
                  <a:p>
                    <a:r>
                      <a:rPr lang="en-US" sz="1400" dirty="0" err="1" smtClean="0"/>
                      <a:t>logRV</a:t>
                    </a:r>
                    <a:r>
                      <a:rPr lang="en-US" sz="1100" dirty="0" err="1" smtClean="0"/>
                      <a:t>p</a:t>
                    </a:r>
                    <a:endParaRPr lang="en-US" sz="1400" dirty="0"/>
                  </a:p>
                </p:txBody>
              </p:sp>
              <p:sp>
                <p:nvSpPr>
                  <p:cNvPr id="88" name="TextBox 87"/>
                  <p:cNvSpPr txBox="1"/>
                  <p:nvPr/>
                </p:nvSpPr>
                <p:spPr>
                  <a:xfrm>
                    <a:off x="2360231" y="958727"/>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06" name="TextBox 105"/>
                <p:cNvSpPr txBox="1"/>
                <p:nvPr/>
              </p:nvSpPr>
              <p:spPr>
                <a:xfrm>
                  <a:off x="4438869" y="1217746"/>
                  <a:ext cx="1553630" cy="307777"/>
                </a:xfrm>
                <a:prstGeom prst="rect">
                  <a:avLst/>
                </a:prstGeom>
                <a:noFill/>
              </p:spPr>
              <p:txBody>
                <a:bodyPr wrap="none" rtlCol="0">
                  <a:spAutoFit/>
                </a:bodyPr>
                <a:lstStyle/>
                <a:p>
                  <a:r>
                    <a:rPr lang="en-US" sz="1400" dirty="0" smtClean="0"/>
                    <a:t>………………….………..</a:t>
                  </a:r>
                  <a:endParaRPr lang="en-US" sz="1400" dirty="0"/>
                </a:p>
              </p:txBody>
            </p:sp>
            <p:sp>
              <p:nvSpPr>
                <p:cNvPr id="160" name="TextBox 159"/>
                <p:cNvSpPr txBox="1"/>
                <p:nvPr/>
              </p:nvSpPr>
              <p:spPr>
                <a:xfrm>
                  <a:off x="3357551" y="1217746"/>
                  <a:ext cx="319318" cy="307777"/>
                </a:xfrm>
                <a:prstGeom prst="rect">
                  <a:avLst/>
                </a:prstGeom>
                <a:noFill/>
              </p:spPr>
              <p:txBody>
                <a:bodyPr wrap="none" rtlCol="0">
                  <a:spAutoFit/>
                </a:bodyPr>
                <a:lstStyle/>
                <a:p>
                  <a:r>
                    <a:rPr lang="en-US" sz="1400" dirty="0" smtClean="0"/>
                    <a:t>…</a:t>
                  </a:r>
                  <a:endParaRPr lang="en-US" sz="1400" dirty="0"/>
                </a:p>
              </p:txBody>
            </p:sp>
            <p:sp>
              <p:nvSpPr>
                <p:cNvPr id="161" name="TextBox 160"/>
                <p:cNvSpPr txBox="1"/>
                <p:nvPr/>
              </p:nvSpPr>
              <p:spPr>
                <a:xfrm>
                  <a:off x="3357551" y="1727199"/>
                  <a:ext cx="319318" cy="307777"/>
                </a:xfrm>
                <a:prstGeom prst="rect">
                  <a:avLst/>
                </a:prstGeom>
                <a:noFill/>
              </p:spPr>
              <p:txBody>
                <a:bodyPr wrap="none" rtlCol="0">
                  <a:spAutoFit/>
                </a:bodyPr>
                <a:lstStyle/>
                <a:p>
                  <a:r>
                    <a:rPr lang="en-US" sz="1400" dirty="0" smtClean="0"/>
                    <a:t>…</a:t>
                  </a:r>
                  <a:endParaRPr lang="en-US" sz="1400" dirty="0"/>
                </a:p>
              </p:txBody>
            </p:sp>
            <p:sp>
              <p:nvSpPr>
                <p:cNvPr id="162" name="TextBox 161"/>
                <p:cNvSpPr txBox="1"/>
                <p:nvPr/>
              </p:nvSpPr>
              <p:spPr>
                <a:xfrm>
                  <a:off x="3357551" y="2767667"/>
                  <a:ext cx="319318" cy="307777"/>
                </a:xfrm>
                <a:prstGeom prst="rect">
                  <a:avLst/>
                </a:prstGeom>
                <a:noFill/>
              </p:spPr>
              <p:txBody>
                <a:bodyPr wrap="none" rtlCol="0">
                  <a:spAutoFit/>
                </a:bodyPr>
                <a:lstStyle/>
                <a:p>
                  <a:r>
                    <a:rPr lang="en-US" sz="1400" dirty="0" smtClean="0"/>
                    <a:t>…</a:t>
                  </a:r>
                  <a:endParaRPr lang="en-US" sz="1400" dirty="0"/>
                </a:p>
              </p:txBody>
            </p:sp>
            <p:sp>
              <p:nvSpPr>
                <p:cNvPr id="184" name="TextBox 183"/>
                <p:cNvSpPr txBox="1"/>
                <p:nvPr/>
              </p:nvSpPr>
              <p:spPr>
                <a:xfrm>
                  <a:off x="3357551" y="3148667"/>
                  <a:ext cx="319318" cy="307777"/>
                </a:xfrm>
                <a:prstGeom prst="rect">
                  <a:avLst/>
                </a:prstGeom>
                <a:noFill/>
              </p:spPr>
              <p:txBody>
                <a:bodyPr wrap="none" rtlCol="0">
                  <a:spAutoFit/>
                </a:bodyPr>
                <a:lstStyle/>
                <a:p>
                  <a:r>
                    <a:rPr lang="en-US" sz="1400" dirty="0" smtClean="0"/>
                    <a:t>…</a:t>
                  </a:r>
                  <a:endParaRPr lang="en-US" sz="1400" dirty="0"/>
                </a:p>
              </p:txBody>
            </p:sp>
            <p:sp>
              <p:nvSpPr>
                <p:cNvPr id="191" name="TextBox 190"/>
                <p:cNvSpPr txBox="1"/>
                <p:nvPr/>
              </p:nvSpPr>
              <p:spPr>
                <a:xfrm>
                  <a:off x="3357551" y="3605867"/>
                  <a:ext cx="319318" cy="307777"/>
                </a:xfrm>
                <a:prstGeom prst="rect">
                  <a:avLst/>
                </a:prstGeom>
                <a:noFill/>
              </p:spPr>
              <p:txBody>
                <a:bodyPr wrap="none" rtlCol="0">
                  <a:spAutoFit/>
                </a:bodyPr>
                <a:lstStyle/>
                <a:p>
                  <a:r>
                    <a:rPr lang="en-US" sz="1400" dirty="0" smtClean="0"/>
                    <a:t>…</a:t>
                  </a:r>
                  <a:endParaRPr lang="en-US" sz="1400" dirty="0"/>
                </a:p>
              </p:txBody>
            </p:sp>
            <p:sp>
              <p:nvSpPr>
                <p:cNvPr id="222" name="TextBox 221"/>
                <p:cNvSpPr txBox="1"/>
                <p:nvPr/>
              </p:nvSpPr>
              <p:spPr>
                <a:xfrm>
                  <a:off x="3357551" y="4343400"/>
                  <a:ext cx="319318" cy="307777"/>
                </a:xfrm>
                <a:prstGeom prst="rect">
                  <a:avLst/>
                </a:prstGeom>
                <a:noFill/>
              </p:spPr>
              <p:txBody>
                <a:bodyPr wrap="none" rtlCol="0">
                  <a:spAutoFit/>
                </a:bodyPr>
                <a:lstStyle/>
                <a:p>
                  <a:r>
                    <a:rPr lang="en-US" sz="1400" dirty="0" smtClean="0"/>
                    <a:t>…</a:t>
                  </a:r>
                  <a:endParaRPr lang="en-US" sz="1400" dirty="0"/>
                </a:p>
              </p:txBody>
            </p:sp>
            <p:sp>
              <p:nvSpPr>
                <p:cNvPr id="226" name="TextBox 225"/>
                <p:cNvSpPr txBox="1"/>
                <p:nvPr/>
              </p:nvSpPr>
              <p:spPr>
                <a:xfrm>
                  <a:off x="3357551" y="4685367"/>
                  <a:ext cx="319318" cy="307777"/>
                </a:xfrm>
                <a:prstGeom prst="rect">
                  <a:avLst/>
                </a:prstGeom>
                <a:noFill/>
              </p:spPr>
              <p:txBody>
                <a:bodyPr wrap="none" rtlCol="0">
                  <a:spAutoFit/>
                </a:bodyPr>
                <a:lstStyle/>
                <a:p>
                  <a:r>
                    <a:rPr lang="en-US" sz="1400" dirty="0" smtClean="0"/>
                    <a:t>…</a:t>
                  </a:r>
                  <a:endParaRPr lang="en-US" sz="1400" dirty="0"/>
                </a:p>
              </p:txBody>
            </p:sp>
            <p:sp>
              <p:nvSpPr>
                <p:cNvPr id="263" name="TextBox 262"/>
                <p:cNvSpPr txBox="1"/>
                <p:nvPr/>
              </p:nvSpPr>
              <p:spPr>
                <a:xfrm>
                  <a:off x="6632182" y="1185873"/>
                  <a:ext cx="319318" cy="307777"/>
                </a:xfrm>
                <a:prstGeom prst="rect">
                  <a:avLst/>
                </a:prstGeom>
                <a:noFill/>
              </p:spPr>
              <p:txBody>
                <a:bodyPr wrap="none" rtlCol="0">
                  <a:spAutoFit/>
                </a:bodyPr>
                <a:lstStyle/>
                <a:p>
                  <a:r>
                    <a:rPr lang="en-US" sz="1400" dirty="0" smtClean="0"/>
                    <a:t>…</a:t>
                  </a:r>
                  <a:endParaRPr lang="en-US" sz="1400" dirty="0"/>
                </a:p>
              </p:txBody>
            </p:sp>
            <p:sp>
              <p:nvSpPr>
                <p:cNvPr id="264" name="TextBox 263"/>
                <p:cNvSpPr txBox="1"/>
                <p:nvPr/>
              </p:nvSpPr>
              <p:spPr>
                <a:xfrm>
                  <a:off x="6632182" y="1695326"/>
                  <a:ext cx="319318" cy="307777"/>
                </a:xfrm>
                <a:prstGeom prst="rect">
                  <a:avLst/>
                </a:prstGeom>
                <a:noFill/>
              </p:spPr>
              <p:txBody>
                <a:bodyPr wrap="none" rtlCol="0">
                  <a:spAutoFit/>
                </a:bodyPr>
                <a:lstStyle/>
                <a:p>
                  <a:r>
                    <a:rPr lang="en-US" sz="1400" dirty="0" smtClean="0"/>
                    <a:t>…</a:t>
                  </a:r>
                  <a:endParaRPr lang="en-US" sz="1400" dirty="0"/>
                </a:p>
              </p:txBody>
            </p:sp>
            <p:sp>
              <p:nvSpPr>
                <p:cNvPr id="265" name="TextBox 264"/>
                <p:cNvSpPr txBox="1"/>
                <p:nvPr/>
              </p:nvSpPr>
              <p:spPr>
                <a:xfrm>
                  <a:off x="6632182" y="2735794"/>
                  <a:ext cx="319318" cy="307777"/>
                </a:xfrm>
                <a:prstGeom prst="rect">
                  <a:avLst/>
                </a:prstGeom>
                <a:noFill/>
              </p:spPr>
              <p:txBody>
                <a:bodyPr wrap="none" rtlCol="0">
                  <a:spAutoFit/>
                </a:bodyPr>
                <a:lstStyle/>
                <a:p>
                  <a:r>
                    <a:rPr lang="en-US" sz="1400" dirty="0" smtClean="0"/>
                    <a:t>…</a:t>
                  </a:r>
                  <a:endParaRPr lang="en-US" sz="1400" dirty="0"/>
                </a:p>
              </p:txBody>
            </p:sp>
            <p:sp>
              <p:nvSpPr>
                <p:cNvPr id="266" name="TextBox 265"/>
                <p:cNvSpPr txBox="1"/>
                <p:nvPr/>
              </p:nvSpPr>
              <p:spPr>
                <a:xfrm>
                  <a:off x="6632182" y="3116794"/>
                  <a:ext cx="319318" cy="307777"/>
                </a:xfrm>
                <a:prstGeom prst="rect">
                  <a:avLst/>
                </a:prstGeom>
                <a:noFill/>
              </p:spPr>
              <p:txBody>
                <a:bodyPr wrap="none" rtlCol="0">
                  <a:spAutoFit/>
                </a:bodyPr>
                <a:lstStyle/>
                <a:p>
                  <a:r>
                    <a:rPr lang="en-US" sz="1400" dirty="0" smtClean="0"/>
                    <a:t>…</a:t>
                  </a:r>
                  <a:endParaRPr lang="en-US" sz="1400" dirty="0"/>
                </a:p>
              </p:txBody>
            </p:sp>
            <p:sp>
              <p:nvSpPr>
                <p:cNvPr id="267" name="TextBox 266"/>
                <p:cNvSpPr txBox="1"/>
                <p:nvPr/>
              </p:nvSpPr>
              <p:spPr>
                <a:xfrm>
                  <a:off x="6632182" y="3573994"/>
                  <a:ext cx="319318" cy="307777"/>
                </a:xfrm>
                <a:prstGeom prst="rect">
                  <a:avLst/>
                </a:prstGeom>
                <a:noFill/>
              </p:spPr>
              <p:txBody>
                <a:bodyPr wrap="none" rtlCol="0">
                  <a:spAutoFit/>
                </a:bodyPr>
                <a:lstStyle/>
                <a:p>
                  <a:r>
                    <a:rPr lang="en-US" sz="1400" dirty="0" smtClean="0"/>
                    <a:t>…</a:t>
                  </a:r>
                  <a:endParaRPr lang="en-US" sz="1400" dirty="0"/>
                </a:p>
              </p:txBody>
            </p:sp>
            <p:sp>
              <p:nvSpPr>
                <p:cNvPr id="268" name="TextBox 267"/>
                <p:cNvSpPr txBox="1"/>
                <p:nvPr/>
              </p:nvSpPr>
              <p:spPr>
                <a:xfrm>
                  <a:off x="6632182" y="4311527"/>
                  <a:ext cx="319318" cy="307777"/>
                </a:xfrm>
                <a:prstGeom prst="rect">
                  <a:avLst/>
                </a:prstGeom>
                <a:noFill/>
              </p:spPr>
              <p:txBody>
                <a:bodyPr wrap="none" rtlCol="0">
                  <a:spAutoFit/>
                </a:bodyPr>
                <a:lstStyle/>
                <a:p>
                  <a:r>
                    <a:rPr lang="en-US" sz="1400" dirty="0" smtClean="0"/>
                    <a:t>…</a:t>
                  </a:r>
                  <a:endParaRPr lang="en-US" sz="1400" dirty="0"/>
                </a:p>
              </p:txBody>
            </p:sp>
            <p:sp>
              <p:nvSpPr>
                <p:cNvPr id="269" name="TextBox 268"/>
                <p:cNvSpPr txBox="1"/>
                <p:nvPr/>
              </p:nvSpPr>
              <p:spPr>
                <a:xfrm>
                  <a:off x="6632182" y="4653494"/>
                  <a:ext cx="319318" cy="307777"/>
                </a:xfrm>
                <a:prstGeom prst="rect">
                  <a:avLst/>
                </a:prstGeom>
                <a:noFill/>
              </p:spPr>
              <p:txBody>
                <a:bodyPr wrap="none" rtlCol="0">
                  <a:spAutoFit/>
                </a:bodyPr>
                <a:lstStyle/>
                <a:p>
                  <a:r>
                    <a:rPr lang="en-US" sz="1400" dirty="0" smtClean="0"/>
                    <a:t>…</a:t>
                  </a:r>
                  <a:endParaRPr lang="en-US" sz="1400" dirty="0"/>
                </a:p>
              </p:txBody>
            </p:sp>
            <p:sp>
              <p:nvSpPr>
                <p:cNvPr id="270" name="TextBox 269"/>
                <p:cNvSpPr txBox="1"/>
                <p:nvPr/>
              </p:nvSpPr>
              <p:spPr>
                <a:xfrm>
                  <a:off x="3829269" y="554890"/>
                  <a:ext cx="2507418" cy="307777"/>
                </a:xfrm>
                <a:prstGeom prst="rect">
                  <a:avLst/>
                </a:prstGeom>
                <a:noFill/>
              </p:spPr>
              <p:txBody>
                <a:bodyPr wrap="none" rtlCol="0">
                  <a:spAutoFit/>
                </a:bodyPr>
                <a:lstStyle/>
                <a:p>
                  <a:r>
                    <a:rPr lang="en-US" sz="1400" dirty="0" smtClean="0"/>
                    <a:t>…………………………………..….………..</a:t>
                  </a:r>
                  <a:endParaRPr lang="en-US" sz="1400" dirty="0"/>
                </a:p>
              </p:txBody>
            </p:sp>
          </p:grpSp>
          <p:grpSp>
            <p:nvGrpSpPr>
              <p:cNvPr id="10" name="组合 9"/>
              <p:cNvGrpSpPr/>
              <p:nvPr/>
            </p:nvGrpSpPr>
            <p:grpSpPr>
              <a:xfrm>
                <a:off x="2590800" y="1608594"/>
                <a:ext cx="5200605" cy="432733"/>
                <a:chOff x="2590800" y="1633994"/>
                <a:chExt cx="5200605" cy="432733"/>
              </a:xfrm>
            </p:grpSpPr>
            <p:grpSp>
              <p:nvGrpSpPr>
                <p:cNvPr id="90" name="组合 89"/>
                <p:cNvGrpSpPr/>
                <p:nvPr/>
              </p:nvGrpSpPr>
              <p:grpSpPr>
                <a:xfrm>
                  <a:off x="2590800" y="1676400"/>
                  <a:ext cx="820225" cy="390327"/>
                  <a:chOff x="2783192" y="990600"/>
                  <a:chExt cx="820225" cy="390327"/>
                </a:xfrm>
              </p:grpSpPr>
              <p:sp>
                <p:nvSpPr>
                  <p:cNvPr id="91" name="TextBox 90"/>
                  <p:cNvSpPr txBox="1"/>
                  <p:nvPr/>
                </p:nvSpPr>
                <p:spPr>
                  <a:xfrm>
                    <a:off x="2783192" y="1073150"/>
                    <a:ext cx="820225" cy="307777"/>
                  </a:xfrm>
                  <a:prstGeom prst="rect">
                    <a:avLst/>
                  </a:prstGeom>
                  <a:noFill/>
                </p:spPr>
                <p:txBody>
                  <a:bodyPr wrap="none" rtlCol="0">
                    <a:spAutoFit/>
                  </a:bodyPr>
                  <a:lstStyle/>
                  <a:p>
                    <a:r>
                      <a:rPr lang="en-US" sz="1400" dirty="0" smtClean="0"/>
                      <a:t>logRV</a:t>
                    </a:r>
                    <a:r>
                      <a:rPr lang="en-US" sz="1100" dirty="0" smtClean="0"/>
                      <a:t>p+1</a:t>
                    </a:r>
                    <a:endParaRPr lang="en-US" sz="1400" dirty="0"/>
                  </a:p>
                </p:txBody>
              </p:sp>
              <p:sp>
                <p:nvSpPr>
                  <p:cNvPr id="92" name="TextBox 91"/>
                  <p:cNvSpPr txBox="1"/>
                  <p:nvPr/>
                </p:nvSpPr>
                <p:spPr>
                  <a:xfrm>
                    <a:off x="3200400" y="990600"/>
                    <a:ext cx="343364" cy="261610"/>
                  </a:xfrm>
                  <a:prstGeom prst="rect">
                    <a:avLst/>
                  </a:prstGeom>
                  <a:noFill/>
                </p:spPr>
                <p:txBody>
                  <a:bodyPr wrap="none" rtlCol="0">
                    <a:spAutoFit/>
                  </a:bodyPr>
                  <a:lstStyle/>
                  <a:p>
                    <a:r>
                      <a:rPr lang="en-US" altLang="zh-CN" sz="1050" dirty="0" smtClean="0"/>
                      <a:t>(0)</a:t>
                    </a:r>
                    <a:endParaRPr lang="en-US" sz="1050" dirty="0"/>
                  </a:p>
                </p:txBody>
              </p:sp>
            </p:grpSp>
            <p:grpSp>
              <p:nvGrpSpPr>
                <p:cNvPr id="93" name="组合 92"/>
                <p:cNvGrpSpPr/>
                <p:nvPr/>
              </p:nvGrpSpPr>
              <p:grpSpPr>
                <a:xfrm>
                  <a:off x="3580387" y="1633994"/>
                  <a:ext cx="4211018" cy="419967"/>
                  <a:chOff x="3074279" y="948194"/>
                  <a:chExt cx="4211018" cy="419967"/>
                </a:xfrm>
              </p:grpSpPr>
              <p:sp>
                <p:nvSpPr>
                  <p:cNvPr id="94" name="TextBox 93"/>
                  <p:cNvSpPr txBox="1"/>
                  <p:nvPr/>
                </p:nvSpPr>
                <p:spPr>
                  <a:xfrm>
                    <a:off x="3074279" y="1060384"/>
                    <a:ext cx="939332" cy="307777"/>
                  </a:xfrm>
                  <a:prstGeom prst="rect">
                    <a:avLst/>
                  </a:prstGeom>
                  <a:noFill/>
                </p:spPr>
                <p:txBody>
                  <a:bodyPr wrap="square" rtlCol="0">
                    <a:spAutoFit/>
                  </a:bodyPr>
                  <a:lstStyle/>
                  <a:p>
                    <a:r>
                      <a:rPr lang="en-US" sz="1400" dirty="0" smtClean="0"/>
                      <a:t>logRV</a:t>
                    </a:r>
                    <a:r>
                      <a:rPr lang="en-US" sz="1100" dirty="0"/>
                      <a:t>1</a:t>
                    </a:r>
                    <a:endParaRPr lang="en-US" sz="1400" dirty="0"/>
                  </a:p>
                </p:txBody>
              </p:sp>
              <p:sp>
                <p:nvSpPr>
                  <p:cNvPr id="95" name="TextBox 94"/>
                  <p:cNvSpPr txBox="1"/>
                  <p:nvPr/>
                </p:nvSpPr>
                <p:spPr>
                  <a:xfrm>
                    <a:off x="3519196" y="980067"/>
                    <a:ext cx="382210" cy="253916"/>
                  </a:xfrm>
                  <a:prstGeom prst="rect">
                    <a:avLst/>
                  </a:prstGeom>
                  <a:noFill/>
                </p:spPr>
                <p:txBody>
                  <a:bodyPr wrap="square" rtlCol="0">
                    <a:spAutoFit/>
                  </a:bodyPr>
                  <a:lstStyle/>
                  <a:p>
                    <a:r>
                      <a:rPr lang="en-US" altLang="zh-CN" sz="1050" dirty="0" smtClean="0"/>
                      <a:t>(0)</a:t>
                    </a:r>
                    <a:endParaRPr lang="en-US" sz="1050" dirty="0"/>
                  </a:p>
                </p:txBody>
              </p:sp>
              <p:sp>
                <p:nvSpPr>
                  <p:cNvPr id="240" name="TextBox 239"/>
                  <p:cNvSpPr txBox="1"/>
                  <p:nvPr/>
                </p:nvSpPr>
                <p:spPr>
                  <a:xfrm>
                    <a:off x="6345965" y="1028511"/>
                    <a:ext cx="939332" cy="307777"/>
                  </a:xfrm>
                  <a:prstGeom prst="rect">
                    <a:avLst/>
                  </a:prstGeom>
                  <a:noFill/>
                </p:spPr>
                <p:txBody>
                  <a:bodyPr wrap="square" rtlCol="0">
                    <a:spAutoFit/>
                  </a:bodyPr>
                  <a:lstStyle/>
                  <a:p>
                    <a:r>
                      <a:rPr lang="en-US" sz="1400" dirty="0" smtClean="0"/>
                      <a:t>logRV</a:t>
                    </a:r>
                    <a:r>
                      <a:rPr lang="en-US" sz="1100" dirty="0"/>
                      <a:t>1</a:t>
                    </a:r>
                    <a:endParaRPr lang="en-US" sz="1400" dirty="0"/>
                  </a:p>
                </p:txBody>
              </p:sp>
              <p:sp>
                <p:nvSpPr>
                  <p:cNvPr id="241" name="TextBox 240"/>
                  <p:cNvSpPr txBox="1"/>
                  <p:nvPr/>
                </p:nvSpPr>
                <p:spPr>
                  <a:xfrm>
                    <a:off x="6790882" y="948194"/>
                    <a:ext cx="382210" cy="253916"/>
                  </a:xfrm>
                  <a:prstGeom prst="rect">
                    <a:avLst/>
                  </a:prstGeom>
                  <a:noFill/>
                </p:spPr>
                <p:txBody>
                  <a:bodyPr wrap="square" rtlCol="0">
                    <a:spAutoFit/>
                  </a:bodyPr>
                  <a:lstStyle/>
                  <a:p>
                    <a:r>
                      <a:rPr lang="en-US" altLang="zh-CN" sz="1050" dirty="0" smtClean="0"/>
                      <a:t>(0)</a:t>
                    </a:r>
                    <a:endParaRPr lang="en-US" sz="1050" dirty="0"/>
                  </a:p>
                </p:txBody>
              </p:sp>
            </p:grpSp>
            <p:grpSp>
              <p:nvGrpSpPr>
                <p:cNvPr id="99" name="组合 98"/>
                <p:cNvGrpSpPr/>
                <p:nvPr/>
              </p:nvGrpSpPr>
              <p:grpSpPr>
                <a:xfrm>
                  <a:off x="5865431" y="1644527"/>
                  <a:ext cx="820225" cy="390327"/>
                  <a:chOff x="1943023" y="958727"/>
                  <a:chExt cx="820225" cy="390327"/>
                </a:xfrm>
              </p:grpSpPr>
              <p:sp>
                <p:nvSpPr>
                  <p:cNvPr id="100" name="TextBox 99"/>
                  <p:cNvSpPr txBox="1"/>
                  <p:nvPr/>
                </p:nvSpPr>
                <p:spPr>
                  <a:xfrm>
                    <a:off x="1943023" y="1041277"/>
                    <a:ext cx="820225" cy="307777"/>
                  </a:xfrm>
                  <a:prstGeom prst="rect">
                    <a:avLst/>
                  </a:prstGeom>
                  <a:noFill/>
                </p:spPr>
                <p:txBody>
                  <a:bodyPr wrap="none" rtlCol="0">
                    <a:spAutoFit/>
                  </a:bodyPr>
                  <a:lstStyle/>
                  <a:p>
                    <a:r>
                      <a:rPr lang="en-US" sz="1400" dirty="0" smtClean="0"/>
                      <a:t>logRV</a:t>
                    </a:r>
                    <a:r>
                      <a:rPr lang="en-US" sz="1100" dirty="0" smtClean="0"/>
                      <a:t>p+1</a:t>
                    </a:r>
                    <a:endParaRPr lang="en-US" sz="1400" dirty="0"/>
                  </a:p>
                </p:txBody>
              </p:sp>
              <p:sp>
                <p:nvSpPr>
                  <p:cNvPr id="101" name="TextBox 100"/>
                  <p:cNvSpPr txBox="1"/>
                  <p:nvPr/>
                </p:nvSpPr>
                <p:spPr>
                  <a:xfrm>
                    <a:off x="2360231" y="958727"/>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09" name="TextBox 108"/>
                <p:cNvSpPr txBox="1"/>
                <p:nvPr/>
              </p:nvSpPr>
              <p:spPr>
                <a:xfrm>
                  <a:off x="4438869" y="1662176"/>
                  <a:ext cx="1553630" cy="307777"/>
                </a:xfrm>
                <a:prstGeom prst="rect">
                  <a:avLst/>
                </a:prstGeom>
                <a:noFill/>
              </p:spPr>
              <p:txBody>
                <a:bodyPr wrap="none" rtlCol="0">
                  <a:spAutoFit/>
                </a:bodyPr>
                <a:lstStyle/>
                <a:p>
                  <a:r>
                    <a:rPr lang="en-US" sz="1400" dirty="0" smtClean="0"/>
                    <a:t>………………….………..</a:t>
                  </a:r>
                  <a:endParaRPr lang="en-US" sz="1400" dirty="0"/>
                </a:p>
              </p:txBody>
            </p:sp>
          </p:grpSp>
          <p:grpSp>
            <p:nvGrpSpPr>
              <p:cNvPr id="125" name="组合 124"/>
              <p:cNvGrpSpPr/>
              <p:nvPr/>
            </p:nvGrpSpPr>
            <p:grpSpPr>
              <a:xfrm>
                <a:off x="2590800" y="2725665"/>
                <a:ext cx="5117908" cy="445433"/>
                <a:chOff x="2590800" y="1621294"/>
                <a:chExt cx="5117908" cy="445433"/>
              </a:xfrm>
            </p:grpSpPr>
            <p:grpSp>
              <p:nvGrpSpPr>
                <p:cNvPr id="126" name="组合 125"/>
                <p:cNvGrpSpPr/>
                <p:nvPr/>
              </p:nvGrpSpPr>
              <p:grpSpPr>
                <a:xfrm>
                  <a:off x="2590800" y="1654550"/>
                  <a:ext cx="834652" cy="412177"/>
                  <a:chOff x="2783192" y="968750"/>
                  <a:chExt cx="834652" cy="412177"/>
                </a:xfrm>
              </p:grpSpPr>
              <p:sp>
                <p:nvSpPr>
                  <p:cNvPr id="134" name="TextBox 133"/>
                  <p:cNvSpPr txBox="1"/>
                  <p:nvPr/>
                </p:nvSpPr>
                <p:spPr>
                  <a:xfrm>
                    <a:off x="2783192" y="1073150"/>
                    <a:ext cx="834652"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1</a:t>
                    </a:r>
                    <a:r>
                      <a:rPr lang="en-US" altLang="zh-CN" sz="1050" dirty="0" smtClean="0"/>
                      <a:t>-1</a:t>
                    </a:r>
                    <a:endParaRPr lang="en-US" sz="1050" dirty="0"/>
                  </a:p>
                </p:txBody>
              </p:sp>
              <p:sp>
                <p:nvSpPr>
                  <p:cNvPr id="135" name="TextBox 134"/>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27" name="组合 126"/>
                <p:cNvGrpSpPr/>
                <p:nvPr/>
              </p:nvGrpSpPr>
              <p:grpSpPr>
                <a:xfrm>
                  <a:off x="3583971" y="1621294"/>
                  <a:ext cx="4124737" cy="432667"/>
                  <a:chOff x="3077863" y="935494"/>
                  <a:chExt cx="4124737" cy="432667"/>
                </a:xfrm>
              </p:grpSpPr>
              <p:sp>
                <p:nvSpPr>
                  <p:cNvPr id="132" name="TextBox 131"/>
                  <p:cNvSpPr txBox="1"/>
                  <p:nvPr/>
                </p:nvSpPr>
                <p:spPr>
                  <a:xfrm>
                    <a:off x="3077863" y="1060384"/>
                    <a:ext cx="853051" cy="307777"/>
                  </a:xfrm>
                  <a:prstGeom prst="rect">
                    <a:avLst/>
                  </a:prstGeom>
                  <a:noFill/>
                </p:spPr>
                <p:txBody>
                  <a:bodyPr wrap="square" rtlCol="0">
                    <a:spAutoFit/>
                  </a:bodyPr>
                  <a:lstStyle/>
                  <a:p>
                    <a:r>
                      <a:rPr lang="en-US" sz="1400" dirty="0" smtClean="0"/>
                      <a:t>logRV</a:t>
                    </a:r>
                    <a:r>
                      <a:rPr lang="en-US" altLang="zh-CN" sz="1100" dirty="0" smtClean="0"/>
                      <a:t>T</a:t>
                    </a:r>
                    <a:r>
                      <a:rPr lang="en-US" altLang="zh-CN" sz="800" dirty="0" smtClean="0"/>
                      <a:t>1</a:t>
                    </a:r>
                    <a:r>
                      <a:rPr lang="en-US" altLang="zh-CN" sz="1050" dirty="0" smtClean="0"/>
                      <a:t>-p</a:t>
                    </a:r>
                    <a:endParaRPr lang="en-US" sz="1050" dirty="0"/>
                  </a:p>
                </p:txBody>
              </p:sp>
              <p:sp>
                <p:nvSpPr>
                  <p:cNvPr id="133" name="TextBox 132"/>
                  <p:cNvSpPr txBox="1"/>
                  <p:nvPr/>
                </p:nvSpPr>
                <p:spPr>
                  <a:xfrm>
                    <a:off x="3485920" y="967367"/>
                    <a:ext cx="382210" cy="253916"/>
                  </a:xfrm>
                  <a:prstGeom prst="rect">
                    <a:avLst/>
                  </a:prstGeom>
                  <a:noFill/>
                </p:spPr>
                <p:txBody>
                  <a:bodyPr wrap="square" rtlCol="0">
                    <a:spAutoFit/>
                  </a:bodyPr>
                  <a:lstStyle/>
                  <a:p>
                    <a:r>
                      <a:rPr lang="en-US" altLang="zh-CN" sz="1050" dirty="0" smtClean="0"/>
                      <a:t>(0)</a:t>
                    </a:r>
                    <a:endParaRPr lang="en-US" sz="1050" dirty="0"/>
                  </a:p>
                </p:txBody>
              </p:sp>
              <p:sp>
                <p:nvSpPr>
                  <p:cNvPr id="242" name="TextBox 241"/>
                  <p:cNvSpPr txBox="1"/>
                  <p:nvPr/>
                </p:nvSpPr>
                <p:spPr>
                  <a:xfrm>
                    <a:off x="6349549" y="1028511"/>
                    <a:ext cx="853051" cy="307777"/>
                  </a:xfrm>
                  <a:prstGeom prst="rect">
                    <a:avLst/>
                  </a:prstGeom>
                  <a:noFill/>
                </p:spPr>
                <p:txBody>
                  <a:bodyPr wrap="square" rtlCol="0">
                    <a:spAutoFit/>
                  </a:bodyPr>
                  <a:lstStyle/>
                  <a:p>
                    <a:r>
                      <a:rPr lang="en-US" sz="1400" dirty="0" smtClean="0"/>
                      <a:t>logRV</a:t>
                    </a:r>
                    <a:r>
                      <a:rPr lang="en-US" altLang="zh-CN" sz="1100" dirty="0" smtClean="0"/>
                      <a:t>T</a:t>
                    </a:r>
                    <a:r>
                      <a:rPr lang="en-US" altLang="zh-CN" sz="800" dirty="0" smtClean="0"/>
                      <a:t>1</a:t>
                    </a:r>
                    <a:r>
                      <a:rPr lang="en-US" altLang="zh-CN" sz="1050" dirty="0" smtClean="0"/>
                      <a:t>-p</a:t>
                    </a:r>
                    <a:endParaRPr lang="en-US" sz="1050" dirty="0"/>
                  </a:p>
                </p:txBody>
              </p:sp>
              <p:sp>
                <p:nvSpPr>
                  <p:cNvPr id="243" name="TextBox 242"/>
                  <p:cNvSpPr txBox="1"/>
                  <p:nvPr/>
                </p:nvSpPr>
                <p:spPr>
                  <a:xfrm>
                    <a:off x="6757606" y="935494"/>
                    <a:ext cx="382210" cy="253916"/>
                  </a:xfrm>
                  <a:prstGeom prst="rect">
                    <a:avLst/>
                  </a:prstGeom>
                  <a:noFill/>
                </p:spPr>
                <p:txBody>
                  <a:bodyPr wrap="square" rtlCol="0">
                    <a:spAutoFit/>
                  </a:bodyPr>
                  <a:lstStyle/>
                  <a:p>
                    <a:r>
                      <a:rPr lang="en-US" altLang="zh-CN" sz="1050" dirty="0" smtClean="0"/>
                      <a:t>(0)</a:t>
                    </a:r>
                    <a:endParaRPr lang="en-US" sz="1050" dirty="0"/>
                  </a:p>
                </p:txBody>
              </p:sp>
            </p:grpSp>
            <p:grpSp>
              <p:nvGrpSpPr>
                <p:cNvPr id="128" name="组合 127"/>
                <p:cNvGrpSpPr/>
                <p:nvPr/>
              </p:nvGrpSpPr>
              <p:grpSpPr>
                <a:xfrm>
                  <a:off x="5865431" y="1631827"/>
                  <a:ext cx="750954" cy="403027"/>
                  <a:chOff x="1943023" y="946027"/>
                  <a:chExt cx="750954" cy="403027"/>
                </a:xfrm>
              </p:grpSpPr>
              <p:sp>
                <p:nvSpPr>
                  <p:cNvPr id="130" name="TextBox 129"/>
                  <p:cNvSpPr txBox="1"/>
                  <p:nvPr/>
                </p:nvSpPr>
                <p:spPr>
                  <a:xfrm>
                    <a:off x="1943023" y="1041277"/>
                    <a:ext cx="744884"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endParaRPr lang="en-US" sz="800" dirty="0"/>
                  </a:p>
                </p:txBody>
              </p:sp>
              <p:sp>
                <p:nvSpPr>
                  <p:cNvPr id="131" name="TextBox 130"/>
                  <p:cNvSpPr txBox="1"/>
                  <p:nvPr/>
                </p:nvSpPr>
                <p:spPr>
                  <a:xfrm>
                    <a:off x="2360231" y="946027"/>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29" name="TextBox 128"/>
                <p:cNvSpPr txBox="1"/>
                <p:nvPr/>
              </p:nvSpPr>
              <p:spPr>
                <a:xfrm>
                  <a:off x="4438869" y="1662176"/>
                  <a:ext cx="1553630" cy="307777"/>
                </a:xfrm>
                <a:prstGeom prst="rect">
                  <a:avLst/>
                </a:prstGeom>
                <a:noFill/>
              </p:spPr>
              <p:txBody>
                <a:bodyPr wrap="none" rtlCol="0">
                  <a:spAutoFit/>
                </a:bodyPr>
                <a:lstStyle/>
                <a:p>
                  <a:r>
                    <a:rPr lang="en-US" sz="1400" dirty="0" smtClean="0"/>
                    <a:t>………………….………..</a:t>
                  </a:r>
                  <a:endParaRPr lang="en-US" sz="1400" dirty="0"/>
                </a:p>
              </p:txBody>
            </p:sp>
          </p:grpSp>
          <p:grpSp>
            <p:nvGrpSpPr>
              <p:cNvPr id="147" name="组合 146"/>
              <p:cNvGrpSpPr/>
              <p:nvPr/>
            </p:nvGrpSpPr>
            <p:grpSpPr>
              <a:xfrm>
                <a:off x="2590800" y="3122817"/>
                <a:ext cx="5200869" cy="413560"/>
                <a:chOff x="2590800" y="1653167"/>
                <a:chExt cx="5200869" cy="413560"/>
              </a:xfrm>
            </p:grpSpPr>
            <p:grpSp>
              <p:nvGrpSpPr>
                <p:cNvPr id="148" name="组合 147"/>
                <p:cNvGrpSpPr/>
                <p:nvPr/>
              </p:nvGrpSpPr>
              <p:grpSpPr>
                <a:xfrm>
                  <a:off x="2590800" y="1654550"/>
                  <a:ext cx="760572" cy="412177"/>
                  <a:chOff x="2783192" y="968750"/>
                  <a:chExt cx="760572" cy="412177"/>
                </a:xfrm>
              </p:grpSpPr>
              <p:sp>
                <p:nvSpPr>
                  <p:cNvPr id="156" name="TextBox 155"/>
                  <p:cNvSpPr txBox="1"/>
                  <p:nvPr/>
                </p:nvSpPr>
                <p:spPr>
                  <a:xfrm>
                    <a:off x="2783192" y="1073150"/>
                    <a:ext cx="724044"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1</a:t>
                    </a:r>
                    <a:endParaRPr lang="en-US" sz="1100" dirty="0"/>
                  </a:p>
                </p:txBody>
              </p:sp>
              <p:sp>
                <p:nvSpPr>
                  <p:cNvPr id="157" name="TextBox 156"/>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49" name="组合 148"/>
                <p:cNvGrpSpPr/>
                <p:nvPr/>
              </p:nvGrpSpPr>
              <p:grpSpPr>
                <a:xfrm>
                  <a:off x="3527414" y="1653167"/>
                  <a:ext cx="4264255" cy="406850"/>
                  <a:chOff x="3021306" y="967367"/>
                  <a:chExt cx="4264255" cy="406850"/>
                </a:xfrm>
              </p:grpSpPr>
              <p:sp>
                <p:nvSpPr>
                  <p:cNvPr id="154" name="TextBox 153"/>
                  <p:cNvSpPr txBox="1"/>
                  <p:nvPr/>
                </p:nvSpPr>
                <p:spPr>
                  <a:xfrm>
                    <a:off x="3021306" y="1060384"/>
                    <a:ext cx="992569" cy="307777"/>
                  </a:xfrm>
                  <a:prstGeom prst="rect">
                    <a:avLst/>
                  </a:prstGeom>
                  <a:noFill/>
                </p:spPr>
                <p:txBody>
                  <a:bodyPr wrap="square" rtlCol="0">
                    <a:spAutoFit/>
                  </a:bodyPr>
                  <a:lstStyle/>
                  <a:p>
                    <a:r>
                      <a:rPr lang="en-US" sz="1400" dirty="0" smtClean="0"/>
                      <a:t>logRV</a:t>
                    </a:r>
                    <a:r>
                      <a:rPr lang="en-US" sz="1100" dirty="0" smtClean="0"/>
                      <a:t>T</a:t>
                    </a:r>
                    <a:r>
                      <a:rPr lang="en-US" sz="800" dirty="0" smtClean="0"/>
                      <a:t>1</a:t>
                    </a:r>
                    <a:r>
                      <a:rPr lang="en-US" sz="1100" dirty="0" smtClean="0"/>
                      <a:t>-p+1</a:t>
                    </a:r>
                    <a:endParaRPr lang="en-US" sz="1100" dirty="0"/>
                  </a:p>
                </p:txBody>
              </p:sp>
              <p:sp>
                <p:nvSpPr>
                  <p:cNvPr id="155" name="TextBox 154"/>
                  <p:cNvSpPr txBox="1"/>
                  <p:nvPr/>
                </p:nvSpPr>
                <p:spPr>
                  <a:xfrm>
                    <a:off x="3485920" y="967367"/>
                    <a:ext cx="382210" cy="253916"/>
                  </a:xfrm>
                  <a:prstGeom prst="rect">
                    <a:avLst/>
                  </a:prstGeom>
                  <a:noFill/>
                </p:spPr>
                <p:txBody>
                  <a:bodyPr wrap="square" rtlCol="0">
                    <a:spAutoFit/>
                  </a:bodyPr>
                  <a:lstStyle/>
                  <a:p>
                    <a:r>
                      <a:rPr lang="en-US" altLang="zh-CN" sz="1050" dirty="0" smtClean="0"/>
                      <a:t>(0)</a:t>
                    </a:r>
                    <a:endParaRPr lang="en-US" sz="1050" dirty="0"/>
                  </a:p>
                </p:txBody>
              </p:sp>
              <p:sp>
                <p:nvSpPr>
                  <p:cNvPr id="248" name="TextBox 247"/>
                  <p:cNvSpPr txBox="1"/>
                  <p:nvPr/>
                </p:nvSpPr>
                <p:spPr>
                  <a:xfrm>
                    <a:off x="6292992" y="1066440"/>
                    <a:ext cx="992569" cy="307777"/>
                  </a:xfrm>
                  <a:prstGeom prst="rect">
                    <a:avLst/>
                  </a:prstGeom>
                  <a:noFill/>
                </p:spPr>
                <p:txBody>
                  <a:bodyPr wrap="square" rtlCol="0">
                    <a:spAutoFit/>
                  </a:bodyPr>
                  <a:lstStyle/>
                  <a:p>
                    <a:r>
                      <a:rPr lang="en-US" sz="1400" dirty="0" smtClean="0"/>
                      <a:t>logRV</a:t>
                    </a:r>
                    <a:r>
                      <a:rPr lang="en-US" sz="1100" dirty="0" smtClean="0"/>
                      <a:t>T</a:t>
                    </a:r>
                    <a:r>
                      <a:rPr lang="en-US" sz="800" dirty="0" smtClean="0"/>
                      <a:t>1</a:t>
                    </a:r>
                    <a:r>
                      <a:rPr lang="en-US" sz="1100" dirty="0" smtClean="0"/>
                      <a:t>-p+1</a:t>
                    </a:r>
                    <a:endParaRPr lang="en-US" sz="1100" dirty="0"/>
                  </a:p>
                </p:txBody>
              </p:sp>
              <p:sp>
                <p:nvSpPr>
                  <p:cNvPr id="250" name="TextBox 249"/>
                  <p:cNvSpPr txBox="1"/>
                  <p:nvPr/>
                </p:nvSpPr>
                <p:spPr>
                  <a:xfrm>
                    <a:off x="6757606" y="973423"/>
                    <a:ext cx="382210" cy="253916"/>
                  </a:xfrm>
                  <a:prstGeom prst="rect">
                    <a:avLst/>
                  </a:prstGeom>
                  <a:noFill/>
                </p:spPr>
                <p:txBody>
                  <a:bodyPr wrap="square" rtlCol="0">
                    <a:spAutoFit/>
                  </a:bodyPr>
                  <a:lstStyle/>
                  <a:p>
                    <a:r>
                      <a:rPr lang="en-US" altLang="zh-CN" sz="1050" dirty="0" smtClean="0"/>
                      <a:t>(0)</a:t>
                    </a:r>
                    <a:endParaRPr lang="en-US" sz="1050" dirty="0"/>
                  </a:p>
                </p:txBody>
              </p:sp>
            </p:grpSp>
            <p:grpSp>
              <p:nvGrpSpPr>
                <p:cNvPr id="150" name="组合 149"/>
                <p:cNvGrpSpPr/>
                <p:nvPr/>
              </p:nvGrpSpPr>
              <p:grpSpPr>
                <a:xfrm>
                  <a:off x="5840031" y="1656990"/>
                  <a:ext cx="866712" cy="403027"/>
                  <a:chOff x="1917623" y="971190"/>
                  <a:chExt cx="866712" cy="403027"/>
                </a:xfrm>
              </p:grpSpPr>
              <p:sp>
                <p:nvSpPr>
                  <p:cNvPr id="152" name="TextBox 151"/>
                  <p:cNvSpPr txBox="1"/>
                  <p:nvPr/>
                </p:nvSpPr>
                <p:spPr>
                  <a:xfrm>
                    <a:off x="1917623" y="1066440"/>
                    <a:ext cx="866712"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r>
                      <a:rPr lang="en-US" sz="1100" dirty="0" smtClean="0"/>
                      <a:t>+1</a:t>
                    </a:r>
                    <a:endParaRPr lang="en-US" sz="1100" dirty="0"/>
                  </a:p>
                </p:txBody>
              </p:sp>
              <p:sp>
                <p:nvSpPr>
                  <p:cNvPr id="153" name="TextBox 152"/>
                  <p:cNvSpPr txBox="1"/>
                  <p:nvPr/>
                </p:nvSpPr>
                <p:spPr>
                  <a:xfrm>
                    <a:off x="2328481" y="971190"/>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51" name="TextBox 150"/>
                <p:cNvSpPr txBox="1"/>
                <p:nvPr/>
              </p:nvSpPr>
              <p:spPr>
                <a:xfrm>
                  <a:off x="4438869" y="1662176"/>
                  <a:ext cx="1553630" cy="307777"/>
                </a:xfrm>
                <a:prstGeom prst="rect">
                  <a:avLst/>
                </a:prstGeom>
                <a:noFill/>
              </p:spPr>
              <p:txBody>
                <a:bodyPr wrap="none" rtlCol="0">
                  <a:spAutoFit/>
                </a:bodyPr>
                <a:lstStyle/>
                <a:p>
                  <a:r>
                    <a:rPr lang="en-US" sz="1400" dirty="0" smtClean="0"/>
                    <a:t>………………….………..</a:t>
                  </a:r>
                  <a:endParaRPr lang="en-US" sz="1400" dirty="0"/>
                </a:p>
              </p:txBody>
            </p:sp>
          </p:grpSp>
          <p:sp>
            <p:nvSpPr>
              <p:cNvPr id="158" name="左大括号 157"/>
              <p:cNvSpPr/>
              <p:nvPr/>
            </p:nvSpPr>
            <p:spPr>
              <a:xfrm rot="10800000">
                <a:off x="7829970" y="1003300"/>
                <a:ext cx="76200" cy="2120900"/>
              </a:xfrm>
              <a:prstGeom prst="leftBrace">
                <a:avLst>
                  <a:gd name="adj1" fmla="val 64063"/>
                  <a:gd name="adj2" fmla="val 50003"/>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5" name="TextBox 164"/>
              <p:cNvSpPr txBox="1"/>
              <p:nvPr/>
            </p:nvSpPr>
            <p:spPr>
              <a:xfrm>
                <a:off x="2181002" y="2555544"/>
                <a:ext cx="409798" cy="646331"/>
              </a:xfrm>
              <a:prstGeom prst="rect">
                <a:avLst/>
              </a:prstGeom>
              <a:noFill/>
            </p:spPr>
            <p:txBody>
              <a:bodyPr wrap="none" rtlCol="0">
                <a:spAutoFit/>
              </a:bodyPr>
              <a:lstStyle/>
              <a:p>
                <a:r>
                  <a:rPr lang="en-US" altLang="zh-CN" sz="3600" dirty="0" smtClean="0"/>
                  <a:t>=</a:t>
                </a:r>
                <a:endParaRPr lang="en-US" sz="3600" dirty="0"/>
              </a:p>
            </p:txBody>
          </p:sp>
          <p:grpSp>
            <p:nvGrpSpPr>
              <p:cNvPr id="173" name="组合 172"/>
              <p:cNvGrpSpPr/>
              <p:nvPr/>
            </p:nvGrpSpPr>
            <p:grpSpPr>
              <a:xfrm>
                <a:off x="2590800" y="4637455"/>
                <a:ext cx="5066929" cy="445433"/>
                <a:chOff x="2590800" y="1621294"/>
                <a:chExt cx="5066929" cy="445433"/>
              </a:xfrm>
            </p:grpSpPr>
            <p:grpSp>
              <p:nvGrpSpPr>
                <p:cNvPr id="174" name="组合 173"/>
                <p:cNvGrpSpPr/>
                <p:nvPr/>
              </p:nvGrpSpPr>
              <p:grpSpPr>
                <a:xfrm>
                  <a:off x="2590800" y="1654550"/>
                  <a:ext cx="760572" cy="412177"/>
                  <a:chOff x="2783192" y="968750"/>
                  <a:chExt cx="760572" cy="412177"/>
                </a:xfrm>
              </p:grpSpPr>
              <p:sp>
                <p:nvSpPr>
                  <p:cNvPr id="182" name="TextBox 181"/>
                  <p:cNvSpPr txBox="1"/>
                  <p:nvPr/>
                </p:nvSpPr>
                <p:spPr>
                  <a:xfrm>
                    <a:off x="2783192" y="1073150"/>
                    <a:ext cx="724044"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a:t>2</a:t>
                    </a:r>
                    <a:endParaRPr lang="en-US" sz="1100" dirty="0"/>
                  </a:p>
                </p:txBody>
              </p:sp>
              <p:sp>
                <p:nvSpPr>
                  <p:cNvPr id="183" name="TextBox 182"/>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75" name="组合 174"/>
                <p:cNvGrpSpPr/>
                <p:nvPr/>
              </p:nvGrpSpPr>
              <p:grpSpPr>
                <a:xfrm>
                  <a:off x="3556858" y="1621294"/>
                  <a:ext cx="4100871" cy="432667"/>
                  <a:chOff x="3050750" y="935494"/>
                  <a:chExt cx="4100871" cy="432667"/>
                </a:xfrm>
              </p:grpSpPr>
              <p:sp>
                <p:nvSpPr>
                  <p:cNvPr id="180" name="TextBox 179"/>
                  <p:cNvSpPr txBox="1"/>
                  <p:nvPr/>
                </p:nvSpPr>
                <p:spPr>
                  <a:xfrm>
                    <a:off x="3050750" y="1060384"/>
                    <a:ext cx="829185" cy="307777"/>
                  </a:xfrm>
                  <a:prstGeom prst="rect">
                    <a:avLst/>
                  </a:prstGeom>
                  <a:noFill/>
                </p:spPr>
                <p:txBody>
                  <a:bodyPr wrap="square" rtlCol="0">
                    <a:spAutoFit/>
                  </a:bodyPr>
                  <a:lstStyle/>
                  <a:p>
                    <a:r>
                      <a:rPr lang="en-US" sz="1400" dirty="0" smtClean="0"/>
                      <a:t>logRV</a:t>
                    </a:r>
                    <a:r>
                      <a:rPr lang="en-US" sz="1100" dirty="0" smtClean="0"/>
                      <a:t>T</a:t>
                    </a:r>
                    <a:r>
                      <a:rPr lang="en-US" sz="800" dirty="0"/>
                      <a:t>2</a:t>
                    </a:r>
                    <a:endParaRPr lang="en-US" sz="1100" dirty="0"/>
                  </a:p>
                </p:txBody>
              </p:sp>
              <p:sp>
                <p:nvSpPr>
                  <p:cNvPr id="181" name="TextBox 180"/>
                  <p:cNvSpPr txBox="1"/>
                  <p:nvPr/>
                </p:nvSpPr>
                <p:spPr>
                  <a:xfrm>
                    <a:off x="3458628" y="967367"/>
                    <a:ext cx="382210" cy="253916"/>
                  </a:xfrm>
                  <a:prstGeom prst="rect">
                    <a:avLst/>
                  </a:prstGeom>
                  <a:noFill/>
                </p:spPr>
                <p:txBody>
                  <a:bodyPr wrap="square" rtlCol="0">
                    <a:spAutoFit/>
                  </a:bodyPr>
                  <a:lstStyle/>
                  <a:p>
                    <a:r>
                      <a:rPr lang="en-US" altLang="zh-CN" sz="1050" dirty="0" smtClean="0"/>
                      <a:t>(0)</a:t>
                    </a:r>
                    <a:endParaRPr lang="en-US" sz="1050" dirty="0"/>
                  </a:p>
                </p:txBody>
              </p:sp>
              <p:sp>
                <p:nvSpPr>
                  <p:cNvPr id="252" name="TextBox 251"/>
                  <p:cNvSpPr txBox="1"/>
                  <p:nvPr/>
                </p:nvSpPr>
                <p:spPr>
                  <a:xfrm>
                    <a:off x="6322436" y="1028511"/>
                    <a:ext cx="829185" cy="307777"/>
                  </a:xfrm>
                  <a:prstGeom prst="rect">
                    <a:avLst/>
                  </a:prstGeom>
                  <a:noFill/>
                </p:spPr>
                <p:txBody>
                  <a:bodyPr wrap="square" rtlCol="0">
                    <a:spAutoFit/>
                  </a:bodyPr>
                  <a:lstStyle/>
                  <a:p>
                    <a:r>
                      <a:rPr lang="en-US" sz="1400" dirty="0" smtClean="0"/>
                      <a:t>logRV</a:t>
                    </a:r>
                    <a:r>
                      <a:rPr lang="en-US" sz="1100" dirty="0" smtClean="0"/>
                      <a:t>T</a:t>
                    </a:r>
                    <a:r>
                      <a:rPr lang="en-US" sz="800" dirty="0"/>
                      <a:t>2</a:t>
                    </a:r>
                    <a:endParaRPr lang="en-US" sz="1100" dirty="0"/>
                  </a:p>
                </p:txBody>
              </p:sp>
              <p:sp>
                <p:nvSpPr>
                  <p:cNvPr id="254" name="TextBox 253"/>
                  <p:cNvSpPr txBox="1"/>
                  <p:nvPr/>
                </p:nvSpPr>
                <p:spPr>
                  <a:xfrm>
                    <a:off x="6730314" y="935494"/>
                    <a:ext cx="382210" cy="253916"/>
                  </a:xfrm>
                  <a:prstGeom prst="rect">
                    <a:avLst/>
                  </a:prstGeom>
                  <a:noFill/>
                </p:spPr>
                <p:txBody>
                  <a:bodyPr wrap="square" rtlCol="0">
                    <a:spAutoFit/>
                  </a:bodyPr>
                  <a:lstStyle/>
                  <a:p>
                    <a:r>
                      <a:rPr lang="en-US" altLang="zh-CN" sz="1050" dirty="0" smtClean="0"/>
                      <a:t>(0)</a:t>
                    </a:r>
                    <a:endParaRPr lang="en-US" sz="1050" dirty="0"/>
                  </a:p>
                </p:txBody>
              </p:sp>
            </p:grpSp>
            <p:grpSp>
              <p:nvGrpSpPr>
                <p:cNvPr id="176" name="组合 175"/>
                <p:cNvGrpSpPr/>
                <p:nvPr/>
              </p:nvGrpSpPr>
              <p:grpSpPr>
                <a:xfrm>
                  <a:off x="5840031" y="1631827"/>
                  <a:ext cx="744604" cy="403027"/>
                  <a:chOff x="1917623" y="946027"/>
                  <a:chExt cx="744604" cy="403027"/>
                </a:xfrm>
              </p:grpSpPr>
              <p:sp>
                <p:nvSpPr>
                  <p:cNvPr id="178" name="TextBox 177"/>
                  <p:cNvSpPr txBox="1"/>
                  <p:nvPr/>
                </p:nvSpPr>
                <p:spPr>
                  <a:xfrm>
                    <a:off x="1917623" y="1041277"/>
                    <a:ext cx="724044" cy="307777"/>
                  </a:xfrm>
                  <a:prstGeom prst="rect">
                    <a:avLst/>
                  </a:prstGeom>
                  <a:noFill/>
                </p:spPr>
                <p:txBody>
                  <a:bodyPr wrap="none" rtlCol="0">
                    <a:spAutoFit/>
                  </a:bodyPr>
                  <a:lstStyle/>
                  <a:p>
                    <a:r>
                      <a:rPr lang="en-US" sz="1400" dirty="0" smtClean="0"/>
                      <a:t>logRV</a:t>
                    </a:r>
                    <a:r>
                      <a:rPr lang="en-US" sz="1100" dirty="0" smtClean="0"/>
                      <a:t>T</a:t>
                    </a:r>
                    <a:r>
                      <a:rPr lang="en-US" sz="800" dirty="0"/>
                      <a:t>2</a:t>
                    </a:r>
                    <a:endParaRPr lang="en-US" sz="1100" dirty="0"/>
                  </a:p>
                </p:txBody>
              </p:sp>
              <p:sp>
                <p:nvSpPr>
                  <p:cNvPr id="179" name="TextBox 178"/>
                  <p:cNvSpPr txBox="1"/>
                  <p:nvPr/>
                </p:nvSpPr>
                <p:spPr>
                  <a:xfrm>
                    <a:off x="2328481" y="946027"/>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77" name="TextBox 176"/>
                <p:cNvSpPr txBox="1"/>
                <p:nvPr/>
              </p:nvSpPr>
              <p:spPr>
                <a:xfrm>
                  <a:off x="4438869" y="1662176"/>
                  <a:ext cx="1553630" cy="307777"/>
                </a:xfrm>
                <a:prstGeom prst="rect">
                  <a:avLst/>
                </a:prstGeom>
                <a:noFill/>
              </p:spPr>
              <p:txBody>
                <a:bodyPr wrap="none" rtlCol="0">
                  <a:spAutoFit/>
                </a:bodyPr>
                <a:lstStyle/>
                <a:p>
                  <a:r>
                    <a:rPr lang="en-US" sz="1400" dirty="0" smtClean="0"/>
                    <a:t>………………….………..</a:t>
                  </a:r>
                  <a:endParaRPr lang="en-US" sz="1400" dirty="0"/>
                </a:p>
              </p:txBody>
            </p:sp>
          </p:grpSp>
          <p:sp>
            <p:nvSpPr>
              <p:cNvPr id="187" name="左大括号 186"/>
              <p:cNvSpPr/>
              <p:nvPr/>
            </p:nvSpPr>
            <p:spPr>
              <a:xfrm rot="10800000">
                <a:off x="7925439" y="990599"/>
                <a:ext cx="73152" cy="2545777"/>
              </a:xfrm>
              <a:prstGeom prst="leftBrace">
                <a:avLst>
                  <a:gd name="adj1" fmla="val 64063"/>
                  <a:gd name="adj2" fmla="val 50003"/>
                </a:avLst>
              </a:prstGeom>
              <a:ln w="12700">
                <a:solidFill>
                  <a:srgbClr val="A30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7" name="组合 16"/>
              <p:cNvGrpSpPr/>
              <p:nvPr/>
            </p:nvGrpSpPr>
            <p:grpSpPr>
              <a:xfrm>
                <a:off x="400269" y="720447"/>
                <a:ext cx="1336792" cy="4378207"/>
                <a:chOff x="400269" y="720447"/>
                <a:chExt cx="1336792" cy="4378207"/>
              </a:xfrm>
            </p:grpSpPr>
            <p:sp>
              <p:nvSpPr>
                <p:cNvPr id="185" name="TextBox 184"/>
                <p:cNvSpPr txBox="1"/>
                <p:nvPr/>
              </p:nvSpPr>
              <p:spPr>
                <a:xfrm>
                  <a:off x="657002" y="2555544"/>
                  <a:ext cx="409798" cy="646331"/>
                </a:xfrm>
                <a:prstGeom prst="rect">
                  <a:avLst/>
                </a:prstGeom>
                <a:noFill/>
              </p:spPr>
              <p:txBody>
                <a:bodyPr wrap="none" rtlCol="0">
                  <a:spAutoFit/>
                </a:bodyPr>
                <a:lstStyle/>
                <a:p>
                  <a:r>
                    <a:rPr lang="en-US" altLang="zh-CN" sz="3600" dirty="0" smtClean="0"/>
                    <a:t>=</a:t>
                  </a:r>
                  <a:endParaRPr lang="en-US" sz="3600" dirty="0"/>
                </a:p>
              </p:txBody>
            </p:sp>
            <p:sp>
              <p:nvSpPr>
                <p:cNvPr id="186" name="TextBox 185"/>
                <p:cNvSpPr txBox="1"/>
                <p:nvPr/>
              </p:nvSpPr>
              <p:spPr>
                <a:xfrm>
                  <a:off x="400269" y="2615267"/>
                  <a:ext cx="370614" cy="523220"/>
                </a:xfrm>
                <a:prstGeom prst="rect">
                  <a:avLst/>
                </a:prstGeom>
                <a:noFill/>
              </p:spPr>
              <p:txBody>
                <a:bodyPr wrap="none" rtlCol="0">
                  <a:spAutoFit/>
                </a:bodyPr>
                <a:lstStyle/>
                <a:p>
                  <a:r>
                    <a:rPr lang="en-US" sz="2800" dirty="0"/>
                    <a:t>X</a:t>
                  </a:r>
                </a:p>
              </p:txBody>
            </p:sp>
            <p:grpSp>
              <p:nvGrpSpPr>
                <p:cNvPr id="15" name="组合 14"/>
                <p:cNvGrpSpPr/>
                <p:nvPr/>
              </p:nvGrpSpPr>
              <p:grpSpPr>
                <a:xfrm>
                  <a:off x="914400" y="720447"/>
                  <a:ext cx="822661" cy="4378207"/>
                  <a:chOff x="1905000" y="720447"/>
                  <a:chExt cx="822661" cy="4378207"/>
                </a:xfrm>
              </p:grpSpPr>
              <p:sp>
                <p:nvSpPr>
                  <p:cNvPr id="63" name="TextBox 62"/>
                  <p:cNvSpPr txBox="1"/>
                  <p:nvPr/>
                </p:nvSpPr>
                <p:spPr>
                  <a:xfrm>
                    <a:off x="2000469" y="720447"/>
                    <a:ext cx="676788" cy="523220"/>
                  </a:xfrm>
                  <a:prstGeom prst="rect">
                    <a:avLst/>
                  </a:prstGeom>
                  <a:noFill/>
                </p:spPr>
                <p:txBody>
                  <a:bodyPr wrap="square" rtlCol="0">
                    <a:spAutoFit/>
                  </a:bodyPr>
                  <a:lstStyle/>
                  <a:p>
                    <a:pPr algn="ctr"/>
                    <a:r>
                      <a:rPr lang="en-US" altLang="zh-CN" sz="1400" b="1" dirty="0" smtClean="0"/>
                      <a:t>Time </a:t>
                    </a:r>
                  </a:p>
                  <a:p>
                    <a:pPr algn="ctr"/>
                    <a:r>
                      <a:rPr lang="en-US" altLang="zh-CN" sz="1400" b="1" dirty="0" smtClean="0"/>
                      <a:t>Index</a:t>
                    </a:r>
                    <a:endParaRPr lang="en-US" sz="1400" b="1" dirty="0"/>
                  </a:p>
                </p:txBody>
              </p:sp>
              <p:sp>
                <p:nvSpPr>
                  <p:cNvPr id="66" name="TextBox 65"/>
                  <p:cNvSpPr txBox="1"/>
                  <p:nvPr/>
                </p:nvSpPr>
                <p:spPr>
                  <a:xfrm>
                    <a:off x="2151862" y="1295400"/>
                    <a:ext cx="429926" cy="307777"/>
                  </a:xfrm>
                  <a:prstGeom prst="rect">
                    <a:avLst/>
                  </a:prstGeom>
                  <a:noFill/>
                </p:spPr>
                <p:txBody>
                  <a:bodyPr wrap="none" rtlCol="0">
                    <a:spAutoFit/>
                  </a:bodyPr>
                  <a:lstStyle/>
                  <a:p>
                    <a:r>
                      <a:rPr lang="en-US" altLang="zh-CN" sz="1400" dirty="0" smtClean="0"/>
                      <a:t>t=p</a:t>
                    </a:r>
                    <a:endParaRPr lang="en-US" sz="1400" dirty="0"/>
                  </a:p>
                </p:txBody>
              </p:sp>
              <p:sp>
                <p:nvSpPr>
                  <p:cNvPr id="89" name="TextBox 88"/>
                  <p:cNvSpPr txBox="1"/>
                  <p:nvPr/>
                </p:nvSpPr>
                <p:spPr>
                  <a:xfrm>
                    <a:off x="1970723" y="1733550"/>
                    <a:ext cx="611065" cy="307777"/>
                  </a:xfrm>
                  <a:prstGeom prst="rect">
                    <a:avLst/>
                  </a:prstGeom>
                  <a:noFill/>
                </p:spPr>
                <p:txBody>
                  <a:bodyPr wrap="none" rtlCol="0">
                    <a:spAutoFit/>
                  </a:bodyPr>
                  <a:lstStyle/>
                  <a:p>
                    <a:r>
                      <a:rPr lang="en-US" altLang="zh-CN" sz="1400" dirty="0" smtClean="0"/>
                      <a:t>t=p+1</a:t>
                    </a:r>
                    <a:endParaRPr lang="en-US" sz="1400" dirty="0"/>
                  </a:p>
                </p:txBody>
              </p:sp>
              <p:sp>
                <p:nvSpPr>
                  <p:cNvPr id="111" name="TextBox 110"/>
                  <p:cNvSpPr txBox="1"/>
                  <p:nvPr/>
                </p:nvSpPr>
                <p:spPr>
                  <a:xfrm>
                    <a:off x="1905000" y="3248223"/>
                    <a:ext cx="676788" cy="307777"/>
                  </a:xfrm>
                  <a:prstGeom prst="rect">
                    <a:avLst/>
                  </a:prstGeom>
                  <a:noFill/>
                </p:spPr>
                <p:txBody>
                  <a:bodyPr wrap="none" rtlCol="0">
                    <a:spAutoFit/>
                  </a:bodyPr>
                  <a:lstStyle/>
                  <a:p>
                    <a:r>
                      <a:rPr lang="en-US" altLang="zh-CN" sz="1400" dirty="0" smtClean="0"/>
                      <a:t>t=T</a:t>
                    </a:r>
                    <a:r>
                      <a:rPr lang="en-US" altLang="zh-CN" sz="1100" dirty="0" smtClean="0"/>
                      <a:t>1</a:t>
                    </a:r>
                    <a:r>
                      <a:rPr lang="en-US" altLang="zh-CN" sz="1400" dirty="0" smtClean="0"/>
                      <a:t>+1</a:t>
                    </a:r>
                    <a:endParaRPr lang="en-US" sz="1400" dirty="0"/>
                  </a:p>
                </p:txBody>
              </p:sp>
              <p:sp>
                <p:nvSpPr>
                  <p:cNvPr id="113" name="TextBox 112"/>
                  <p:cNvSpPr txBox="1"/>
                  <p:nvPr/>
                </p:nvSpPr>
                <p:spPr>
                  <a:xfrm>
                    <a:off x="2066903" y="2892623"/>
                    <a:ext cx="514885" cy="307777"/>
                  </a:xfrm>
                  <a:prstGeom prst="rect">
                    <a:avLst/>
                  </a:prstGeom>
                  <a:noFill/>
                </p:spPr>
                <p:txBody>
                  <a:bodyPr wrap="none" rtlCol="0">
                    <a:spAutoFit/>
                  </a:bodyPr>
                  <a:lstStyle/>
                  <a:p>
                    <a:r>
                      <a:rPr lang="en-US" altLang="zh-CN" sz="1400" dirty="0" smtClean="0"/>
                      <a:t>t=T</a:t>
                    </a:r>
                    <a:r>
                      <a:rPr lang="en-US" altLang="zh-CN" sz="1100" dirty="0" smtClean="0"/>
                      <a:t>1</a:t>
                    </a:r>
                    <a:endParaRPr lang="en-US" sz="1400" dirty="0"/>
                  </a:p>
                </p:txBody>
              </p:sp>
              <p:sp>
                <p:nvSpPr>
                  <p:cNvPr id="172" name="TextBox 171"/>
                  <p:cNvSpPr txBox="1"/>
                  <p:nvPr/>
                </p:nvSpPr>
                <p:spPr>
                  <a:xfrm>
                    <a:off x="2086139" y="4790877"/>
                    <a:ext cx="495649" cy="307777"/>
                  </a:xfrm>
                  <a:prstGeom prst="rect">
                    <a:avLst/>
                  </a:prstGeom>
                  <a:noFill/>
                </p:spPr>
                <p:txBody>
                  <a:bodyPr wrap="none" rtlCol="0">
                    <a:spAutoFit/>
                  </a:bodyPr>
                  <a:lstStyle/>
                  <a:p>
                    <a:r>
                      <a:rPr lang="en-US" altLang="zh-CN" sz="1400" dirty="0" smtClean="0"/>
                      <a:t>t=T</a:t>
                    </a:r>
                    <a:r>
                      <a:rPr lang="en-US" altLang="zh-CN" sz="1100" dirty="0" smtClean="0"/>
                      <a:t>2</a:t>
                    </a:r>
                    <a:endParaRPr lang="en-US" sz="1400" dirty="0"/>
                  </a:p>
                </p:txBody>
              </p:sp>
              <p:sp>
                <p:nvSpPr>
                  <p:cNvPr id="190" name="TextBox 189"/>
                  <p:cNvSpPr txBox="1"/>
                  <p:nvPr/>
                </p:nvSpPr>
                <p:spPr>
                  <a:xfrm>
                    <a:off x="1905000" y="3628229"/>
                    <a:ext cx="676788" cy="307777"/>
                  </a:xfrm>
                  <a:prstGeom prst="rect">
                    <a:avLst/>
                  </a:prstGeom>
                  <a:noFill/>
                </p:spPr>
                <p:txBody>
                  <a:bodyPr wrap="none" rtlCol="0">
                    <a:spAutoFit/>
                  </a:bodyPr>
                  <a:lstStyle/>
                  <a:p>
                    <a:r>
                      <a:rPr lang="en-US" altLang="zh-CN" sz="1400" dirty="0" smtClean="0"/>
                      <a:t>t=T</a:t>
                    </a:r>
                    <a:r>
                      <a:rPr lang="en-US" altLang="zh-CN" sz="1100" dirty="0" smtClean="0"/>
                      <a:t>1</a:t>
                    </a:r>
                    <a:r>
                      <a:rPr lang="en-US" altLang="zh-CN" sz="1400" dirty="0" smtClean="0"/>
                      <a:t>+2</a:t>
                    </a:r>
                    <a:endParaRPr lang="en-US" sz="1400" dirty="0"/>
                  </a:p>
                </p:txBody>
              </p:sp>
              <p:sp>
                <p:nvSpPr>
                  <p:cNvPr id="206" name="TextBox 205"/>
                  <p:cNvSpPr txBox="1"/>
                  <p:nvPr/>
                </p:nvSpPr>
                <p:spPr>
                  <a:xfrm>
                    <a:off x="2086139" y="4393267"/>
                    <a:ext cx="641522" cy="307777"/>
                  </a:xfrm>
                  <a:prstGeom prst="rect">
                    <a:avLst/>
                  </a:prstGeom>
                  <a:noFill/>
                </p:spPr>
                <p:txBody>
                  <a:bodyPr wrap="none" rtlCol="0">
                    <a:spAutoFit/>
                  </a:bodyPr>
                  <a:lstStyle/>
                  <a:p>
                    <a:r>
                      <a:rPr lang="en-US" altLang="zh-CN" sz="1400" dirty="0" smtClean="0"/>
                      <a:t>t=T</a:t>
                    </a:r>
                    <a:r>
                      <a:rPr lang="en-US" altLang="zh-CN" sz="1100" dirty="0" smtClean="0"/>
                      <a:t>2</a:t>
                    </a:r>
                    <a:r>
                      <a:rPr lang="en-US" altLang="zh-CN" sz="1400" dirty="0" smtClean="0"/>
                      <a:t>-1</a:t>
                    </a:r>
                    <a:endParaRPr lang="en-US" sz="1400" dirty="0"/>
                  </a:p>
                </p:txBody>
              </p:sp>
            </p:grpSp>
          </p:grpSp>
          <p:grpSp>
            <p:nvGrpSpPr>
              <p:cNvPr id="193" name="组合 192"/>
              <p:cNvGrpSpPr/>
              <p:nvPr/>
            </p:nvGrpSpPr>
            <p:grpSpPr>
              <a:xfrm>
                <a:off x="2590800" y="3527500"/>
                <a:ext cx="5200869" cy="434900"/>
                <a:chOff x="2590800" y="1631827"/>
                <a:chExt cx="5200869" cy="434900"/>
              </a:xfrm>
            </p:grpSpPr>
            <p:grpSp>
              <p:nvGrpSpPr>
                <p:cNvPr id="194" name="组合 193"/>
                <p:cNvGrpSpPr/>
                <p:nvPr/>
              </p:nvGrpSpPr>
              <p:grpSpPr>
                <a:xfrm>
                  <a:off x="2590800" y="1654550"/>
                  <a:ext cx="866712" cy="412177"/>
                  <a:chOff x="2783192" y="968750"/>
                  <a:chExt cx="866712" cy="412177"/>
                </a:xfrm>
              </p:grpSpPr>
              <p:sp>
                <p:nvSpPr>
                  <p:cNvPr id="202" name="TextBox 201"/>
                  <p:cNvSpPr txBox="1"/>
                  <p:nvPr/>
                </p:nvSpPr>
                <p:spPr>
                  <a:xfrm>
                    <a:off x="2783192" y="1073150"/>
                    <a:ext cx="866712"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1</a:t>
                    </a:r>
                    <a:r>
                      <a:rPr lang="en-US" altLang="zh-CN" sz="1100" dirty="0" smtClean="0"/>
                      <a:t>+1</a:t>
                    </a:r>
                    <a:endParaRPr lang="en-US" sz="1100" dirty="0"/>
                  </a:p>
                </p:txBody>
              </p:sp>
              <p:sp>
                <p:nvSpPr>
                  <p:cNvPr id="203" name="TextBox 202"/>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195" name="组合 194"/>
                <p:cNvGrpSpPr/>
                <p:nvPr/>
              </p:nvGrpSpPr>
              <p:grpSpPr>
                <a:xfrm>
                  <a:off x="3527414" y="1648862"/>
                  <a:ext cx="4264255" cy="405099"/>
                  <a:chOff x="3021306" y="963062"/>
                  <a:chExt cx="4264255" cy="405099"/>
                </a:xfrm>
              </p:grpSpPr>
              <p:sp>
                <p:nvSpPr>
                  <p:cNvPr id="200" name="TextBox 199"/>
                  <p:cNvSpPr txBox="1"/>
                  <p:nvPr/>
                </p:nvSpPr>
                <p:spPr>
                  <a:xfrm>
                    <a:off x="3021306" y="1060384"/>
                    <a:ext cx="992569" cy="307777"/>
                  </a:xfrm>
                  <a:prstGeom prst="rect">
                    <a:avLst/>
                  </a:prstGeom>
                  <a:noFill/>
                </p:spPr>
                <p:txBody>
                  <a:bodyPr wrap="square" rtlCol="0">
                    <a:spAutoFit/>
                  </a:bodyPr>
                  <a:lstStyle/>
                  <a:p>
                    <a:r>
                      <a:rPr lang="en-US" sz="1400" dirty="0" smtClean="0"/>
                      <a:t>logRV</a:t>
                    </a:r>
                    <a:r>
                      <a:rPr lang="en-US" sz="1100" dirty="0" smtClean="0"/>
                      <a:t>T</a:t>
                    </a:r>
                    <a:r>
                      <a:rPr lang="en-US" sz="800" dirty="0" smtClean="0"/>
                      <a:t>1</a:t>
                    </a:r>
                    <a:r>
                      <a:rPr lang="en-US" sz="1100" dirty="0" smtClean="0"/>
                      <a:t>-p+2</a:t>
                    </a:r>
                    <a:endParaRPr lang="en-US" sz="1100" dirty="0"/>
                  </a:p>
                </p:txBody>
              </p:sp>
              <p:sp>
                <p:nvSpPr>
                  <p:cNvPr id="201" name="TextBox 200"/>
                  <p:cNvSpPr txBox="1"/>
                  <p:nvPr/>
                </p:nvSpPr>
                <p:spPr>
                  <a:xfrm>
                    <a:off x="3485920" y="967367"/>
                    <a:ext cx="382210" cy="253916"/>
                  </a:xfrm>
                  <a:prstGeom prst="rect">
                    <a:avLst/>
                  </a:prstGeom>
                  <a:noFill/>
                </p:spPr>
                <p:txBody>
                  <a:bodyPr wrap="square" rtlCol="0">
                    <a:spAutoFit/>
                  </a:bodyPr>
                  <a:lstStyle/>
                  <a:p>
                    <a:r>
                      <a:rPr lang="en-US" altLang="zh-CN" sz="1050" dirty="0" smtClean="0"/>
                      <a:t>(0)</a:t>
                    </a:r>
                    <a:endParaRPr lang="en-US" sz="1050" dirty="0"/>
                  </a:p>
                </p:txBody>
              </p:sp>
              <p:sp>
                <p:nvSpPr>
                  <p:cNvPr id="256" name="TextBox 255"/>
                  <p:cNvSpPr txBox="1"/>
                  <p:nvPr/>
                </p:nvSpPr>
                <p:spPr>
                  <a:xfrm>
                    <a:off x="6292992" y="1056079"/>
                    <a:ext cx="992569" cy="307777"/>
                  </a:xfrm>
                  <a:prstGeom prst="rect">
                    <a:avLst/>
                  </a:prstGeom>
                  <a:noFill/>
                </p:spPr>
                <p:txBody>
                  <a:bodyPr wrap="square" rtlCol="0">
                    <a:spAutoFit/>
                  </a:bodyPr>
                  <a:lstStyle/>
                  <a:p>
                    <a:r>
                      <a:rPr lang="en-US" sz="1400" dirty="0" smtClean="0"/>
                      <a:t>logRV</a:t>
                    </a:r>
                    <a:r>
                      <a:rPr lang="en-US" sz="1100" dirty="0" smtClean="0"/>
                      <a:t>T</a:t>
                    </a:r>
                    <a:r>
                      <a:rPr lang="en-US" sz="800" dirty="0" smtClean="0"/>
                      <a:t>1</a:t>
                    </a:r>
                    <a:r>
                      <a:rPr lang="en-US" sz="1100" dirty="0" smtClean="0"/>
                      <a:t>-p+2</a:t>
                    </a:r>
                    <a:endParaRPr lang="en-US" sz="1100" dirty="0"/>
                  </a:p>
                </p:txBody>
              </p:sp>
              <p:sp>
                <p:nvSpPr>
                  <p:cNvPr id="257" name="TextBox 256"/>
                  <p:cNvSpPr txBox="1"/>
                  <p:nvPr/>
                </p:nvSpPr>
                <p:spPr>
                  <a:xfrm>
                    <a:off x="6757606" y="963062"/>
                    <a:ext cx="382210" cy="253916"/>
                  </a:xfrm>
                  <a:prstGeom prst="rect">
                    <a:avLst/>
                  </a:prstGeom>
                  <a:noFill/>
                </p:spPr>
                <p:txBody>
                  <a:bodyPr wrap="square" rtlCol="0">
                    <a:spAutoFit/>
                  </a:bodyPr>
                  <a:lstStyle/>
                  <a:p>
                    <a:r>
                      <a:rPr lang="en-US" altLang="zh-CN" sz="1050" dirty="0" smtClean="0"/>
                      <a:t>(0)</a:t>
                    </a:r>
                    <a:endParaRPr lang="en-US" sz="1050" dirty="0"/>
                  </a:p>
                </p:txBody>
              </p:sp>
            </p:grpSp>
            <p:grpSp>
              <p:nvGrpSpPr>
                <p:cNvPr id="196" name="组合 195"/>
                <p:cNvGrpSpPr/>
                <p:nvPr/>
              </p:nvGrpSpPr>
              <p:grpSpPr>
                <a:xfrm>
                  <a:off x="5840031" y="1631827"/>
                  <a:ext cx="866712" cy="417895"/>
                  <a:chOff x="1917623" y="946027"/>
                  <a:chExt cx="866712" cy="417895"/>
                </a:xfrm>
              </p:grpSpPr>
              <p:sp>
                <p:nvSpPr>
                  <p:cNvPr id="198" name="TextBox 197"/>
                  <p:cNvSpPr txBox="1"/>
                  <p:nvPr/>
                </p:nvSpPr>
                <p:spPr>
                  <a:xfrm>
                    <a:off x="1917623" y="1056145"/>
                    <a:ext cx="866712" cy="307777"/>
                  </a:xfrm>
                  <a:prstGeom prst="rect">
                    <a:avLst/>
                  </a:prstGeom>
                  <a:noFill/>
                </p:spPr>
                <p:txBody>
                  <a:bodyPr wrap="none" rtlCol="0">
                    <a:spAutoFit/>
                  </a:bodyPr>
                  <a:lstStyle/>
                  <a:p>
                    <a:r>
                      <a:rPr lang="en-US" sz="1400" dirty="0" smtClean="0"/>
                      <a:t>logRV</a:t>
                    </a:r>
                    <a:r>
                      <a:rPr lang="en-US" sz="1100" dirty="0" smtClean="0"/>
                      <a:t>T</a:t>
                    </a:r>
                    <a:r>
                      <a:rPr lang="en-US" sz="800" dirty="0" smtClean="0"/>
                      <a:t>1</a:t>
                    </a:r>
                    <a:r>
                      <a:rPr lang="en-US" sz="1100" dirty="0" smtClean="0"/>
                      <a:t>+2</a:t>
                    </a:r>
                    <a:endParaRPr lang="en-US" sz="1100" dirty="0"/>
                  </a:p>
                </p:txBody>
              </p:sp>
              <p:sp>
                <p:nvSpPr>
                  <p:cNvPr id="199" name="TextBox 198"/>
                  <p:cNvSpPr txBox="1"/>
                  <p:nvPr/>
                </p:nvSpPr>
                <p:spPr>
                  <a:xfrm>
                    <a:off x="2328481" y="946027"/>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197" name="TextBox 196"/>
                <p:cNvSpPr txBox="1"/>
                <p:nvPr/>
              </p:nvSpPr>
              <p:spPr>
                <a:xfrm>
                  <a:off x="4438869" y="1662176"/>
                  <a:ext cx="1553630" cy="307777"/>
                </a:xfrm>
                <a:prstGeom prst="rect">
                  <a:avLst/>
                </a:prstGeom>
                <a:noFill/>
              </p:spPr>
              <p:txBody>
                <a:bodyPr wrap="none" rtlCol="0">
                  <a:spAutoFit/>
                </a:bodyPr>
                <a:lstStyle/>
                <a:p>
                  <a:r>
                    <a:rPr lang="en-US" sz="1400" dirty="0" smtClean="0"/>
                    <a:t>………………….………..</a:t>
                  </a:r>
                  <a:endParaRPr lang="en-US" sz="1400" dirty="0"/>
                </a:p>
              </p:txBody>
            </p:sp>
          </p:grpSp>
          <p:grpSp>
            <p:nvGrpSpPr>
              <p:cNvPr id="16" name="组合 15"/>
              <p:cNvGrpSpPr/>
              <p:nvPr/>
            </p:nvGrpSpPr>
            <p:grpSpPr>
              <a:xfrm>
                <a:off x="1676400" y="990084"/>
                <a:ext cx="537360" cy="4115316"/>
                <a:chOff x="759618" y="990084"/>
                <a:chExt cx="537360" cy="4115316"/>
              </a:xfrm>
            </p:grpSpPr>
            <p:sp>
              <p:nvSpPr>
                <p:cNvPr id="163" name="左中括号 162"/>
                <p:cNvSpPr/>
                <p:nvPr/>
              </p:nvSpPr>
              <p:spPr>
                <a:xfrm>
                  <a:off x="762000" y="990600"/>
                  <a:ext cx="45719"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左中括号 163"/>
                <p:cNvSpPr/>
                <p:nvPr/>
              </p:nvSpPr>
              <p:spPr>
                <a:xfrm rot="10800000">
                  <a:off x="1219201" y="990084"/>
                  <a:ext cx="56221" cy="4114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167"/>
                <p:cNvSpPr txBox="1"/>
                <p:nvPr/>
              </p:nvSpPr>
              <p:spPr>
                <a:xfrm>
                  <a:off x="788413" y="1295400"/>
                  <a:ext cx="466794" cy="307777"/>
                </a:xfrm>
                <a:prstGeom prst="rect">
                  <a:avLst/>
                </a:prstGeom>
                <a:noFill/>
              </p:spPr>
              <p:txBody>
                <a:bodyPr wrap="none" rtlCol="0">
                  <a:spAutoFit/>
                </a:bodyPr>
                <a:lstStyle/>
                <a:p>
                  <a:r>
                    <a:rPr lang="en-US" altLang="zh-CN" sz="1400" dirty="0" smtClean="0"/>
                    <a:t>X</a:t>
                  </a:r>
                  <a:r>
                    <a:rPr lang="en-US" altLang="zh-CN" sz="1100" dirty="0" smtClean="0"/>
                    <a:t>p-1</a:t>
                  </a:r>
                  <a:endParaRPr lang="en-US" sz="1100" dirty="0"/>
                </a:p>
              </p:txBody>
            </p:sp>
            <p:sp>
              <p:nvSpPr>
                <p:cNvPr id="169" name="TextBox 168"/>
                <p:cNvSpPr txBox="1"/>
                <p:nvPr/>
              </p:nvSpPr>
              <p:spPr>
                <a:xfrm>
                  <a:off x="855087" y="1727200"/>
                  <a:ext cx="351378" cy="307777"/>
                </a:xfrm>
                <a:prstGeom prst="rect">
                  <a:avLst/>
                </a:prstGeom>
                <a:noFill/>
              </p:spPr>
              <p:txBody>
                <a:bodyPr wrap="none" rtlCol="0">
                  <a:spAutoFit/>
                </a:bodyPr>
                <a:lstStyle/>
                <a:p>
                  <a:r>
                    <a:rPr lang="en-US" altLang="zh-CN" sz="1400" dirty="0" err="1" smtClean="0"/>
                    <a:t>X</a:t>
                  </a:r>
                  <a:r>
                    <a:rPr lang="en-US" altLang="zh-CN" sz="1100" dirty="0" err="1" smtClean="0"/>
                    <a:t>p</a:t>
                  </a:r>
                  <a:endParaRPr lang="en-US" sz="1100" dirty="0"/>
                </a:p>
              </p:txBody>
            </p:sp>
            <p:sp>
              <p:nvSpPr>
                <p:cNvPr id="170" name="TextBox 169"/>
                <p:cNvSpPr txBox="1"/>
                <p:nvPr/>
              </p:nvSpPr>
              <p:spPr>
                <a:xfrm>
                  <a:off x="778887" y="2892623"/>
                  <a:ext cx="492443" cy="307777"/>
                </a:xfrm>
                <a:prstGeom prst="rect">
                  <a:avLst/>
                </a:prstGeom>
                <a:noFill/>
              </p:spPr>
              <p:txBody>
                <a:bodyPr wrap="none" rtlCol="0">
                  <a:spAutoFit/>
                </a:bodyPr>
                <a:lstStyle/>
                <a:p>
                  <a:r>
                    <a:rPr lang="en-US" altLang="zh-CN" sz="1400" dirty="0" smtClean="0"/>
                    <a:t>X</a:t>
                  </a:r>
                  <a:r>
                    <a:rPr lang="en-US" altLang="zh-CN" sz="1050" dirty="0" smtClean="0"/>
                    <a:t>T</a:t>
                  </a:r>
                  <a:r>
                    <a:rPr lang="en-US" altLang="zh-CN" sz="600" dirty="0" smtClean="0"/>
                    <a:t>1</a:t>
                  </a:r>
                  <a:r>
                    <a:rPr lang="en-US" altLang="zh-CN" sz="1050" dirty="0" smtClean="0"/>
                    <a:t>-1</a:t>
                  </a:r>
                  <a:endParaRPr lang="en-US" sz="1050" dirty="0"/>
                </a:p>
              </p:txBody>
            </p:sp>
            <p:sp>
              <p:nvSpPr>
                <p:cNvPr id="171" name="TextBox 170"/>
                <p:cNvSpPr txBox="1"/>
                <p:nvPr/>
              </p:nvSpPr>
              <p:spPr>
                <a:xfrm>
                  <a:off x="787244" y="4745890"/>
                  <a:ext cx="492443" cy="307777"/>
                </a:xfrm>
                <a:prstGeom prst="rect">
                  <a:avLst/>
                </a:prstGeom>
                <a:noFill/>
              </p:spPr>
              <p:txBody>
                <a:bodyPr wrap="none" rtlCol="0">
                  <a:spAutoFit/>
                </a:bodyPr>
                <a:lstStyle/>
                <a:p>
                  <a:r>
                    <a:rPr lang="en-US" altLang="zh-CN" sz="1400" dirty="0" smtClean="0"/>
                    <a:t>X</a:t>
                  </a:r>
                  <a:r>
                    <a:rPr lang="en-US" altLang="zh-CN" sz="1050" dirty="0" smtClean="0"/>
                    <a:t>T</a:t>
                  </a:r>
                  <a:r>
                    <a:rPr lang="en-US" altLang="zh-CN" sz="600" dirty="0" smtClean="0"/>
                    <a:t>2</a:t>
                  </a:r>
                  <a:r>
                    <a:rPr lang="en-US" altLang="zh-CN" sz="1050" dirty="0" smtClean="0"/>
                    <a:t>-1</a:t>
                  </a:r>
                  <a:endParaRPr lang="en-US" sz="1050" dirty="0"/>
                </a:p>
              </p:txBody>
            </p:sp>
            <p:sp>
              <p:nvSpPr>
                <p:cNvPr id="204" name="TextBox 203"/>
                <p:cNvSpPr txBox="1"/>
                <p:nvPr/>
              </p:nvSpPr>
              <p:spPr>
                <a:xfrm>
                  <a:off x="854251" y="3197423"/>
                  <a:ext cx="381836" cy="307777"/>
                </a:xfrm>
                <a:prstGeom prst="rect">
                  <a:avLst/>
                </a:prstGeom>
                <a:noFill/>
              </p:spPr>
              <p:txBody>
                <a:bodyPr wrap="none" rtlCol="0">
                  <a:spAutoFit/>
                </a:bodyPr>
                <a:lstStyle/>
                <a:p>
                  <a:r>
                    <a:rPr lang="en-US" altLang="zh-CN" sz="1400" dirty="0" smtClean="0"/>
                    <a:t>X</a:t>
                  </a:r>
                  <a:r>
                    <a:rPr lang="en-US" altLang="zh-CN" sz="1050" dirty="0" smtClean="0"/>
                    <a:t>T</a:t>
                  </a:r>
                  <a:r>
                    <a:rPr lang="en-US" altLang="zh-CN" sz="600" dirty="0" smtClean="0"/>
                    <a:t>1</a:t>
                  </a:r>
                  <a:endParaRPr lang="en-US" sz="1050" dirty="0"/>
                </a:p>
              </p:txBody>
            </p:sp>
            <p:sp>
              <p:nvSpPr>
                <p:cNvPr id="205" name="TextBox 204"/>
                <p:cNvSpPr txBox="1"/>
                <p:nvPr/>
              </p:nvSpPr>
              <p:spPr>
                <a:xfrm>
                  <a:off x="778887" y="3578423"/>
                  <a:ext cx="518091" cy="307777"/>
                </a:xfrm>
                <a:prstGeom prst="rect">
                  <a:avLst/>
                </a:prstGeom>
                <a:noFill/>
              </p:spPr>
              <p:txBody>
                <a:bodyPr wrap="none" rtlCol="0">
                  <a:spAutoFit/>
                </a:bodyPr>
                <a:lstStyle/>
                <a:p>
                  <a:r>
                    <a:rPr lang="en-US" altLang="zh-CN" sz="1400" dirty="0"/>
                    <a:t>X</a:t>
                  </a:r>
                  <a:r>
                    <a:rPr lang="en-US" altLang="zh-CN" sz="1050" dirty="0" smtClean="0"/>
                    <a:t>T</a:t>
                  </a:r>
                  <a:r>
                    <a:rPr lang="en-US" altLang="zh-CN" sz="600" dirty="0" smtClean="0"/>
                    <a:t>1</a:t>
                  </a:r>
                  <a:r>
                    <a:rPr lang="en-US" altLang="zh-CN" sz="1050" dirty="0" smtClean="0"/>
                    <a:t>+1</a:t>
                  </a:r>
                  <a:endParaRPr lang="en-US" sz="1050" dirty="0"/>
                </a:p>
              </p:txBody>
            </p:sp>
            <p:sp>
              <p:nvSpPr>
                <p:cNvPr id="207" name="TextBox 206"/>
                <p:cNvSpPr txBox="1"/>
                <p:nvPr/>
              </p:nvSpPr>
              <p:spPr>
                <a:xfrm>
                  <a:off x="759618" y="4392870"/>
                  <a:ext cx="492443" cy="307777"/>
                </a:xfrm>
                <a:prstGeom prst="rect">
                  <a:avLst/>
                </a:prstGeom>
                <a:noFill/>
              </p:spPr>
              <p:txBody>
                <a:bodyPr wrap="none" rtlCol="0">
                  <a:spAutoFit/>
                </a:bodyPr>
                <a:lstStyle/>
                <a:p>
                  <a:r>
                    <a:rPr lang="en-US" altLang="zh-CN" sz="1400" dirty="0" smtClean="0"/>
                    <a:t>X</a:t>
                  </a:r>
                  <a:r>
                    <a:rPr lang="en-US" altLang="zh-CN" sz="1050" dirty="0" smtClean="0"/>
                    <a:t>T</a:t>
                  </a:r>
                  <a:r>
                    <a:rPr lang="en-US" altLang="zh-CN" sz="600" dirty="0" smtClean="0"/>
                    <a:t>2</a:t>
                  </a:r>
                  <a:r>
                    <a:rPr lang="en-US" altLang="zh-CN" sz="1050" dirty="0" smtClean="0"/>
                    <a:t>-2</a:t>
                  </a:r>
                  <a:endParaRPr lang="en-US" sz="1050" dirty="0"/>
                </a:p>
              </p:txBody>
            </p:sp>
          </p:grpSp>
          <p:grpSp>
            <p:nvGrpSpPr>
              <p:cNvPr id="208" name="组合 207"/>
              <p:cNvGrpSpPr/>
              <p:nvPr/>
            </p:nvGrpSpPr>
            <p:grpSpPr>
              <a:xfrm>
                <a:off x="2590800" y="4277478"/>
                <a:ext cx="5173463" cy="445433"/>
                <a:chOff x="2590800" y="1621294"/>
                <a:chExt cx="5173463" cy="445433"/>
              </a:xfrm>
            </p:grpSpPr>
            <p:grpSp>
              <p:nvGrpSpPr>
                <p:cNvPr id="209" name="组合 208"/>
                <p:cNvGrpSpPr/>
                <p:nvPr/>
              </p:nvGrpSpPr>
              <p:grpSpPr>
                <a:xfrm>
                  <a:off x="2590800" y="1654550"/>
                  <a:ext cx="839461" cy="412177"/>
                  <a:chOff x="2783192" y="968750"/>
                  <a:chExt cx="839461" cy="412177"/>
                </a:xfrm>
              </p:grpSpPr>
              <p:sp>
                <p:nvSpPr>
                  <p:cNvPr id="217" name="TextBox 216"/>
                  <p:cNvSpPr txBox="1"/>
                  <p:nvPr/>
                </p:nvSpPr>
                <p:spPr>
                  <a:xfrm>
                    <a:off x="2783192" y="1073150"/>
                    <a:ext cx="839461" cy="307777"/>
                  </a:xfrm>
                  <a:prstGeom prst="rect">
                    <a:avLst/>
                  </a:prstGeom>
                  <a:noFill/>
                </p:spPr>
                <p:txBody>
                  <a:bodyPr wrap="none" rtlCol="0">
                    <a:spAutoFit/>
                  </a:bodyPr>
                  <a:lstStyle/>
                  <a:p>
                    <a:r>
                      <a:rPr lang="en-US" sz="1400" dirty="0" smtClean="0"/>
                      <a:t>logRV</a:t>
                    </a:r>
                    <a:r>
                      <a:rPr lang="en-US" altLang="zh-CN" sz="1100" dirty="0" smtClean="0"/>
                      <a:t>T</a:t>
                    </a:r>
                    <a:r>
                      <a:rPr lang="en-US" altLang="zh-CN" sz="800" dirty="0" smtClean="0"/>
                      <a:t>2</a:t>
                    </a:r>
                    <a:r>
                      <a:rPr lang="en-US" altLang="zh-CN" sz="1100" dirty="0" smtClean="0"/>
                      <a:t>-1</a:t>
                    </a:r>
                    <a:endParaRPr lang="en-US" sz="1100" dirty="0"/>
                  </a:p>
                </p:txBody>
              </p:sp>
              <p:sp>
                <p:nvSpPr>
                  <p:cNvPr id="218" name="TextBox 217"/>
                  <p:cNvSpPr txBox="1"/>
                  <p:nvPr/>
                </p:nvSpPr>
                <p:spPr>
                  <a:xfrm>
                    <a:off x="3200400" y="968750"/>
                    <a:ext cx="343364" cy="316548"/>
                  </a:xfrm>
                  <a:prstGeom prst="rect">
                    <a:avLst/>
                  </a:prstGeom>
                  <a:noFill/>
                </p:spPr>
                <p:txBody>
                  <a:bodyPr wrap="none" rtlCol="0">
                    <a:spAutoFit/>
                  </a:bodyPr>
                  <a:lstStyle/>
                  <a:p>
                    <a:r>
                      <a:rPr lang="en-US" altLang="zh-CN" sz="1050" dirty="0" smtClean="0"/>
                      <a:t>(0)</a:t>
                    </a:r>
                    <a:endParaRPr lang="en-US" sz="1050" dirty="0"/>
                  </a:p>
                </p:txBody>
              </p:sp>
            </p:grpSp>
            <p:grpSp>
              <p:nvGrpSpPr>
                <p:cNvPr id="210" name="组合 209"/>
                <p:cNvGrpSpPr/>
                <p:nvPr/>
              </p:nvGrpSpPr>
              <p:grpSpPr>
                <a:xfrm>
                  <a:off x="3531216" y="1621294"/>
                  <a:ext cx="4233047" cy="432667"/>
                  <a:chOff x="3025108" y="935494"/>
                  <a:chExt cx="4233047" cy="432667"/>
                </a:xfrm>
              </p:grpSpPr>
              <p:sp>
                <p:nvSpPr>
                  <p:cNvPr id="215" name="TextBox 214"/>
                  <p:cNvSpPr txBox="1"/>
                  <p:nvPr/>
                </p:nvSpPr>
                <p:spPr>
                  <a:xfrm>
                    <a:off x="3025108" y="1060384"/>
                    <a:ext cx="961361" cy="307777"/>
                  </a:xfrm>
                  <a:prstGeom prst="rect">
                    <a:avLst/>
                  </a:prstGeom>
                  <a:noFill/>
                </p:spPr>
                <p:txBody>
                  <a:bodyPr wrap="square" rtlCol="0">
                    <a:spAutoFit/>
                  </a:bodyPr>
                  <a:lstStyle/>
                  <a:p>
                    <a:r>
                      <a:rPr lang="en-US" sz="1400" dirty="0" smtClean="0"/>
                      <a:t>logRV</a:t>
                    </a:r>
                    <a:r>
                      <a:rPr lang="en-US" sz="1100" dirty="0" smtClean="0"/>
                      <a:t>T</a:t>
                    </a:r>
                    <a:r>
                      <a:rPr lang="en-US" altLang="zh-CN" sz="800" dirty="0"/>
                      <a:t>2</a:t>
                    </a:r>
                    <a:r>
                      <a:rPr lang="en-US" altLang="zh-CN" sz="1100" dirty="0" smtClean="0"/>
                      <a:t>-1</a:t>
                    </a:r>
                    <a:endParaRPr lang="en-US" sz="1100" dirty="0"/>
                  </a:p>
                </p:txBody>
              </p:sp>
              <p:sp>
                <p:nvSpPr>
                  <p:cNvPr id="216" name="TextBox 215"/>
                  <p:cNvSpPr txBox="1"/>
                  <p:nvPr/>
                </p:nvSpPr>
                <p:spPr>
                  <a:xfrm>
                    <a:off x="3485920" y="967367"/>
                    <a:ext cx="382210" cy="253916"/>
                  </a:xfrm>
                  <a:prstGeom prst="rect">
                    <a:avLst/>
                  </a:prstGeom>
                  <a:noFill/>
                </p:spPr>
                <p:txBody>
                  <a:bodyPr wrap="square" rtlCol="0">
                    <a:spAutoFit/>
                  </a:bodyPr>
                  <a:lstStyle/>
                  <a:p>
                    <a:r>
                      <a:rPr lang="en-US" altLang="zh-CN" sz="1050" dirty="0" smtClean="0"/>
                      <a:t>(0)</a:t>
                    </a:r>
                    <a:endParaRPr lang="en-US" sz="1050" dirty="0"/>
                  </a:p>
                </p:txBody>
              </p:sp>
              <p:sp>
                <p:nvSpPr>
                  <p:cNvPr id="258" name="TextBox 257"/>
                  <p:cNvSpPr txBox="1"/>
                  <p:nvPr/>
                </p:nvSpPr>
                <p:spPr>
                  <a:xfrm>
                    <a:off x="6296794" y="1028511"/>
                    <a:ext cx="961361" cy="307777"/>
                  </a:xfrm>
                  <a:prstGeom prst="rect">
                    <a:avLst/>
                  </a:prstGeom>
                  <a:noFill/>
                </p:spPr>
                <p:txBody>
                  <a:bodyPr wrap="square" rtlCol="0">
                    <a:spAutoFit/>
                  </a:bodyPr>
                  <a:lstStyle/>
                  <a:p>
                    <a:r>
                      <a:rPr lang="en-US" sz="1400" dirty="0" smtClean="0"/>
                      <a:t>logRV</a:t>
                    </a:r>
                    <a:r>
                      <a:rPr lang="en-US" sz="1100" dirty="0" smtClean="0"/>
                      <a:t>T</a:t>
                    </a:r>
                    <a:r>
                      <a:rPr lang="en-US" altLang="zh-CN" sz="800" dirty="0"/>
                      <a:t>2</a:t>
                    </a:r>
                    <a:r>
                      <a:rPr lang="en-US" altLang="zh-CN" sz="1100" dirty="0" smtClean="0"/>
                      <a:t>-1</a:t>
                    </a:r>
                    <a:endParaRPr lang="en-US" sz="1100" dirty="0"/>
                  </a:p>
                </p:txBody>
              </p:sp>
              <p:sp>
                <p:nvSpPr>
                  <p:cNvPr id="261" name="TextBox 260"/>
                  <p:cNvSpPr txBox="1"/>
                  <p:nvPr/>
                </p:nvSpPr>
                <p:spPr>
                  <a:xfrm>
                    <a:off x="6757606" y="935494"/>
                    <a:ext cx="382210" cy="253916"/>
                  </a:xfrm>
                  <a:prstGeom prst="rect">
                    <a:avLst/>
                  </a:prstGeom>
                  <a:noFill/>
                </p:spPr>
                <p:txBody>
                  <a:bodyPr wrap="square" rtlCol="0">
                    <a:spAutoFit/>
                  </a:bodyPr>
                  <a:lstStyle/>
                  <a:p>
                    <a:r>
                      <a:rPr lang="en-US" altLang="zh-CN" sz="1050" dirty="0" smtClean="0"/>
                      <a:t>(0)</a:t>
                    </a:r>
                    <a:endParaRPr lang="en-US" sz="1050" dirty="0"/>
                  </a:p>
                </p:txBody>
              </p:sp>
            </p:grpSp>
            <p:grpSp>
              <p:nvGrpSpPr>
                <p:cNvPr id="211" name="组合 210"/>
                <p:cNvGrpSpPr/>
                <p:nvPr/>
              </p:nvGrpSpPr>
              <p:grpSpPr>
                <a:xfrm>
                  <a:off x="5840031" y="1631827"/>
                  <a:ext cx="839461" cy="403027"/>
                  <a:chOff x="1917623" y="946027"/>
                  <a:chExt cx="839461" cy="403027"/>
                </a:xfrm>
              </p:grpSpPr>
              <p:sp>
                <p:nvSpPr>
                  <p:cNvPr id="213" name="TextBox 212"/>
                  <p:cNvSpPr txBox="1"/>
                  <p:nvPr/>
                </p:nvSpPr>
                <p:spPr>
                  <a:xfrm>
                    <a:off x="1917623" y="1041277"/>
                    <a:ext cx="839461" cy="307777"/>
                  </a:xfrm>
                  <a:prstGeom prst="rect">
                    <a:avLst/>
                  </a:prstGeom>
                  <a:noFill/>
                </p:spPr>
                <p:txBody>
                  <a:bodyPr wrap="none" rtlCol="0">
                    <a:spAutoFit/>
                  </a:bodyPr>
                  <a:lstStyle/>
                  <a:p>
                    <a:r>
                      <a:rPr lang="en-US" sz="1400" dirty="0" smtClean="0"/>
                      <a:t>logRV</a:t>
                    </a:r>
                    <a:r>
                      <a:rPr lang="en-US" sz="1100" dirty="0" smtClean="0"/>
                      <a:t>T</a:t>
                    </a:r>
                    <a:r>
                      <a:rPr lang="en-US" altLang="zh-CN" sz="800" dirty="0"/>
                      <a:t>2</a:t>
                    </a:r>
                    <a:r>
                      <a:rPr lang="en-US" altLang="zh-CN" sz="1100" dirty="0" smtClean="0"/>
                      <a:t>-1</a:t>
                    </a:r>
                    <a:endParaRPr lang="en-US" sz="1100" dirty="0"/>
                  </a:p>
                </p:txBody>
              </p:sp>
              <p:sp>
                <p:nvSpPr>
                  <p:cNvPr id="214" name="TextBox 213"/>
                  <p:cNvSpPr txBox="1"/>
                  <p:nvPr/>
                </p:nvSpPr>
                <p:spPr>
                  <a:xfrm>
                    <a:off x="2328481" y="946027"/>
                    <a:ext cx="333746" cy="253916"/>
                  </a:xfrm>
                  <a:prstGeom prst="rect">
                    <a:avLst/>
                  </a:prstGeom>
                  <a:noFill/>
                </p:spPr>
                <p:txBody>
                  <a:bodyPr wrap="none" rtlCol="0">
                    <a:spAutoFit/>
                  </a:bodyPr>
                  <a:lstStyle/>
                  <a:p>
                    <a:r>
                      <a:rPr lang="en-US" altLang="zh-CN" sz="1050" dirty="0" smtClean="0"/>
                      <a:t>(8)</a:t>
                    </a:r>
                    <a:endParaRPr lang="en-US" sz="1050" dirty="0"/>
                  </a:p>
                </p:txBody>
              </p:sp>
            </p:grpSp>
            <p:sp>
              <p:nvSpPr>
                <p:cNvPr id="212" name="TextBox 211"/>
                <p:cNvSpPr txBox="1"/>
                <p:nvPr/>
              </p:nvSpPr>
              <p:spPr>
                <a:xfrm>
                  <a:off x="4438869" y="1662176"/>
                  <a:ext cx="1553630" cy="307777"/>
                </a:xfrm>
                <a:prstGeom prst="rect">
                  <a:avLst/>
                </a:prstGeom>
                <a:noFill/>
              </p:spPr>
              <p:txBody>
                <a:bodyPr wrap="none" rtlCol="0">
                  <a:spAutoFit/>
                </a:bodyPr>
                <a:lstStyle/>
                <a:p>
                  <a:r>
                    <a:rPr lang="en-US" sz="1400" dirty="0" smtClean="0"/>
                    <a:t>………………….………..</a:t>
                  </a:r>
                  <a:endParaRPr lang="en-US" sz="1400" dirty="0"/>
                </a:p>
              </p:txBody>
            </p:sp>
          </p:grpSp>
          <p:sp>
            <p:nvSpPr>
              <p:cNvPr id="18" name="TextBox 17"/>
              <p:cNvSpPr txBox="1"/>
              <p:nvPr/>
            </p:nvSpPr>
            <p:spPr>
              <a:xfrm>
                <a:off x="2819400" y="2074680"/>
                <a:ext cx="461665" cy="804029"/>
              </a:xfrm>
              <a:prstGeom prst="rect">
                <a:avLst/>
              </a:prstGeom>
              <a:noFill/>
            </p:spPr>
            <p:txBody>
              <a:bodyPr vert="eaVert" wrap="square" rtlCol="0">
                <a:spAutoFit/>
              </a:bodyPr>
              <a:lstStyle/>
              <a:p>
                <a:r>
                  <a:rPr lang="en-US" dirty="0" smtClean="0"/>
                  <a:t>…......…</a:t>
                </a:r>
                <a:endParaRPr lang="en-US" dirty="0"/>
              </a:p>
            </p:txBody>
          </p:sp>
          <p:sp>
            <p:nvSpPr>
              <p:cNvPr id="220" name="TextBox 219"/>
              <p:cNvSpPr txBox="1"/>
              <p:nvPr/>
            </p:nvSpPr>
            <p:spPr>
              <a:xfrm>
                <a:off x="3812566" y="2041328"/>
                <a:ext cx="466282" cy="837382"/>
              </a:xfrm>
              <a:prstGeom prst="rect">
                <a:avLst/>
              </a:prstGeom>
              <a:noFill/>
            </p:spPr>
            <p:txBody>
              <a:bodyPr vert="eaVert" wrap="square" rtlCol="0">
                <a:spAutoFit/>
              </a:bodyPr>
              <a:lstStyle/>
              <a:p>
                <a:r>
                  <a:rPr lang="en-US" dirty="0" smtClean="0"/>
                  <a:t>…......…</a:t>
                </a:r>
                <a:endParaRPr lang="en-US" dirty="0"/>
              </a:p>
            </p:txBody>
          </p:sp>
          <p:sp>
            <p:nvSpPr>
              <p:cNvPr id="221" name="TextBox 220"/>
              <p:cNvSpPr txBox="1"/>
              <p:nvPr/>
            </p:nvSpPr>
            <p:spPr>
              <a:xfrm>
                <a:off x="5987847" y="2042807"/>
                <a:ext cx="461665" cy="804029"/>
              </a:xfrm>
              <a:prstGeom prst="rect">
                <a:avLst/>
              </a:prstGeom>
              <a:noFill/>
            </p:spPr>
            <p:txBody>
              <a:bodyPr vert="eaVert" wrap="square" rtlCol="0">
                <a:spAutoFit/>
              </a:bodyPr>
              <a:lstStyle/>
              <a:p>
                <a:r>
                  <a:rPr lang="en-US" dirty="0" smtClean="0"/>
                  <a:t>…......…</a:t>
                </a:r>
                <a:endParaRPr lang="en-US" dirty="0"/>
              </a:p>
            </p:txBody>
          </p:sp>
          <p:sp>
            <p:nvSpPr>
              <p:cNvPr id="223" name="TextBox 222"/>
              <p:cNvSpPr txBox="1"/>
              <p:nvPr/>
            </p:nvSpPr>
            <p:spPr>
              <a:xfrm>
                <a:off x="2819400" y="3767971"/>
                <a:ext cx="461665" cy="804029"/>
              </a:xfrm>
              <a:prstGeom prst="rect">
                <a:avLst/>
              </a:prstGeom>
              <a:noFill/>
            </p:spPr>
            <p:txBody>
              <a:bodyPr vert="eaVert" wrap="square" rtlCol="0">
                <a:spAutoFit/>
              </a:bodyPr>
              <a:lstStyle/>
              <a:p>
                <a:pPr algn="ctr"/>
                <a:r>
                  <a:rPr lang="en-US" dirty="0" smtClean="0"/>
                  <a:t>…...</a:t>
                </a:r>
                <a:endParaRPr lang="en-US" dirty="0"/>
              </a:p>
            </p:txBody>
          </p:sp>
          <p:sp>
            <p:nvSpPr>
              <p:cNvPr id="228" name="TextBox 227"/>
              <p:cNvSpPr txBox="1"/>
              <p:nvPr/>
            </p:nvSpPr>
            <p:spPr>
              <a:xfrm>
                <a:off x="1752600" y="2074680"/>
                <a:ext cx="461665" cy="804029"/>
              </a:xfrm>
              <a:prstGeom prst="rect">
                <a:avLst/>
              </a:prstGeom>
              <a:noFill/>
            </p:spPr>
            <p:txBody>
              <a:bodyPr vert="eaVert" wrap="square" rtlCol="0">
                <a:spAutoFit/>
              </a:bodyPr>
              <a:lstStyle/>
              <a:p>
                <a:r>
                  <a:rPr lang="en-US" dirty="0" smtClean="0"/>
                  <a:t>…......…</a:t>
                </a:r>
                <a:endParaRPr lang="en-US" dirty="0"/>
              </a:p>
            </p:txBody>
          </p:sp>
          <p:sp>
            <p:nvSpPr>
              <p:cNvPr id="230" name="TextBox 229"/>
              <p:cNvSpPr txBox="1"/>
              <p:nvPr/>
            </p:nvSpPr>
            <p:spPr>
              <a:xfrm>
                <a:off x="4343400" y="2074681"/>
                <a:ext cx="461665" cy="804028"/>
              </a:xfrm>
              <a:prstGeom prst="rect">
                <a:avLst/>
              </a:prstGeom>
              <a:noFill/>
            </p:spPr>
            <p:txBody>
              <a:bodyPr vert="eaVert" wrap="square" rtlCol="0">
                <a:spAutoFit/>
              </a:bodyPr>
              <a:lstStyle/>
              <a:p>
                <a:pPr algn="ctr"/>
                <a:r>
                  <a:rPr lang="en-US" dirty="0" smtClean="0"/>
                  <a:t>…......…</a:t>
                </a:r>
                <a:endParaRPr lang="en-US" dirty="0"/>
              </a:p>
            </p:txBody>
          </p:sp>
          <p:sp>
            <p:nvSpPr>
              <p:cNvPr id="231" name="TextBox 230"/>
              <p:cNvSpPr txBox="1"/>
              <p:nvPr/>
            </p:nvSpPr>
            <p:spPr>
              <a:xfrm>
                <a:off x="5182594" y="2074681"/>
                <a:ext cx="461665" cy="804028"/>
              </a:xfrm>
              <a:prstGeom prst="rect">
                <a:avLst/>
              </a:prstGeom>
              <a:noFill/>
            </p:spPr>
            <p:txBody>
              <a:bodyPr vert="eaVert" wrap="square" rtlCol="0">
                <a:spAutoFit/>
              </a:bodyPr>
              <a:lstStyle/>
              <a:p>
                <a:pPr algn="ctr"/>
                <a:r>
                  <a:rPr lang="en-US" dirty="0" smtClean="0"/>
                  <a:t>…......…</a:t>
                </a:r>
                <a:endParaRPr lang="en-US" dirty="0"/>
              </a:p>
            </p:txBody>
          </p:sp>
          <p:sp>
            <p:nvSpPr>
              <p:cNvPr id="233" name="TextBox 232"/>
              <p:cNvSpPr txBox="1"/>
              <p:nvPr/>
            </p:nvSpPr>
            <p:spPr>
              <a:xfrm>
                <a:off x="4343400" y="3746185"/>
                <a:ext cx="461665" cy="804028"/>
              </a:xfrm>
              <a:prstGeom prst="rect">
                <a:avLst/>
              </a:prstGeom>
              <a:noFill/>
            </p:spPr>
            <p:txBody>
              <a:bodyPr vert="eaVert" wrap="square" rtlCol="0">
                <a:spAutoFit/>
              </a:bodyPr>
              <a:lstStyle/>
              <a:p>
                <a:pPr algn="ctr"/>
                <a:r>
                  <a:rPr lang="en-US" dirty="0" smtClean="0"/>
                  <a:t>…...</a:t>
                </a:r>
                <a:endParaRPr lang="en-US" dirty="0"/>
              </a:p>
            </p:txBody>
          </p:sp>
          <p:sp>
            <p:nvSpPr>
              <p:cNvPr id="234" name="TextBox 233"/>
              <p:cNvSpPr txBox="1"/>
              <p:nvPr/>
            </p:nvSpPr>
            <p:spPr>
              <a:xfrm>
                <a:off x="5182594" y="3746185"/>
                <a:ext cx="461665" cy="804028"/>
              </a:xfrm>
              <a:prstGeom prst="rect">
                <a:avLst/>
              </a:prstGeom>
              <a:noFill/>
            </p:spPr>
            <p:txBody>
              <a:bodyPr vert="eaVert" wrap="square" rtlCol="0">
                <a:spAutoFit/>
              </a:bodyPr>
              <a:lstStyle/>
              <a:p>
                <a:pPr algn="ctr"/>
                <a:r>
                  <a:rPr lang="en-US" dirty="0" smtClean="0"/>
                  <a:t>…...</a:t>
                </a:r>
                <a:endParaRPr lang="en-US" dirty="0"/>
              </a:p>
            </p:txBody>
          </p:sp>
          <mc:AlternateContent xmlns:mc="http://schemas.openxmlformats.org/markup-compatibility/2006" xmlns:a14="http://schemas.microsoft.com/office/drawing/2010/main">
            <mc:Choice Requires="a14">
              <p:sp>
                <p:nvSpPr>
                  <p:cNvPr id="236" name="TextBox 235"/>
                  <p:cNvSpPr txBox="1"/>
                  <p:nvPr/>
                </p:nvSpPr>
                <p:spPr>
                  <a:xfrm>
                    <a:off x="1118488" y="5334000"/>
                    <a:ext cx="1892042" cy="991553"/>
                  </a:xfrm>
                  <a:prstGeom prst="rect">
                    <a:avLst/>
                  </a:prstGeom>
                  <a:noFill/>
                  <a:ln w="12700">
                    <a:solidFill>
                      <a:srgbClr val="00B050"/>
                    </a:solidFill>
                  </a:ln>
                </p:spPr>
                <p:txBody>
                  <a:bodyPr wrap="square" rtlCol="0">
                    <a:spAutoFit/>
                  </a:bodyPr>
                  <a:lstStyle/>
                  <a:p>
                    <a:pPr algn="ctr"/>
                    <a:r>
                      <a:rPr lang="en-US" sz="1400" dirty="0" smtClean="0"/>
                      <a:t>The X argument </a:t>
                    </a:r>
                    <a:r>
                      <a:rPr lang="en-US" altLang="zh-CN" sz="1400" dirty="0" smtClean="0"/>
                      <a:t>passed into </a:t>
                    </a:r>
                    <a:r>
                      <a:rPr lang="en-US" sz="1400" dirty="0" smtClean="0"/>
                      <a:t>the first fitted </a:t>
                    </a:r>
                  </a:p>
                  <a:p>
                    <a:pPr algn="ctr"/>
                    <a:r>
                      <a:rPr lang="en-US" sz="1400" dirty="0" smtClean="0"/>
                      <a:t>mode</a:t>
                    </a:r>
                    <a:r>
                      <a:rPr lang="en-US" altLang="zh-CN" sz="1400" dirty="0" smtClean="0"/>
                      <a:t>l to make the </a:t>
                    </a:r>
                  </a:p>
                  <a:p>
                    <a:pPr algn="ctr"/>
                    <a:r>
                      <a:rPr lang="en-US" altLang="zh-CN" sz="1400" dirty="0" smtClean="0"/>
                      <a:t>first prediction </a:t>
                    </a:r>
                    <a14:m>
                      <m:oMath xmlns:m="http://schemas.openxmlformats.org/officeDocument/2006/math">
                        <m:acc>
                          <m:accPr>
                            <m:chr m:val="̂"/>
                            <m:ctrlPr>
                              <a:rPr lang="en-US" sz="1400" i="1" smtClean="0">
                                <a:latin typeface="Cambria Math"/>
                              </a:rPr>
                            </m:ctrlPr>
                          </m:accPr>
                          <m:e>
                            <m:r>
                              <m:rPr>
                                <m:sty m:val="p"/>
                              </m:rPr>
                              <a:rPr lang="en-US" sz="1400">
                                <a:latin typeface="Cambria Math"/>
                              </a:rPr>
                              <m:t>Y</m:t>
                            </m:r>
                          </m:e>
                        </m:acc>
                      </m:oMath>
                    </a14:m>
                    <a:r>
                      <a:rPr lang="en-US" altLang="zh-CN" sz="1100" dirty="0" smtClean="0"/>
                      <a:t>T</a:t>
                    </a:r>
                    <a:r>
                      <a:rPr lang="en-US" altLang="zh-CN" sz="600" dirty="0" smtClean="0"/>
                      <a:t>1</a:t>
                    </a:r>
                    <a:r>
                      <a:rPr lang="en-US" altLang="zh-CN" sz="1100" dirty="0" smtClean="0"/>
                      <a:t>+1</a:t>
                    </a:r>
                    <a:endParaRPr lang="en-US" sz="1100" dirty="0"/>
                  </a:p>
                </p:txBody>
              </p:sp>
            </mc:Choice>
            <mc:Fallback xmlns="">
              <p:sp>
                <p:nvSpPr>
                  <p:cNvPr id="236" name="TextBox 235"/>
                  <p:cNvSpPr txBox="1">
                    <a:spLocks noRot="1" noChangeAspect="1" noMove="1" noResize="1" noEditPoints="1" noAdjustHandles="1" noChangeArrowheads="1" noChangeShapeType="1" noTextEdit="1"/>
                  </p:cNvSpPr>
                  <p:nvPr/>
                </p:nvSpPr>
                <p:spPr>
                  <a:xfrm>
                    <a:off x="1118488" y="5334000"/>
                    <a:ext cx="1892042" cy="991553"/>
                  </a:xfrm>
                  <a:prstGeom prst="rect">
                    <a:avLst/>
                  </a:prstGeom>
                  <a:blipFill rotWithShape="1">
                    <a:blip r:embed="rId3"/>
                    <a:stretch>
                      <a:fillRect r="-2244" b="-1818"/>
                    </a:stretch>
                  </a:blipFill>
                  <a:ln w="12700">
                    <a:solidFill>
                      <a:srgbClr val="00B0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p:cNvSpPr txBox="1"/>
                  <p:nvPr/>
                </p:nvSpPr>
                <p:spPr>
                  <a:xfrm>
                    <a:off x="3179691" y="5349388"/>
                    <a:ext cx="2035994" cy="984885"/>
                  </a:xfrm>
                  <a:prstGeom prst="rect">
                    <a:avLst/>
                  </a:prstGeom>
                  <a:noFill/>
                  <a:ln w="12700">
                    <a:solidFill>
                      <a:srgbClr val="A30563"/>
                    </a:solidFill>
                  </a:ln>
                </p:spPr>
                <p:txBody>
                  <a:bodyPr wrap="square" rtlCol="0">
                    <a:spAutoFit/>
                  </a:bodyPr>
                  <a:lstStyle/>
                  <a:p>
                    <a:pPr algn="ctr"/>
                    <a:r>
                      <a:rPr lang="en-US" sz="1400" dirty="0" smtClean="0"/>
                      <a:t>The X argument </a:t>
                    </a:r>
                    <a:r>
                      <a:rPr lang="en-US" altLang="zh-CN" sz="1400" dirty="0" smtClean="0"/>
                      <a:t>passed into </a:t>
                    </a:r>
                    <a:r>
                      <a:rPr lang="en-US" sz="1400" dirty="0" smtClean="0"/>
                      <a:t>the second fitted </a:t>
                    </a:r>
                  </a:p>
                  <a:p>
                    <a:pPr algn="ctr"/>
                    <a:r>
                      <a:rPr lang="en-US" sz="1400" dirty="0" smtClean="0"/>
                      <a:t>mode</a:t>
                    </a:r>
                    <a:r>
                      <a:rPr lang="en-US" altLang="zh-CN" sz="1400" dirty="0" smtClean="0"/>
                      <a:t>l to make the </a:t>
                    </a:r>
                  </a:p>
                  <a:p>
                    <a:pPr algn="ctr"/>
                    <a:r>
                      <a:rPr lang="en-US" altLang="zh-CN" sz="1400" dirty="0"/>
                      <a:t>s</a:t>
                    </a:r>
                    <a:r>
                      <a:rPr lang="en-US" altLang="zh-CN" sz="1400" dirty="0" smtClean="0"/>
                      <a:t>econd prediction </a:t>
                    </a:r>
                    <a14:m>
                      <m:oMath xmlns:m="http://schemas.openxmlformats.org/officeDocument/2006/math">
                        <m:acc>
                          <m:accPr>
                            <m:chr m:val="̂"/>
                            <m:ctrlPr>
                              <a:rPr lang="en-US" sz="1400" i="1" smtClean="0">
                                <a:latin typeface="Cambria Math"/>
                              </a:rPr>
                            </m:ctrlPr>
                          </m:accPr>
                          <m:e>
                            <m:r>
                              <m:rPr>
                                <m:sty m:val="p"/>
                              </m:rPr>
                              <a:rPr lang="en-US" sz="1400">
                                <a:latin typeface="Cambria Math"/>
                              </a:rPr>
                              <m:t>Y</m:t>
                            </m:r>
                          </m:e>
                        </m:acc>
                      </m:oMath>
                    </a14:m>
                    <a:r>
                      <a:rPr lang="en-US" altLang="zh-CN" sz="1100" dirty="0" smtClean="0"/>
                      <a:t>T</a:t>
                    </a:r>
                    <a:r>
                      <a:rPr lang="en-US" altLang="zh-CN" sz="600" dirty="0" smtClean="0"/>
                      <a:t>1</a:t>
                    </a:r>
                    <a:r>
                      <a:rPr lang="en-US" altLang="zh-CN" sz="1100" dirty="0" smtClean="0"/>
                      <a:t>+2</a:t>
                    </a:r>
                    <a:endParaRPr lang="en-US" sz="1100" dirty="0"/>
                  </a:p>
                </p:txBody>
              </p:sp>
            </mc:Choice>
            <mc:Fallback xmlns="">
              <p:sp>
                <p:nvSpPr>
                  <p:cNvPr id="244" name="TextBox 243"/>
                  <p:cNvSpPr txBox="1">
                    <a:spLocks noRot="1" noChangeAspect="1" noMove="1" noResize="1" noEditPoints="1" noAdjustHandles="1" noChangeArrowheads="1" noChangeShapeType="1" noTextEdit="1"/>
                  </p:cNvSpPr>
                  <p:nvPr/>
                </p:nvSpPr>
                <p:spPr>
                  <a:xfrm>
                    <a:off x="3179691" y="5349388"/>
                    <a:ext cx="2035994" cy="984885"/>
                  </a:xfrm>
                  <a:prstGeom prst="rect">
                    <a:avLst/>
                  </a:prstGeom>
                  <a:blipFill rotWithShape="1">
                    <a:blip r:embed="rId4"/>
                    <a:stretch>
                      <a:fillRect b="-2439"/>
                    </a:stretch>
                  </a:blipFill>
                  <a:ln w="12700">
                    <a:solidFill>
                      <a:srgbClr val="A30563"/>
                    </a:solidFill>
                  </a:ln>
                </p:spPr>
                <p:txBody>
                  <a:bodyPr/>
                  <a:lstStyle/>
                  <a:p>
                    <a:r>
                      <a:rPr lang="en-US">
                        <a:noFill/>
                      </a:rPr>
                      <a:t> </a:t>
                    </a:r>
                  </a:p>
                </p:txBody>
              </p:sp>
            </mc:Fallback>
          </mc:AlternateContent>
          <p:sp>
            <p:nvSpPr>
              <p:cNvPr id="245" name="左大括号 244"/>
              <p:cNvSpPr/>
              <p:nvPr/>
            </p:nvSpPr>
            <p:spPr>
              <a:xfrm rot="10800000">
                <a:off x="8020270" y="990599"/>
                <a:ext cx="73152" cy="3636682"/>
              </a:xfrm>
              <a:prstGeom prst="leftBrace">
                <a:avLst>
                  <a:gd name="adj1" fmla="val 64063"/>
                  <a:gd name="adj2" fmla="val 50003"/>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矩形 248"/>
              <p:cNvSpPr/>
              <p:nvPr/>
            </p:nvSpPr>
            <p:spPr>
              <a:xfrm>
                <a:off x="2647950" y="4684696"/>
                <a:ext cx="5031250" cy="363404"/>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3" name="TextBox 252"/>
                  <p:cNvSpPr txBox="1"/>
                  <p:nvPr/>
                </p:nvSpPr>
                <p:spPr>
                  <a:xfrm>
                    <a:off x="5383432" y="5364182"/>
                    <a:ext cx="2186371" cy="984885"/>
                  </a:xfrm>
                  <a:prstGeom prst="rect">
                    <a:avLst/>
                  </a:prstGeom>
                  <a:noFill/>
                  <a:ln w="12700">
                    <a:solidFill>
                      <a:schemeClr val="accent6">
                        <a:lumMod val="75000"/>
                      </a:schemeClr>
                    </a:solidFill>
                  </a:ln>
                </p:spPr>
                <p:txBody>
                  <a:bodyPr wrap="square" rtlCol="0">
                    <a:spAutoFit/>
                  </a:bodyPr>
                  <a:lstStyle/>
                  <a:p>
                    <a:pPr algn="ctr"/>
                    <a:r>
                      <a:rPr lang="en-US" sz="1400" dirty="0" smtClean="0"/>
                      <a:t>The X argument </a:t>
                    </a:r>
                    <a:r>
                      <a:rPr lang="en-US" altLang="zh-CN" sz="1400" dirty="0" smtClean="0"/>
                      <a:t>passed into </a:t>
                    </a:r>
                    <a:r>
                      <a:rPr lang="en-US" sz="1400" dirty="0" smtClean="0"/>
                      <a:t>the last fitted </a:t>
                    </a:r>
                  </a:p>
                  <a:p>
                    <a:pPr algn="ctr"/>
                    <a:r>
                      <a:rPr lang="en-US" sz="1400" dirty="0" smtClean="0"/>
                      <a:t>mode</a:t>
                    </a:r>
                    <a:r>
                      <a:rPr lang="en-US" altLang="zh-CN" sz="1400" dirty="0" smtClean="0"/>
                      <a:t>l to make the </a:t>
                    </a:r>
                  </a:p>
                  <a:p>
                    <a:pPr algn="ctr"/>
                    <a:r>
                      <a:rPr lang="en-US" altLang="zh-CN" sz="1400" dirty="0" smtClean="0"/>
                      <a:t>Last prediction </a:t>
                    </a:r>
                    <a14:m>
                      <m:oMath xmlns:m="http://schemas.openxmlformats.org/officeDocument/2006/math">
                        <m:acc>
                          <m:accPr>
                            <m:chr m:val="̂"/>
                            <m:ctrlPr>
                              <a:rPr lang="en-US" sz="1400" i="1" smtClean="0">
                                <a:latin typeface="Cambria Math"/>
                              </a:rPr>
                            </m:ctrlPr>
                          </m:accPr>
                          <m:e>
                            <m:r>
                              <m:rPr>
                                <m:sty m:val="p"/>
                              </m:rPr>
                              <a:rPr lang="en-US" sz="1400">
                                <a:latin typeface="Cambria Math"/>
                              </a:rPr>
                              <m:t>Y</m:t>
                            </m:r>
                          </m:e>
                        </m:acc>
                      </m:oMath>
                    </a14:m>
                    <a:r>
                      <a:rPr lang="en-US" altLang="zh-CN" sz="1100" dirty="0" smtClean="0"/>
                      <a:t>T</a:t>
                    </a:r>
                    <a:r>
                      <a:rPr lang="en-US" altLang="zh-CN" sz="600" dirty="0" smtClean="0"/>
                      <a:t>2</a:t>
                    </a:r>
                    <a:endParaRPr lang="en-US" sz="1100" dirty="0"/>
                  </a:p>
                </p:txBody>
              </p:sp>
            </mc:Choice>
            <mc:Fallback xmlns="">
              <p:sp>
                <p:nvSpPr>
                  <p:cNvPr id="253" name="TextBox 252"/>
                  <p:cNvSpPr txBox="1">
                    <a:spLocks noRot="1" noChangeAspect="1" noMove="1" noResize="1" noEditPoints="1" noAdjustHandles="1" noChangeArrowheads="1" noChangeShapeType="1" noTextEdit="1"/>
                  </p:cNvSpPr>
                  <p:nvPr/>
                </p:nvSpPr>
                <p:spPr>
                  <a:xfrm>
                    <a:off x="5383432" y="5364182"/>
                    <a:ext cx="2186371" cy="984885"/>
                  </a:xfrm>
                  <a:prstGeom prst="rect">
                    <a:avLst/>
                  </a:prstGeom>
                  <a:blipFill rotWithShape="1">
                    <a:blip r:embed="rId5"/>
                    <a:stretch>
                      <a:fillRect b="-2439"/>
                    </a:stretch>
                  </a:blipFill>
                  <a:ln w="12700">
                    <a:solidFill>
                      <a:schemeClr val="accent6">
                        <a:lumMod val="75000"/>
                      </a:schemeClr>
                    </a:solidFill>
                  </a:ln>
                </p:spPr>
                <p:txBody>
                  <a:bodyPr/>
                  <a:lstStyle/>
                  <a:p>
                    <a:r>
                      <a:rPr lang="en-US">
                        <a:noFill/>
                      </a:rPr>
                      <a:t> </a:t>
                    </a:r>
                  </a:p>
                </p:txBody>
              </p:sp>
            </mc:Fallback>
          </mc:AlternateContent>
          <p:sp>
            <p:nvSpPr>
              <p:cNvPr id="255" name="矩形 254"/>
              <p:cNvSpPr/>
              <p:nvPr/>
            </p:nvSpPr>
            <p:spPr>
              <a:xfrm>
                <a:off x="1770280" y="4722911"/>
                <a:ext cx="351711" cy="31316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矩形 258"/>
              <p:cNvSpPr/>
              <p:nvPr/>
            </p:nvSpPr>
            <p:spPr>
              <a:xfrm>
                <a:off x="1733769" y="3578457"/>
                <a:ext cx="402213" cy="313160"/>
              </a:xfrm>
              <a:prstGeom prst="rect">
                <a:avLst/>
              </a:prstGeom>
              <a:noFill/>
              <a:ln w="12700">
                <a:solidFill>
                  <a:srgbClr val="A30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p:cNvSpPr txBox="1"/>
              <p:nvPr/>
            </p:nvSpPr>
            <p:spPr>
              <a:xfrm>
                <a:off x="7084252" y="2009455"/>
                <a:ext cx="466282" cy="837382"/>
              </a:xfrm>
              <a:prstGeom prst="rect">
                <a:avLst/>
              </a:prstGeom>
              <a:noFill/>
            </p:spPr>
            <p:txBody>
              <a:bodyPr vert="eaVert" wrap="square" rtlCol="0">
                <a:spAutoFit/>
              </a:bodyPr>
              <a:lstStyle/>
              <a:p>
                <a:r>
                  <a:rPr lang="en-US" dirty="0" smtClean="0"/>
                  <a:t>…......…</a:t>
                </a:r>
                <a:endParaRPr lang="en-US" dirty="0"/>
              </a:p>
            </p:txBody>
          </p:sp>
        </p:grpSp>
        <p:sp>
          <p:nvSpPr>
            <p:cNvPr id="260" name="矩形 259"/>
            <p:cNvSpPr/>
            <p:nvPr/>
          </p:nvSpPr>
          <p:spPr>
            <a:xfrm>
              <a:off x="1337687" y="3232150"/>
              <a:ext cx="402213" cy="31316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1" name="TextBox 270"/>
          <p:cNvSpPr txBox="1"/>
          <p:nvPr/>
        </p:nvSpPr>
        <p:spPr>
          <a:xfrm>
            <a:off x="7761801" y="1371600"/>
            <a:ext cx="1305999" cy="523220"/>
          </a:xfrm>
          <a:prstGeom prst="rect">
            <a:avLst/>
          </a:prstGeom>
          <a:noFill/>
          <a:ln w="12700">
            <a:solidFill>
              <a:srgbClr val="00B050"/>
            </a:solidFill>
          </a:ln>
        </p:spPr>
        <p:txBody>
          <a:bodyPr wrap="none" rtlCol="0">
            <a:spAutoFit/>
          </a:bodyPr>
          <a:lstStyle/>
          <a:p>
            <a:pPr algn="ctr"/>
            <a:r>
              <a:rPr lang="en-US" sz="1400" dirty="0" smtClean="0"/>
              <a:t>Data used to fit</a:t>
            </a:r>
          </a:p>
          <a:p>
            <a:pPr algn="ctr"/>
            <a:r>
              <a:rPr lang="en-US" sz="1400" dirty="0" smtClean="0"/>
              <a:t> the first mode</a:t>
            </a:r>
            <a:r>
              <a:rPr lang="en-US" altLang="zh-CN" sz="1400" dirty="0" smtClean="0"/>
              <a:t>l</a:t>
            </a:r>
            <a:endParaRPr lang="en-US" sz="1400" dirty="0"/>
          </a:p>
        </p:txBody>
      </p:sp>
      <p:sp>
        <p:nvSpPr>
          <p:cNvPr id="272" name="TextBox 271"/>
          <p:cNvSpPr txBox="1"/>
          <p:nvPr/>
        </p:nvSpPr>
        <p:spPr>
          <a:xfrm>
            <a:off x="7785692" y="1981200"/>
            <a:ext cx="1205908" cy="738664"/>
          </a:xfrm>
          <a:prstGeom prst="rect">
            <a:avLst/>
          </a:prstGeom>
          <a:noFill/>
          <a:ln w="12700">
            <a:solidFill>
              <a:srgbClr val="A30563"/>
            </a:solidFill>
          </a:ln>
        </p:spPr>
        <p:txBody>
          <a:bodyPr wrap="none" rtlCol="0">
            <a:spAutoFit/>
          </a:bodyPr>
          <a:lstStyle/>
          <a:p>
            <a:pPr algn="ctr"/>
            <a:r>
              <a:rPr lang="en-US" sz="1400" dirty="0" smtClean="0"/>
              <a:t>Data used </a:t>
            </a:r>
          </a:p>
          <a:p>
            <a:pPr algn="ctr"/>
            <a:r>
              <a:rPr lang="en-US" sz="1400" dirty="0" smtClean="0"/>
              <a:t>to fit the </a:t>
            </a:r>
          </a:p>
          <a:p>
            <a:pPr algn="ctr"/>
            <a:r>
              <a:rPr lang="en-US" sz="1400" dirty="0" smtClean="0"/>
              <a:t>second model</a:t>
            </a:r>
            <a:endParaRPr lang="en-US" sz="1400" dirty="0"/>
          </a:p>
        </p:txBody>
      </p:sp>
      <p:sp>
        <p:nvSpPr>
          <p:cNvPr id="273" name="TextBox 272"/>
          <p:cNvSpPr txBox="1"/>
          <p:nvPr/>
        </p:nvSpPr>
        <p:spPr>
          <a:xfrm>
            <a:off x="7865623" y="3147536"/>
            <a:ext cx="979371" cy="738664"/>
          </a:xfrm>
          <a:prstGeom prst="rect">
            <a:avLst/>
          </a:prstGeom>
          <a:noFill/>
          <a:ln w="12700">
            <a:solidFill>
              <a:schemeClr val="accent6">
                <a:lumMod val="75000"/>
              </a:schemeClr>
            </a:solidFill>
          </a:ln>
        </p:spPr>
        <p:txBody>
          <a:bodyPr wrap="none" rtlCol="0">
            <a:spAutoFit/>
          </a:bodyPr>
          <a:lstStyle/>
          <a:p>
            <a:pPr algn="ctr"/>
            <a:r>
              <a:rPr lang="en-US" sz="1400" dirty="0" smtClean="0"/>
              <a:t>Data used </a:t>
            </a:r>
          </a:p>
          <a:p>
            <a:pPr algn="ctr"/>
            <a:r>
              <a:rPr lang="en-US" sz="1400" dirty="0" smtClean="0"/>
              <a:t>to fit the </a:t>
            </a:r>
          </a:p>
          <a:p>
            <a:pPr algn="ctr"/>
            <a:r>
              <a:rPr lang="en-US" sz="1400" dirty="0"/>
              <a:t>l</a:t>
            </a:r>
            <a:r>
              <a:rPr lang="en-US" sz="1400" dirty="0" smtClean="0"/>
              <a:t>ast model</a:t>
            </a:r>
            <a:endParaRPr lang="en-US" sz="1400" dirty="0"/>
          </a:p>
        </p:txBody>
      </p:sp>
      <p:sp>
        <p:nvSpPr>
          <p:cNvPr id="274" name="矩形 273"/>
          <p:cNvSpPr/>
          <p:nvPr/>
        </p:nvSpPr>
        <p:spPr>
          <a:xfrm>
            <a:off x="2224668" y="3221654"/>
            <a:ext cx="5083771" cy="363404"/>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矩形 274"/>
          <p:cNvSpPr/>
          <p:nvPr/>
        </p:nvSpPr>
        <p:spPr>
          <a:xfrm>
            <a:off x="2224668" y="3623158"/>
            <a:ext cx="5083771" cy="363404"/>
          </a:xfrm>
          <a:prstGeom prst="rect">
            <a:avLst/>
          </a:prstGeom>
          <a:noFill/>
          <a:ln w="12700">
            <a:solidFill>
              <a:srgbClr val="C806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肘形连接符 10"/>
          <p:cNvCxnSpPr/>
          <p:nvPr/>
        </p:nvCxnSpPr>
        <p:spPr>
          <a:xfrm rot="10800000" flipV="1">
            <a:off x="2026920" y="3374051"/>
            <a:ext cx="182880" cy="2011680"/>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p:nvPr/>
        </p:nvCxnSpPr>
        <p:spPr>
          <a:xfrm>
            <a:off x="3973969" y="3987739"/>
            <a:ext cx="0" cy="1413382"/>
          </a:xfrm>
          <a:prstGeom prst="straightConnector1">
            <a:avLst/>
          </a:prstGeom>
          <a:ln>
            <a:solidFill>
              <a:srgbClr val="A40482"/>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243990" y="5097416"/>
            <a:ext cx="0" cy="31113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087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8048</TotalTime>
  <Words>3219</Words>
  <Application>Microsoft Office PowerPoint</Application>
  <PresentationFormat>全屏显示(4:3)</PresentationFormat>
  <Paragraphs>522</Paragraphs>
  <Slides>58</Slides>
  <Notes>2</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FIN 580 HW2 Presentation</vt:lpstr>
      <vt:lpstr>VAR (Vector Auto Regression)</vt:lpstr>
      <vt:lpstr>VAR (Vector Auto Regression)</vt:lpstr>
      <vt:lpstr>VAR (Vector Auto Regression)</vt:lpstr>
      <vt:lpstr>VAR (Vector Auto Regression)</vt:lpstr>
      <vt:lpstr>VAR (Vector Auto Regression)</vt:lpstr>
      <vt:lpstr>VAR (Vector Auto Regression)</vt:lpstr>
      <vt:lpstr>PowerPoint 演示文稿</vt:lpstr>
      <vt:lpstr>PowerPoint 演示文稿</vt:lpstr>
      <vt:lpstr>LASSO / Ordered LASSO</vt:lpstr>
      <vt:lpstr>PowerPoint 演示文稿</vt:lpstr>
      <vt:lpstr>PowerPoint 演示文稿</vt:lpstr>
      <vt:lpstr>LASSO/Ordered LASSO</vt:lpstr>
      <vt:lpstr>LASSO/Ordered LASSO</vt:lpstr>
      <vt:lpstr>LASSO/Ordered LASSO</vt:lpstr>
      <vt:lpstr>LASSO/Ordered LASSO</vt:lpstr>
      <vt:lpstr>LASSO/Ordered LASSO</vt:lpstr>
      <vt:lpstr>LASSO/Ordered LASSO</vt:lpstr>
      <vt:lpstr>KNN</vt:lpstr>
      <vt:lpstr>KNN</vt:lpstr>
      <vt:lpstr>KNN</vt:lpstr>
      <vt:lpstr>KNN</vt:lpstr>
      <vt:lpstr>KNN</vt:lpstr>
      <vt:lpstr>KNN</vt:lpstr>
      <vt:lpstr>KNN</vt:lpstr>
      <vt:lpstr>KNN</vt:lpstr>
      <vt:lpstr>KNN – Including Time Element</vt:lpstr>
      <vt:lpstr>Results Summary</vt:lpstr>
      <vt:lpstr>Results Summary VAR</vt:lpstr>
      <vt:lpstr>PowerPoint 演示文稿</vt:lpstr>
      <vt:lpstr>Results Summary LASSO/Ordered LASSO with Cross Validation</vt:lpstr>
      <vt:lpstr>PowerPoint 演示文稿</vt:lpstr>
      <vt:lpstr>LASSO/Ordered LASSO with Cross Validation Outputs in the Test Sample</vt:lpstr>
      <vt:lpstr>LASSO with Cross Validation</vt:lpstr>
      <vt:lpstr>LASSO with Cross Validation Optimal Lambda Values</vt:lpstr>
      <vt:lpstr>PowerPoint 演示文稿</vt:lpstr>
      <vt:lpstr>PowerPoint 演示文稿</vt:lpstr>
      <vt:lpstr>PowerPoint 演示文稿</vt:lpstr>
      <vt:lpstr>Ordered LASSO with Cross Validation</vt:lpstr>
      <vt:lpstr>Ordered LASSO with Cross Validation Optimal Lambda Values</vt:lpstr>
      <vt:lpstr>PowerPoint 演示文稿</vt:lpstr>
      <vt:lpstr>PowerPoint 演示文稿</vt:lpstr>
      <vt:lpstr>PowerPoint 演示文稿</vt:lpstr>
      <vt:lpstr>PowerPoint 演示文稿</vt:lpstr>
      <vt:lpstr>Results Summary LASSO/Ordered LASSO without Cross Validation</vt:lpstr>
      <vt:lpstr>PowerPoint 演示文稿</vt:lpstr>
      <vt:lpstr>LASSO/Ordered LASSO without Cross Validation Outputs in the Test Sample</vt:lpstr>
      <vt:lpstr>LASSO without Cross Validation</vt:lpstr>
      <vt:lpstr>LASSO without Cross Validation Optimal Lambda Values</vt:lpstr>
      <vt:lpstr>PowerPoint 演示文稿</vt:lpstr>
      <vt:lpstr>PowerPoint 演示文稿</vt:lpstr>
      <vt:lpstr>PowerPoint 演示文稿</vt:lpstr>
      <vt:lpstr>Ordered LASSO without Cross Validation</vt:lpstr>
      <vt:lpstr>Ordered LASSO without Cross Validation Optimal Lambda Values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Alice</dc:creator>
  <cp:lastModifiedBy>Alice</cp:lastModifiedBy>
  <cp:revision>371</cp:revision>
  <cp:lastPrinted>2017-04-07T01:27:06Z</cp:lastPrinted>
  <dcterms:created xsi:type="dcterms:W3CDTF">2017-03-18T03:37:23Z</dcterms:created>
  <dcterms:modified xsi:type="dcterms:W3CDTF">2017-04-08T15:35:55Z</dcterms:modified>
</cp:coreProperties>
</file>