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81"/>
  </p:notesMasterIdLst>
  <p:handoutMasterIdLst>
    <p:handoutMasterId r:id="rId82"/>
  </p:handoutMasterIdLst>
  <p:sldIdLst>
    <p:sldId id="410" r:id="rId2"/>
    <p:sldId id="429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  <p:sldId id="458" r:id="rId31"/>
    <p:sldId id="459" r:id="rId32"/>
    <p:sldId id="463" r:id="rId33"/>
    <p:sldId id="464" r:id="rId34"/>
    <p:sldId id="465" r:id="rId35"/>
    <p:sldId id="466" r:id="rId36"/>
    <p:sldId id="467" r:id="rId37"/>
    <p:sldId id="468" r:id="rId38"/>
    <p:sldId id="469" r:id="rId39"/>
    <p:sldId id="470" r:id="rId40"/>
    <p:sldId id="471" r:id="rId41"/>
    <p:sldId id="472" r:id="rId42"/>
    <p:sldId id="473" r:id="rId43"/>
    <p:sldId id="474" r:id="rId44"/>
    <p:sldId id="475" r:id="rId45"/>
    <p:sldId id="476" r:id="rId46"/>
    <p:sldId id="477" r:id="rId47"/>
    <p:sldId id="478" r:id="rId48"/>
    <p:sldId id="479" r:id="rId49"/>
    <p:sldId id="480" r:id="rId50"/>
    <p:sldId id="481" r:id="rId51"/>
    <p:sldId id="482" r:id="rId52"/>
    <p:sldId id="483" r:id="rId53"/>
    <p:sldId id="484" r:id="rId54"/>
    <p:sldId id="495" r:id="rId55"/>
    <p:sldId id="496" r:id="rId56"/>
    <p:sldId id="497" r:id="rId57"/>
    <p:sldId id="498" r:id="rId58"/>
    <p:sldId id="499" r:id="rId59"/>
    <p:sldId id="500" r:id="rId60"/>
    <p:sldId id="501" r:id="rId61"/>
    <p:sldId id="502" r:id="rId62"/>
    <p:sldId id="503" r:id="rId63"/>
    <p:sldId id="504" r:id="rId64"/>
    <p:sldId id="505" r:id="rId65"/>
    <p:sldId id="506" r:id="rId66"/>
    <p:sldId id="507" r:id="rId67"/>
    <p:sldId id="533" r:id="rId68"/>
    <p:sldId id="508" r:id="rId69"/>
    <p:sldId id="509" r:id="rId70"/>
    <p:sldId id="510" r:id="rId71"/>
    <p:sldId id="511" r:id="rId72"/>
    <p:sldId id="512" r:id="rId73"/>
    <p:sldId id="513" r:id="rId74"/>
    <p:sldId id="514" r:id="rId75"/>
    <p:sldId id="515" r:id="rId76"/>
    <p:sldId id="529" r:id="rId77"/>
    <p:sldId id="530" r:id="rId78"/>
    <p:sldId id="531" r:id="rId79"/>
    <p:sldId id="532" r:id="rId80"/>
  </p:sldIdLst>
  <p:sldSz cx="9144000" cy="6858000" type="screen4x3"/>
  <p:notesSz cx="7099300" cy="10234613"/>
  <p:defaultTextStyle>
    <a:defPPr>
      <a:defRPr lang="en-AU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7B38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93" autoAdjust="0"/>
  </p:normalViewPr>
  <p:slideViewPr>
    <p:cSldViewPr snapToObjects="1">
      <p:cViewPr>
        <p:scale>
          <a:sx n="99" d="100"/>
          <a:sy n="99" d="100"/>
        </p:scale>
        <p:origin x="2000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56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2" Type="http://schemas.openxmlformats.org/officeDocument/2006/relationships/handoutMaster" Target="handoutMasters/handoutMaster1.xml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2DF278F6-0A5F-1B44-A131-99F6F28C49FB}" type="datetime3">
              <a:rPr lang="en-AU"/>
              <a:pPr>
                <a:defRPr/>
              </a:pPr>
              <a:t>19 December, 2016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A8CEC16B-5ADE-7443-BFA1-6045207EE4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994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A093E8C1-EE69-B042-978B-9E6730783F8F}" type="datetime3">
              <a:rPr lang="en-AU"/>
              <a:pPr>
                <a:defRPr/>
              </a:pPr>
              <a:t>19 December, 2016</a:t>
            </a:fld>
            <a:endParaRPr lang="en-AU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EB0130AB-A7C7-8348-BB68-00443AE4EDD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711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E46D0D3-4AF3-3E4D-9689-7A53815ED985}" type="datetime4">
              <a:rPr lang="en-US">
                <a:solidFill>
                  <a:prstClr val="black"/>
                </a:solidFill>
              </a:rPr>
              <a:pPr>
                <a:defRPr/>
              </a:pPr>
              <a:t>December 19, 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A3462A-4BBF-5540-BCA8-C5ED5337C5C7}" type="slidenum">
              <a:rPr lang="en-US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AU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12085F0-7196-9F4D-9117-45A5AEFA56CB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A7FD6D-6A3E-3043-B247-13B095DDC171}" type="slidenum">
              <a:rPr lang="en-AU" altLang="en-US">
                <a:latin typeface="Times New Roman" charset="0"/>
              </a:rPr>
              <a:pPr/>
              <a:t>12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24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09FE7FB-79DA-6342-8750-307558D6CF5E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B70C39-80F9-7B4F-97E6-C3B9E165FEDF}" type="slidenum">
              <a:rPr lang="en-AU" altLang="en-US">
                <a:latin typeface="Times New Roman" charset="0"/>
              </a:rPr>
              <a:pPr/>
              <a:t>13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41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713D18-0571-CD46-AE0D-62C191F8E5CD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3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3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BC0CAE-AC98-1649-B844-DE30CC1783C8}" type="slidenum">
              <a:rPr lang="en-AU" altLang="en-US">
                <a:latin typeface="Times New Roman" charset="0"/>
              </a:rPr>
              <a:pPr/>
              <a:t>14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39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01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89B513-8512-0F4A-B914-9837BF11F1EA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3FF2F1C-47C2-5A47-99B2-0B756017A6F3}" type="slidenum">
              <a:rPr lang="en-AU" altLang="en-US">
                <a:latin typeface="Times New Roman" charset="0"/>
              </a:rPr>
              <a:pPr/>
              <a:t>15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56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90DFE0-60DD-014D-9A72-644F7FFA406E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BB51162-5FAB-CB48-AD0E-6DD54DC6AAA3}" type="slidenum">
              <a:rPr lang="en-AU" altLang="en-US">
                <a:latin typeface="Times New Roman" charset="0"/>
              </a:rPr>
              <a:pPr/>
              <a:t>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92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9C5EF6-DD3B-DA40-B357-221C113DD812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D2C6E9-A140-864D-908C-50CC1A085E5B}" type="slidenum">
              <a:rPr lang="en-AU" altLang="en-US">
                <a:latin typeface="Times New Roman" charset="0"/>
              </a:rPr>
              <a:pPr/>
              <a:t>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65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5F2DE6-F586-0445-852A-7727F96BA3CD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F370E4-3649-8347-BFD4-F721F02C9070}" type="slidenum">
              <a:rPr lang="en-AU" altLang="en-US">
                <a:latin typeface="Times New Roman" charset="0"/>
              </a:rPr>
              <a:pPr/>
              <a:t>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03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3975B4-6CB8-0E43-AF8F-9B132699DE76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90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3CF5152-15A9-7A46-BF89-18F176441440}" type="slidenum">
              <a:rPr lang="en-AU" altLang="en-US">
                <a:latin typeface="Times New Roman" charset="0"/>
              </a:rPr>
              <a:pPr/>
              <a:t>19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9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106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91F490A-D991-574A-8BA4-A9B3772E6F84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058AA5B-7961-3E4C-8F19-BB6BD0B1F4D5}" type="slidenum">
              <a:rPr lang="en-AU" altLang="en-US">
                <a:latin typeface="Times New Roman" charset="0"/>
              </a:rPr>
              <a:pPr/>
              <a:t>20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21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C6107C6-5F67-6540-9933-FEA5AEBFA259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BF2EFF-4A34-8F40-99C6-D0E8DC06C78A}" type="slidenum">
              <a:rPr lang="en-AU" altLang="en-US">
                <a:latin typeface="Times New Roman" charset="0"/>
              </a:rPr>
              <a:pPr/>
              <a:t>21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993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2327E4-79C3-D743-97BA-5C20C7C52CEB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3095A6-798B-2441-ADC7-FEFC041734FE}" type="slidenum">
              <a:rPr lang="en-AU" altLang="en-US">
                <a:latin typeface="Times New Roman" charset="0"/>
              </a:rPr>
              <a:pPr/>
              <a:t>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489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70BF1D-DBA9-0C48-BB69-6B6010CB4E80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102579C-CEE0-5142-A46A-5B3F1416F26B}" type="slidenum">
              <a:rPr lang="en-AU" altLang="en-US">
                <a:latin typeface="Times New Roman" charset="0"/>
              </a:rPr>
              <a:pPr/>
              <a:t>22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065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3B356F-8111-814D-9EFB-7428302AD225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A1E796-8C08-3D46-92AA-AC46820075C8}" type="slidenum">
              <a:rPr lang="en-AU" altLang="en-US">
                <a:latin typeface="Times New Roman" charset="0"/>
              </a:rPr>
              <a:pPr/>
              <a:t>23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499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726625-0062-814D-9A8D-B67E2D811756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796F3CE-E1D7-7240-AE99-4DDF322B02ED}" type="slidenum">
              <a:rPr lang="en-AU" altLang="en-US">
                <a:latin typeface="Times New Roman" charset="0"/>
              </a:rPr>
              <a:pPr/>
              <a:t>24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32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F0F46F-CE30-9A4B-882D-053B59724C4F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5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5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528BB1-2287-7D46-821E-A7D5037CE7A2}" type="slidenum">
              <a:rPr lang="en-AU" altLang="en-US">
                <a:latin typeface="Times New Roman" charset="0"/>
              </a:rPr>
              <a:pPr/>
              <a:t>25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5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39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247D37-BC5E-1542-9E8B-219142E1B9D6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B6C823F-B1DA-CE4A-8889-C275FD153419}" type="slidenum">
              <a:rPr lang="en-AU" altLang="en-US">
                <a:latin typeface="Times New Roman" charset="0"/>
              </a:rPr>
              <a:pPr/>
              <a:t>26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942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1461FF5-0A0E-544A-ADBC-08AC8BDFCE53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7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EB5D1D-00F9-714D-8E2F-E71743C5D3ED}" type="slidenum">
              <a:rPr lang="en-AU" altLang="en-US">
                <a:latin typeface="Times New Roman" charset="0"/>
              </a:rPr>
              <a:pPr/>
              <a:t>27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7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6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056A0E-D990-3B4F-AE3D-DAF7F50D7E00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82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82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B9AD358-B77D-4040-A34F-9DA5A41D182E}" type="slidenum">
              <a:rPr lang="en-AU" altLang="en-US">
                <a:latin typeface="Times New Roman" charset="0"/>
              </a:rPr>
              <a:pPr/>
              <a:t>28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8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01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F5FF97-6263-004E-9103-28BB3F4F282B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92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92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0DDDC1-70A9-4346-9A76-6F84C1CFECB9}" type="slidenum">
              <a:rPr lang="en-AU" altLang="en-US">
                <a:latin typeface="Times New Roman" charset="0"/>
              </a:rPr>
              <a:pPr/>
              <a:t>29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92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30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A632B5B-3F71-6542-BDA5-6D1BF80E35BE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02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02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40C6A3F-79A7-5E41-8D31-F1AF9840C145}" type="slidenum">
              <a:rPr lang="en-AU" altLang="en-US">
                <a:latin typeface="Times New Roman" charset="0"/>
              </a:rPr>
              <a:pPr/>
              <a:t>30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0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9199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D779229-F825-F444-A2BE-05BA475BF21E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13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13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53FFE5-C2B5-374F-A388-97754E5C762A}" type="slidenum">
              <a:rPr lang="en-AU" altLang="en-US">
                <a:latin typeface="Times New Roman" charset="0"/>
              </a:rPr>
              <a:pPr/>
              <a:t>31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13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79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4B82267-4A5E-0242-BEE9-3A994E487F60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C68987E-8193-C64E-BDEF-D15EE81AA63A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902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A9C34D-057C-484D-9D81-2AAA4BF01E30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5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5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397A345-95EE-2C4E-AD6D-539EB4A80A03}" type="slidenum">
              <a:rPr lang="en-AU" altLang="en-US">
                <a:latin typeface="Times New Roman" charset="0"/>
              </a:rPr>
              <a:pPr/>
              <a:t>32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5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49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DA794B0-F689-3E45-9137-0481771F9F44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6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6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F13495-54D7-9840-9C32-795714C4BDCD}" type="slidenum">
              <a:rPr lang="en-AU" altLang="en-US">
                <a:latin typeface="Times New Roman" charset="0"/>
              </a:rPr>
              <a:pPr/>
              <a:t>33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6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953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D3AEB1-D769-084E-A713-1FF24493F6FB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7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7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AEA28C-1405-9346-BC6C-EE92057C04D5}" type="slidenum">
              <a:rPr lang="en-AU" altLang="en-US">
                <a:latin typeface="Times New Roman" charset="0"/>
              </a:rPr>
              <a:pPr/>
              <a:t>34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7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3700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D7F621D-D336-A74B-BA6D-3CD8C5B5EE7E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8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8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217E01A-295C-5442-8386-BF75FC0C84E9}" type="slidenum">
              <a:rPr lang="en-AU" altLang="en-US">
                <a:latin typeface="Times New Roman" charset="0"/>
              </a:rPr>
              <a:pPr/>
              <a:t>35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8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9404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45D870F-4F64-6B4A-AA50-F8E9374472EB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95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95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7FC293-1D43-9544-AC77-C097FF4118E1}" type="slidenum">
              <a:rPr lang="en-AU" altLang="en-US">
                <a:latin typeface="Times New Roman" charset="0"/>
              </a:rPr>
              <a:pPr/>
              <a:t>36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9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770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5783D46-707C-5342-B156-4C5A9AE73916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A6A6E1-4B69-904C-88B6-962C216A470B}" type="slidenum">
              <a:rPr lang="en-AU" altLang="en-US">
                <a:latin typeface="Times New Roman" charset="0"/>
              </a:rPr>
              <a:pPr/>
              <a:t>37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53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4E58C0-5C05-F344-B02E-F63FC0BC3CA4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1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1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B8D3DF4-C931-B641-824F-E3D5329A228A}" type="slidenum">
              <a:rPr lang="en-AU" altLang="en-US">
                <a:latin typeface="Times New Roman" charset="0"/>
              </a:rPr>
              <a:pPr/>
              <a:t>38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1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289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92647E0-5A4F-DA45-9703-C33D474114B3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2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2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080C7A-81BE-694D-97DF-D81560783A8E}" type="slidenum">
              <a:rPr lang="en-AU" altLang="en-US">
                <a:latin typeface="Times New Roman" charset="0"/>
              </a:rPr>
              <a:pPr/>
              <a:t>39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2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7536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90DCE2F-FA67-3E45-8F5C-71EA9A95948D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B8FD4D0-D23E-2A44-8848-AFD2404E6670}" type="slidenum">
              <a:rPr lang="en-AU" altLang="en-US">
                <a:latin typeface="Times New Roman" charset="0"/>
              </a:rPr>
              <a:pPr/>
              <a:t>40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321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D4F114D-6D32-EE40-87EC-EEE7E18B900B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4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4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8E37DB5-BE94-6F4A-8BAC-8FCDD3B76B08}" type="slidenum">
              <a:rPr lang="en-AU" altLang="en-US">
                <a:latin typeface="Times New Roman" charset="0"/>
              </a:rPr>
              <a:pPr/>
              <a:t>41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4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44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289BF8F-E792-724A-9F83-EC3A813CD7D6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46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46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7D8E423-0CBB-004A-86E0-503961705003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46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362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E88A862-FC4D-5947-8B69-A3A1343736DA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5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5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200D370-C10F-024E-8249-5A7AA0EA7D12}" type="slidenum">
              <a:rPr lang="en-AU" altLang="en-US">
                <a:latin typeface="Times New Roman" charset="0"/>
              </a:rPr>
              <a:pPr/>
              <a:t>42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5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8286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DA80C4-A6F5-4240-BC71-2D92FD6E39F0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66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66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5AB994C-3D2A-2D41-AAD4-AF62062DEE35}" type="slidenum">
              <a:rPr lang="en-AU" altLang="en-US">
                <a:latin typeface="Times New Roman" charset="0"/>
              </a:rPr>
              <a:pPr/>
              <a:t>43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6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4359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51EDF9-99AA-F34C-AD5F-9A9A655CAC25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7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7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8633C04-4A40-9547-8AD3-74FE57B648E2}" type="slidenum">
              <a:rPr lang="en-AU" altLang="en-US">
                <a:latin typeface="Times New Roman" charset="0"/>
              </a:rPr>
              <a:pPr/>
              <a:t>44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7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458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5F8E07-FF63-BB43-9237-C58690D7AB70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8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8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58BBF0-36EE-984A-A888-E3A0BAC92D38}" type="slidenum">
              <a:rPr lang="en-AU" altLang="en-US">
                <a:latin typeface="Times New Roman" charset="0"/>
              </a:rPr>
              <a:pPr/>
              <a:t>45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8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3655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6F083C9-FFE5-6844-B14C-15928D28FAA0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FBA1560-5090-744B-84A9-ED7352AA0AD1}" type="slidenum">
              <a:rPr lang="en-AU" altLang="en-US">
                <a:latin typeface="Times New Roman" charset="0"/>
              </a:rPr>
              <a:pPr/>
              <a:t>46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184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240629-B07D-F44E-A805-DBA5F6408941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0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0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5021AD0-C02E-3842-8B3C-259FA22FBF4D}" type="slidenum">
              <a:rPr lang="en-AU" altLang="en-US">
                <a:latin typeface="Times New Roman" charset="0"/>
              </a:rPr>
              <a:pPr/>
              <a:t>47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0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24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3A21E81-E64B-5843-A810-22BB953A33D2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1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1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AA4FC7-5D67-BD42-A997-FDDFE9E4E9EB}" type="slidenum">
              <a:rPr lang="en-AU" altLang="en-US">
                <a:latin typeface="Times New Roman" charset="0"/>
              </a:rPr>
              <a:pPr/>
              <a:t>48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1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811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3E49A83-FCE0-5345-BDB0-64EFEDAA52A3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2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2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676438-F445-3B4E-A3C0-3175B3666588}" type="slidenum">
              <a:rPr lang="en-AU" altLang="en-US">
                <a:latin typeface="Times New Roman" charset="0"/>
              </a:rPr>
              <a:pPr/>
              <a:t>49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2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079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227D56C-A879-1046-A3F3-C7D021315944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9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9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D1E022-51B2-9440-A235-9C1BE5DB8AED}" type="slidenum">
              <a:rPr lang="en-AU" altLang="en-US">
                <a:latin typeface="Times New Roman" charset="0"/>
              </a:rPr>
              <a:pPr/>
              <a:t>54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9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224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843780-DB1C-AA4C-B048-9DE2B0296F45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1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1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838F9D-DFC8-7B43-81BE-6E0DCA2DF917}" type="slidenum">
              <a:rPr lang="en-AU" altLang="en-US">
                <a:latin typeface="Times New Roman" charset="0"/>
              </a:rPr>
              <a:pPr/>
              <a:t>55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1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9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8750BB-672B-9E42-BCD2-C61D7117B91C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421A5AC-1331-404A-AD94-D504A2AEEE75}" type="slidenum">
              <a:rPr lang="en-AU" altLang="en-US">
                <a:latin typeface="Times New Roman" charset="0"/>
              </a:rPr>
              <a:pPr/>
              <a:t>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5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5132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03A6EB4-AE6A-E842-BEF1-BE2E074C1432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2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2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31DE3FE-7E73-6F4C-B185-E6241F4AF389}" type="slidenum">
              <a:rPr lang="en-AU" altLang="en-US">
                <a:latin typeface="Times New Roman" charset="0"/>
              </a:rPr>
              <a:pPr/>
              <a:t>56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2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227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C9327B-4294-4A4A-A5E8-4DB931D44CEE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3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3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D5D66DA-4336-B946-8AE2-F0385C3D15F0}" type="slidenum">
              <a:rPr lang="en-AU" altLang="en-US">
                <a:latin typeface="Times New Roman" charset="0"/>
              </a:rPr>
              <a:pPr/>
              <a:t>57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3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5717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843D0DE-D6E0-5149-9915-74D15F3B18C0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4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4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8D7CA64-D84D-CA4C-910A-94F351450827}" type="slidenum">
              <a:rPr lang="en-AU" altLang="en-US">
                <a:latin typeface="Times New Roman" charset="0"/>
              </a:rPr>
              <a:pPr/>
              <a:t>58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4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533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F21996-CB9F-B04A-96E1-5BCA1D0C7E5F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5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5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0422E6-25F7-4941-8CE7-C90721A57AEC}" type="slidenum">
              <a:rPr lang="en-AU" altLang="en-US">
                <a:latin typeface="Times New Roman" charset="0"/>
              </a:rPr>
              <a:pPr/>
              <a:t>59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5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459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156724-D840-3A49-8A73-8F6F65CCFA51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6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6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167514E-0465-A743-B61F-5B32ED3EE22C}" type="slidenum">
              <a:rPr lang="en-AU" altLang="en-US">
                <a:latin typeface="Times New Roman" charset="0"/>
              </a:rPr>
              <a:pPr/>
              <a:t>60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6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996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81C4DCC-72D4-0749-9A06-6FA57B85200D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7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7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46BC59-CF91-5645-8092-4546E897F06D}" type="slidenum">
              <a:rPr lang="en-AU" altLang="en-US">
                <a:latin typeface="Times New Roman" charset="0"/>
              </a:rPr>
              <a:pPr/>
              <a:t>61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7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3717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08CC77C-DF12-B145-9103-78C09A5AD91D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8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8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7B11AC-8855-B748-81EA-9C7BD78271F8}" type="slidenum">
              <a:rPr lang="en-AU" altLang="en-US">
                <a:latin typeface="Times New Roman" charset="0"/>
              </a:rPr>
              <a:pPr/>
              <a:t>62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8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2087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11D3C7-7F94-224C-85A5-AE4776A4B3B4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9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9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6BCCEC-F331-9D4E-8B5D-B855287C90C1}" type="slidenum">
              <a:rPr lang="en-AU" altLang="en-US">
                <a:latin typeface="Times New Roman" charset="0"/>
              </a:rPr>
              <a:pPr/>
              <a:t>63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9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50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8371DBB-9ACF-564C-BAAB-6751FB7383DE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0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0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202D93-A2B3-8C4A-B7C1-6FE8B90958C3}" type="slidenum">
              <a:rPr lang="en-AU" altLang="en-US">
                <a:latin typeface="Times New Roman" charset="0"/>
              </a:rPr>
              <a:pPr/>
              <a:t>64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0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2002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2152F31-294F-2540-9325-70C6C883AF52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1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1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649A70A-244D-A949-8B3F-07282E54E578}" type="slidenum">
              <a:rPr lang="en-AU" altLang="en-US">
                <a:latin typeface="Times New Roman" charset="0"/>
              </a:rPr>
              <a:pPr/>
              <a:t>65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1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4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5A95897-9731-6F42-A049-D93859375841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879DF6-C998-6245-B1B3-CC94A18894C5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053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D3893D-B78D-8745-8923-50642C8048D4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2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2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2BF54A-E1FB-E64B-8D34-5114D519962E}" type="slidenum">
              <a:rPr lang="en-AU" altLang="en-US">
                <a:latin typeface="Times New Roman" charset="0"/>
              </a:rPr>
              <a:pPr/>
              <a:t>66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2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906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D3893D-B78D-8745-8923-50642C8048D4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2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2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2BF54A-E1FB-E64B-8D34-5114D519962E}" type="slidenum">
              <a:rPr lang="en-AU" altLang="en-US">
                <a:latin typeface="Times New Roman" charset="0"/>
              </a:rPr>
              <a:pPr/>
              <a:t>67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2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70308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D7494C-3018-0D43-A831-2C5140542CCE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3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3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CE20FD2-79FF-B541-8C2D-50DFBF63CE73}" type="slidenum">
              <a:rPr lang="en-AU" altLang="en-US">
                <a:latin typeface="Times New Roman" charset="0"/>
              </a:rPr>
              <a:pPr/>
              <a:t>68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3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38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A174F73-16CE-6141-B542-0E14C8450C9E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4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4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E93EE9-7ACA-064E-8EFF-3C28F1ACDE6F}" type="slidenum">
              <a:rPr lang="en-AU" altLang="en-US">
                <a:latin typeface="Times New Roman" charset="0"/>
              </a:rPr>
              <a:pPr/>
              <a:t>69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4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04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7DEC95-E697-2443-86A2-3071AB161DA5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5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5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B73F81-314D-1C4F-B30F-296C8061AD3B}" type="slidenum">
              <a:rPr lang="en-AU" altLang="en-US">
                <a:latin typeface="Times New Roman" charset="0"/>
              </a:rPr>
              <a:pPr/>
              <a:t>70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5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75961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4671CB-C614-1E4C-9D61-A966A1544A1C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6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6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953AED3-CB99-7440-A18D-5086E0BC18D7}" type="slidenum">
              <a:rPr lang="en-AU" altLang="en-US">
                <a:latin typeface="Times New Roman" charset="0"/>
              </a:rPr>
              <a:pPr/>
              <a:t>71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6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1946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6D4F4C-194E-8842-B45B-AE81FE7DF228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7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7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650540-2AAD-A549-987C-8DD1790161D5}" type="slidenum">
              <a:rPr lang="en-AU" altLang="en-US">
                <a:latin typeface="Times New Roman" charset="0"/>
              </a:rPr>
              <a:pPr/>
              <a:t>72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7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19337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2325BDA-FFC8-C448-A4BF-C2EFD7577DF4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8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8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398BF8-8F4B-434C-A2AA-D64704B5EE87}" type="slidenum">
              <a:rPr lang="en-AU" altLang="en-US">
                <a:latin typeface="Times New Roman" charset="0"/>
              </a:rPr>
              <a:pPr/>
              <a:t>73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8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8582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4DB5C6-E235-5940-A6EB-E9C122D84912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9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9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ADA848A-C3B9-0C4D-9C84-330E29331346}" type="slidenum">
              <a:rPr lang="en-AU" altLang="en-US">
                <a:latin typeface="Times New Roman" charset="0"/>
              </a:rPr>
              <a:pPr/>
              <a:t>74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9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03877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ABE10D-9D81-DF4A-84FC-71053AF2951D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0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0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857632-E905-CE45-9B87-165F9F99A4C4}" type="slidenum">
              <a:rPr lang="en-AU" altLang="en-US">
                <a:latin typeface="Times New Roman" charset="0"/>
              </a:rPr>
              <a:pPr/>
              <a:t>75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0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882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AEDA30-3C11-3D4B-BC03-59C6770F64BA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BEAC1F-ECBF-D647-9344-A69AE007E691}" type="slidenum">
              <a:rPr lang="en-AU" altLang="en-US">
                <a:latin typeface="Times New Roman" charset="0"/>
              </a:rPr>
              <a:pPr/>
              <a:t>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8487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286D3E1-EC62-0946-82EC-C5F462F26B6E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3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3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A440601-58E9-2842-9DAF-7737A7F4C139}" type="slidenum">
              <a:rPr lang="en-AU" altLang="en-US">
                <a:latin typeface="Times New Roman" charset="0"/>
              </a:rPr>
              <a:pPr/>
              <a:t>76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3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393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5CAC55-2130-534A-93BA-CFAF6012E475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4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4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61AE57F-33F2-9742-9EA4-C8B922D80687}" type="slidenum">
              <a:rPr lang="en-AU" altLang="en-US">
                <a:latin typeface="Times New Roman" charset="0"/>
              </a:rPr>
              <a:pPr/>
              <a:t>77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4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17218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C641950-195B-BC4A-B827-87DB49E747C4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5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5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171B41A-BDA9-114B-80D0-DC8039114AAE}" type="slidenum">
              <a:rPr lang="en-AU" altLang="en-US">
                <a:latin typeface="Times New Roman" charset="0"/>
              </a:rPr>
              <a:pPr/>
              <a:t>78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58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5895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783510-BF5C-814C-BC7F-3E3B9A0417F1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6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6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4C5D0F9-B13C-A142-B422-9312B0EEF48A}" type="slidenum">
              <a:rPr lang="en-AU" altLang="en-US">
                <a:latin typeface="Times New Roman" charset="0"/>
              </a:rPr>
              <a:pPr/>
              <a:t>79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6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871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5D04A1-19ED-034F-B7AF-0FC95CA5B5F5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198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97EE58-FB3E-3749-B5E3-03AE4084E12E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98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190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1E1B45-255A-6D46-B5CC-6A5FCB6AD22B}" type="datetime3">
              <a:rPr lang="en-AU" altLang="en-US">
                <a:latin typeface="Times New Roman" charset="0"/>
              </a:rPr>
              <a:pPr/>
              <a:t>19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08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08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42D3D4B-59E6-054D-9D9D-28B84E47FECA}" type="slidenum">
              <a:rPr lang="en-AU" altLang="en-US">
                <a:latin typeface="Times New Roman" charset="0"/>
              </a:rPr>
              <a:pPr/>
              <a:t>11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08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9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40" descr="MKP-logo-white-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39725"/>
            <a:ext cx="13604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1" name="Picture 51" descr="Ti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15888"/>
            <a:ext cx="6424612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2" descr="4th-edi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813" y="188913"/>
            <a:ext cx="730250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charset="0"/>
              </a:defRPr>
            </a:lvl1pPr>
          </a:lstStyle>
          <a:p>
            <a:pPr lvl="0"/>
            <a:r>
              <a:rPr lang="en-AU" noProof="0" smtClean="0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charset="0"/>
              <a:buNone/>
              <a:defRPr>
                <a:latin typeface="Arial Black" charset="0"/>
              </a:defRPr>
            </a:lvl1pPr>
          </a:lstStyle>
          <a:p>
            <a:pPr lvl="0"/>
            <a:r>
              <a:rPr lang="en-AU" noProof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9076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995D54D2-8C88-1F4E-9B33-DA88882473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803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AB3A32A8-5614-C941-8172-4A9F20E7A2D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5066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461E7148-5465-0B4B-AD28-62C1ABA49DD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1293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6BEA6252-4203-2A47-ADA6-15D3BE0B9C1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257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BDE02E30-CC46-9A48-8A25-DFC3A79DFC4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071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9F90F664-F920-DB43-BA3E-2D85C2907E3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65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46FD30DE-BF87-0448-B3D9-93792CA7951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204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2C079F3F-DF35-F94B-BB2A-F8647060239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490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ADF0345C-7FDF-644A-B77B-54D20C74C0E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788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CBC8635E-6364-B14E-9F37-B16D31D33A2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58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27776140-5D41-5F41-A439-D6210B3FCEE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238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3A7BBA59-5700-F24B-B472-674F23194A0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pic>
        <p:nvPicPr>
          <p:cNvPr id="1030" name="Picture 24" descr="MKP-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308725"/>
            <a:ext cx="1371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9.tif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650" y="1844675"/>
            <a:ext cx="7486650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cs typeface="+mj-cs"/>
              </a:rPr>
              <a:t>Chapter 5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068638"/>
            <a:ext cx="7775575" cy="1175706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cs typeface="+mn-cs"/>
              </a:rPr>
              <a:t>Large </a:t>
            </a:r>
            <a:r>
              <a:rPr lang="en-US" dirty="0">
                <a:cs typeface="+mn-cs"/>
              </a:rPr>
              <a:t>and Fast: </a:t>
            </a:r>
            <a:endParaRPr lang="en-US" dirty="0" smtClean="0">
              <a:cs typeface="+mn-cs"/>
            </a:endParaRPr>
          </a:p>
          <a:p>
            <a:pPr algn="ctr" eaLnBrk="1" hangingPunct="1">
              <a:defRPr/>
            </a:pPr>
            <a:r>
              <a:rPr lang="en-US" dirty="0" smtClean="0">
                <a:cs typeface="+mn-cs"/>
              </a:rPr>
              <a:t>Exploiting </a:t>
            </a:r>
            <a:r>
              <a:rPr lang="en-US" dirty="0">
                <a:cs typeface="+mn-cs"/>
              </a:rPr>
              <a:t>Memory </a:t>
            </a:r>
            <a:r>
              <a:rPr lang="en-US" dirty="0" smtClean="0">
                <a:cs typeface="+mn-cs"/>
              </a:rPr>
              <a:t>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8BD0A4EC-F652-2048-8EA8-A5C93D1B70A9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Flash Storage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Nonvolatile semiconductor storage</a:t>
            </a:r>
          </a:p>
          <a:p>
            <a:pPr lvl="1" eaLnBrk="1" hangingPunct="1"/>
            <a:r>
              <a:rPr lang="en-AU" altLang="en-US"/>
              <a:t>100</a:t>
            </a:r>
            <a:r>
              <a:rPr lang="en-US" altLang="en-US">
                <a:ea typeface="Arial" charset="0"/>
                <a:cs typeface="Arial" charset="0"/>
              </a:rPr>
              <a:t>× </a:t>
            </a:r>
            <a:r>
              <a:rPr lang="en-AU" altLang="en-US">
                <a:ea typeface="Arial" charset="0"/>
                <a:cs typeface="Arial" charset="0"/>
              </a:rPr>
              <a:t>– 1000</a:t>
            </a:r>
            <a:r>
              <a:rPr lang="en-US" altLang="en-US">
                <a:ea typeface="Arial" charset="0"/>
                <a:cs typeface="Arial" charset="0"/>
              </a:rPr>
              <a:t>× faster than disk</a:t>
            </a:r>
          </a:p>
          <a:p>
            <a:pPr lvl="1" eaLnBrk="1" hangingPunct="1"/>
            <a:r>
              <a:rPr lang="en-AU" altLang="en-US">
                <a:ea typeface="Arial" charset="0"/>
                <a:cs typeface="Arial" charset="0"/>
              </a:rPr>
              <a:t>Smaller, lower power, more robust</a:t>
            </a:r>
          </a:p>
          <a:p>
            <a:pPr lvl="1" eaLnBrk="1" hangingPunct="1"/>
            <a:r>
              <a:rPr lang="en-AU" altLang="en-US">
                <a:ea typeface="Arial" charset="0"/>
                <a:cs typeface="Arial" charset="0"/>
              </a:rPr>
              <a:t>But more $/GB (between disk and DRAM)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 rot="5400000">
            <a:off x="7903369" y="873919"/>
            <a:ext cx="21145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§6.4 Flash Storage</a:t>
            </a:r>
          </a:p>
        </p:txBody>
      </p:sp>
      <p:pic>
        <p:nvPicPr>
          <p:cNvPr id="14342" name="Picture 5" descr="flash-car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500438"/>
            <a:ext cx="3590925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6" descr="flash-memory-explod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860800"/>
            <a:ext cx="2436812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5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0C06A058-FAE5-3848-ADDC-000B4D8C31D1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Flash Types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NOR flash: bit cell like a NOR gate</a:t>
            </a:r>
          </a:p>
          <a:p>
            <a:pPr lvl="1" eaLnBrk="1" hangingPunct="1"/>
            <a:r>
              <a:rPr lang="en-AU" altLang="en-US" sz="2400"/>
              <a:t>Random read/write access</a:t>
            </a:r>
          </a:p>
          <a:p>
            <a:pPr lvl="1" eaLnBrk="1" hangingPunct="1"/>
            <a:r>
              <a:rPr lang="en-AU" altLang="en-US" sz="2400"/>
              <a:t>Used for instruction memory in embedded systems</a:t>
            </a:r>
          </a:p>
          <a:p>
            <a:pPr eaLnBrk="1" hangingPunct="1"/>
            <a:r>
              <a:rPr lang="en-AU" altLang="en-US" sz="2800"/>
              <a:t>NAND flash: bit cell like a NAND gate</a:t>
            </a:r>
          </a:p>
          <a:p>
            <a:pPr lvl="1" eaLnBrk="1" hangingPunct="1"/>
            <a:r>
              <a:rPr lang="en-AU" altLang="en-US" sz="2400"/>
              <a:t>Denser (bits/area), but block-at-a-time access</a:t>
            </a:r>
          </a:p>
          <a:p>
            <a:pPr lvl="1" eaLnBrk="1" hangingPunct="1"/>
            <a:r>
              <a:rPr lang="en-AU" altLang="en-US" sz="2400"/>
              <a:t>Cheaper per GB</a:t>
            </a:r>
          </a:p>
          <a:p>
            <a:pPr lvl="1" eaLnBrk="1" hangingPunct="1"/>
            <a:r>
              <a:rPr lang="en-AU" altLang="en-US" sz="2400"/>
              <a:t>Used for USB keys, media storage, …</a:t>
            </a:r>
          </a:p>
          <a:p>
            <a:pPr eaLnBrk="1" hangingPunct="1"/>
            <a:r>
              <a:rPr lang="en-AU" altLang="en-US" sz="2800"/>
              <a:t>Flash bits wears out after 1000’s of accesses</a:t>
            </a:r>
          </a:p>
          <a:p>
            <a:pPr lvl="1" eaLnBrk="1" hangingPunct="1"/>
            <a:r>
              <a:rPr lang="en-AU" altLang="en-US" sz="2400"/>
              <a:t>Not suitable for direct RAM or disk replacement</a:t>
            </a:r>
          </a:p>
          <a:p>
            <a:pPr lvl="1" eaLnBrk="1" hangingPunct="1"/>
            <a:r>
              <a:rPr lang="en-AU" altLang="en-US" sz="2400"/>
              <a:t>Wear leveling: remap data to less used blocks</a:t>
            </a:r>
          </a:p>
        </p:txBody>
      </p:sp>
    </p:spTree>
    <p:extLst>
      <p:ext uri="{BB962C8B-B14F-4D97-AF65-F5344CB8AC3E}">
        <p14:creationId xmlns:p14="http://schemas.microsoft.com/office/powerpoint/2010/main" val="8302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9CD841FC-30C7-2F48-8BF8-F6403DA7481C}" type="slidenum">
              <a:rPr lang="en-AU" altLang="en-US"/>
              <a:pPr/>
              <a:t>12</a:t>
            </a:fld>
            <a:endParaRPr lang="en-AU" altLang="en-US"/>
          </a:p>
        </p:txBody>
      </p:sp>
      <p:pic>
        <p:nvPicPr>
          <p:cNvPr id="16387" name="Picture 9" descr="wdfDesktop_Caviar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Storage</a:t>
            </a:r>
            <a:endParaRPr lang="en-AU" altLang="en-US"/>
          </a:p>
        </p:txBody>
      </p:sp>
      <p:sp>
        <p:nvSpPr>
          <p:cNvPr id="1638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90575"/>
          </a:xfrm>
        </p:spPr>
        <p:txBody>
          <a:bodyPr/>
          <a:lstStyle/>
          <a:p>
            <a:pPr eaLnBrk="1" hangingPunct="1"/>
            <a:r>
              <a:rPr lang="en-US" altLang="en-US"/>
              <a:t>Nonvolatile, rotating magnetic storage</a:t>
            </a:r>
            <a:endParaRPr lang="en-AU" altLang="en-US"/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 rot="5400000">
            <a:off x="7960519" y="816769"/>
            <a:ext cx="2000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§6.3 Disk Storage</a:t>
            </a:r>
          </a:p>
        </p:txBody>
      </p:sp>
      <p:pic>
        <p:nvPicPr>
          <p:cNvPr id="16391" name="Picture 12" descr="disk-geomet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141663"/>
            <a:ext cx="4416425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2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E93486A9-DA29-AE47-A8CD-DD264B724980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Sectors and Access</a:t>
            </a:r>
            <a:endParaRPr lang="en-AU" altLang="en-US"/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Each sector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Sector 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Data (512 bytes, 4096 bytes proposed)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Error correcting code (ECC)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Used to hide defects and recording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Synchronization fields and gaps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Access to a sector involves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Queuing delay if other accesses are pending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Seek: move the heads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Rotational latency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Data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Controller overhead</a:t>
            </a: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54976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BDB2E25C-2149-824C-8F78-72F0A1A9243D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Access Example</a:t>
            </a:r>
            <a:endParaRPr lang="en-AU" altLang="en-US"/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512B sector, 15,000rpm, 4ms average seek time, 100MB/s transfer rate, 0.2ms controller overhead, idle disk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Average read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4ms seek time</a:t>
            </a:r>
            <a:br>
              <a:rPr lang="en-US" altLang="en-US"/>
            </a:br>
            <a:r>
              <a:rPr lang="en-US" altLang="en-US"/>
              <a:t>+ ½ / (15,000/60) = 2ms rotational latency</a:t>
            </a:r>
            <a:br>
              <a:rPr lang="en-US" altLang="en-US"/>
            </a:br>
            <a:r>
              <a:rPr lang="en-US" altLang="en-US"/>
              <a:t>+ 512 / 100MB/s = 0.005ms transfer time</a:t>
            </a:r>
            <a:br>
              <a:rPr lang="en-US" altLang="en-US"/>
            </a:br>
            <a:r>
              <a:rPr lang="en-US" altLang="en-US"/>
              <a:t>+ 0.2ms controller delay</a:t>
            </a:r>
            <a:br>
              <a:rPr lang="en-US" altLang="en-US"/>
            </a:br>
            <a:r>
              <a:rPr lang="en-US" altLang="en-US"/>
              <a:t>= 6.2ms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If actual average seek time is 1ms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Average read time = 3.2ms</a:t>
            </a:r>
          </a:p>
        </p:txBody>
      </p:sp>
    </p:spTree>
    <p:extLst>
      <p:ext uri="{BB962C8B-B14F-4D97-AF65-F5344CB8AC3E}">
        <p14:creationId xmlns:p14="http://schemas.microsoft.com/office/powerpoint/2010/main" val="151318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245C5F73-9C68-1B45-9D31-80D7EBBDA00B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Performance Issues</a:t>
            </a:r>
            <a:endParaRPr lang="en-AU" altLang="en-US"/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Manufacturers quote average seek time</a:t>
            </a:r>
          </a:p>
          <a:p>
            <a:pPr lvl="1" eaLnBrk="1" hangingPunct="1"/>
            <a:r>
              <a:rPr lang="en-US" altLang="en-US" sz="2400"/>
              <a:t>Based on all possible seeks</a:t>
            </a:r>
          </a:p>
          <a:p>
            <a:pPr lvl="1" eaLnBrk="1" hangingPunct="1"/>
            <a:r>
              <a:rPr lang="en-US" altLang="en-US" sz="2400"/>
              <a:t>Locality and OS scheduling lead to smaller actual average seek times</a:t>
            </a:r>
          </a:p>
          <a:p>
            <a:pPr eaLnBrk="1" hangingPunct="1"/>
            <a:r>
              <a:rPr lang="en-US" altLang="en-US" sz="2800"/>
              <a:t>Smart disk controller allocate physical sectors on disk</a:t>
            </a:r>
          </a:p>
          <a:p>
            <a:pPr lvl="1" eaLnBrk="1" hangingPunct="1"/>
            <a:r>
              <a:rPr lang="en-US" altLang="en-US" sz="2400"/>
              <a:t>Present logical sector interface to host</a:t>
            </a:r>
          </a:p>
          <a:p>
            <a:pPr lvl="1" eaLnBrk="1" hangingPunct="1"/>
            <a:r>
              <a:rPr lang="en-US" altLang="en-US" sz="2400"/>
              <a:t>SCSI, ATA, SATA</a:t>
            </a:r>
          </a:p>
          <a:p>
            <a:pPr eaLnBrk="1" hangingPunct="1"/>
            <a:r>
              <a:rPr lang="en-US" altLang="en-US" sz="2800"/>
              <a:t>Disk drives include caches</a:t>
            </a:r>
          </a:p>
          <a:p>
            <a:pPr lvl="1" eaLnBrk="1" hangingPunct="1"/>
            <a:r>
              <a:rPr lang="en-US" altLang="en-US" sz="2400"/>
              <a:t>Prefetch sectors in anticipation of access</a:t>
            </a:r>
          </a:p>
          <a:p>
            <a:pPr lvl="1" eaLnBrk="1" hangingPunct="1"/>
            <a:r>
              <a:rPr lang="en-US" altLang="en-US" sz="2400"/>
              <a:t>Avoid seek and rotational delay</a:t>
            </a: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147296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2EE11C0-0846-B14B-A2DD-351D5095967D}" type="slidenum">
              <a:rPr lang="en-AU" altLang="en-US"/>
              <a:pPr/>
              <a:t>16</a:t>
            </a:fld>
            <a:endParaRPr lang="en-AU" altLang="en-US"/>
          </a:p>
        </p:txBody>
      </p:sp>
      <p:pic>
        <p:nvPicPr>
          <p:cNvPr id="20483" name="Picture 10" descr="f05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3429000"/>
            <a:ext cx="37433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Memory</a:t>
            </a:r>
            <a:endParaRPr lang="en-AU" altLang="en-US"/>
          </a:p>
        </p:txBody>
      </p:sp>
      <p:sp>
        <p:nvSpPr>
          <p:cNvPr id="2048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276475"/>
          </a:xfrm>
        </p:spPr>
        <p:txBody>
          <a:bodyPr/>
          <a:lstStyle/>
          <a:p>
            <a:pPr eaLnBrk="1" hangingPunct="1"/>
            <a:r>
              <a:rPr lang="en-US" altLang="en-US"/>
              <a:t>Cache memory</a:t>
            </a:r>
          </a:p>
          <a:p>
            <a:pPr lvl="1" eaLnBrk="1" hangingPunct="1"/>
            <a:r>
              <a:rPr lang="en-US" altLang="en-US"/>
              <a:t>The level of the memory hierarchy closest to the CPU</a:t>
            </a:r>
          </a:p>
          <a:p>
            <a:pPr eaLnBrk="1" hangingPunct="1"/>
            <a:r>
              <a:rPr lang="en-US" altLang="en-US"/>
              <a:t>Given accesses X</a:t>
            </a:r>
            <a:r>
              <a:rPr lang="en-US" altLang="en-US" baseline="-25000"/>
              <a:t>1</a:t>
            </a:r>
            <a:r>
              <a:rPr lang="en-US" altLang="en-US"/>
              <a:t>, …, X</a:t>
            </a:r>
            <a:r>
              <a:rPr lang="en-US" altLang="en-US" baseline="-25000"/>
              <a:t>n–1</a:t>
            </a:r>
            <a:r>
              <a:rPr lang="en-US" altLang="en-US"/>
              <a:t>, X</a:t>
            </a:r>
            <a:r>
              <a:rPr lang="en-US" altLang="en-US" baseline="-25000"/>
              <a:t>n</a:t>
            </a:r>
            <a:endParaRPr lang="en-AU" altLang="en-US" baseline="-25000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 rot="5400000">
            <a:off x="7492206" y="1280319"/>
            <a:ext cx="29368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§5.3 The Basics of Caches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5148263" y="3789363"/>
            <a:ext cx="3811587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How do we know if the data is present?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Where do we look?</a:t>
            </a:r>
          </a:p>
        </p:txBody>
      </p:sp>
    </p:spTree>
    <p:extLst>
      <p:ext uri="{BB962C8B-B14F-4D97-AF65-F5344CB8AC3E}">
        <p14:creationId xmlns:p14="http://schemas.microsoft.com/office/powerpoint/2010/main" val="13554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C94444B-0C2D-E547-ABE7-7F93BFF738E8}" type="slidenum">
              <a:rPr lang="en-AU" altLang="en-US"/>
              <a:pPr/>
              <a:t>17</a:t>
            </a:fld>
            <a:endParaRPr lang="en-AU" altLang="en-US"/>
          </a:p>
        </p:txBody>
      </p:sp>
      <p:pic>
        <p:nvPicPr>
          <p:cNvPr id="21507" name="Picture 9" descr="f05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22588"/>
            <a:ext cx="46926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 Mapped Cache</a:t>
            </a:r>
            <a:endParaRPr lang="en-AU" altLang="en-US"/>
          </a:p>
        </p:txBody>
      </p:sp>
      <p:sp>
        <p:nvSpPr>
          <p:cNvPr id="2150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01812"/>
          </a:xfrm>
        </p:spPr>
        <p:txBody>
          <a:bodyPr/>
          <a:lstStyle/>
          <a:p>
            <a:pPr eaLnBrk="1" hangingPunct="1"/>
            <a:r>
              <a:rPr lang="en-US" altLang="en-US"/>
              <a:t>Location determined by address</a:t>
            </a:r>
          </a:p>
          <a:p>
            <a:pPr eaLnBrk="1" hangingPunct="1"/>
            <a:r>
              <a:rPr lang="en-US" altLang="en-US"/>
              <a:t>Direct mapped: only one choice</a:t>
            </a:r>
          </a:p>
          <a:p>
            <a:pPr lvl="1" eaLnBrk="1" hangingPunct="1"/>
            <a:r>
              <a:rPr lang="en-US" altLang="en-US"/>
              <a:t>(Block address) modulo (#Blocks in cache)</a:t>
            </a:r>
            <a:endParaRPr lang="en-AU" altLang="en-US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6084888" y="3789363"/>
            <a:ext cx="280352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#Blocks is a power of 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Use low-order address bits</a:t>
            </a:r>
            <a:endParaRPr lang="en-AU" altLang="en-US" sz="2800"/>
          </a:p>
        </p:txBody>
      </p:sp>
    </p:spTree>
    <p:extLst>
      <p:ext uri="{BB962C8B-B14F-4D97-AF65-F5344CB8AC3E}">
        <p14:creationId xmlns:p14="http://schemas.microsoft.com/office/powerpoint/2010/main" val="191844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1617AE2-8976-BD4F-92CA-C9DC0FE967D0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Tags and Valid Bits</a:t>
            </a:r>
            <a:endParaRPr lang="en-AU" altLang="en-US"/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do we know which particular block is stored in a cache location?</a:t>
            </a:r>
          </a:p>
          <a:p>
            <a:pPr lvl="1" eaLnBrk="1" hangingPunct="1"/>
            <a:r>
              <a:rPr lang="en-US" altLang="en-US"/>
              <a:t>Store block address as well as the data</a:t>
            </a:r>
          </a:p>
          <a:p>
            <a:pPr lvl="1" eaLnBrk="1" hangingPunct="1"/>
            <a:r>
              <a:rPr lang="en-US" altLang="en-US"/>
              <a:t>Actually, only need the high-order bits</a:t>
            </a:r>
          </a:p>
          <a:p>
            <a:pPr lvl="1" eaLnBrk="1" hangingPunct="1"/>
            <a:r>
              <a:rPr lang="en-US" altLang="en-US"/>
              <a:t>Called the tag</a:t>
            </a:r>
          </a:p>
          <a:p>
            <a:pPr eaLnBrk="1" hangingPunct="1"/>
            <a:r>
              <a:rPr lang="en-US" altLang="en-US"/>
              <a:t>What if there is no data in a location?</a:t>
            </a:r>
          </a:p>
          <a:p>
            <a:pPr lvl="1" eaLnBrk="1" hangingPunct="1"/>
            <a:r>
              <a:rPr lang="en-US" altLang="en-US"/>
              <a:t>Valid bit: 1 = present, 0 = not present</a:t>
            </a:r>
          </a:p>
          <a:p>
            <a:pPr lvl="1" eaLnBrk="1" hangingPunct="1"/>
            <a:r>
              <a:rPr lang="en-US" altLang="en-US"/>
              <a:t>Initially 0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975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389409C-7BCF-344D-A6F0-2DE687010A2E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23555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sp>
        <p:nvSpPr>
          <p:cNvPr id="23556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338262"/>
          </a:xfrm>
        </p:spPr>
        <p:txBody>
          <a:bodyPr/>
          <a:lstStyle/>
          <a:p>
            <a:pPr eaLnBrk="1" hangingPunct="1"/>
            <a:r>
              <a:rPr lang="en-US" altLang="en-US"/>
              <a:t>8-blocks, 1 word/block, direct mapped</a:t>
            </a:r>
          </a:p>
          <a:p>
            <a:pPr eaLnBrk="1" hangingPunct="1"/>
            <a:r>
              <a:rPr lang="en-US" altLang="en-US"/>
              <a:t>Initial state</a:t>
            </a:r>
            <a:endParaRPr lang="en-AU" altLang="en-US"/>
          </a:p>
        </p:txBody>
      </p:sp>
      <p:graphicFrame>
        <p:nvGraphicFramePr>
          <p:cNvPr id="254980" name="Group 4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7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DFE6014-400B-B846-A83C-386313C380BB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Principle of Locality</a:t>
            </a:r>
            <a:endParaRPr lang="en-AU" altLang="en-US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Programs access a small proportion of their address space at any time</a:t>
            </a:r>
          </a:p>
          <a:p>
            <a:pPr eaLnBrk="1" hangingPunct="1"/>
            <a:r>
              <a:rPr lang="en-US" altLang="en-US"/>
              <a:t>Temporal locality</a:t>
            </a:r>
          </a:p>
          <a:p>
            <a:pPr lvl="1" eaLnBrk="1" hangingPunct="1"/>
            <a:r>
              <a:rPr lang="en-US" altLang="en-US"/>
              <a:t>Items accessed recently are likely to be accessed again soon</a:t>
            </a:r>
          </a:p>
          <a:p>
            <a:pPr lvl="1" eaLnBrk="1" hangingPunct="1"/>
            <a:r>
              <a:rPr lang="en-US" altLang="en-US"/>
              <a:t>e.g., instructions in a loop, induction variables</a:t>
            </a:r>
          </a:p>
          <a:p>
            <a:pPr eaLnBrk="1" hangingPunct="1"/>
            <a:r>
              <a:rPr lang="en-US" altLang="en-US"/>
              <a:t>Spatial locality</a:t>
            </a:r>
          </a:p>
          <a:p>
            <a:pPr lvl="1" eaLnBrk="1" hangingPunct="1"/>
            <a:r>
              <a:rPr lang="en-US" altLang="en-US"/>
              <a:t>Items near those accessed recently are likely to be accessed soon</a:t>
            </a:r>
          </a:p>
          <a:p>
            <a:pPr lvl="1" eaLnBrk="1" hangingPunct="1"/>
            <a:r>
              <a:rPr lang="en-US" altLang="en-US"/>
              <a:t>E.g., sequential instruction access, array data</a:t>
            </a:r>
            <a:endParaRPr lang="en-AU" altLang="en-US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 rot="5400000">
            <a:off x="8008937" y="763588"/>
            <a:ext cx="19034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6939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21A377B-4ED5-AB45-85BF-E8C121C68D22}" type="slidenum">
              <a:rPr lang="en-AU" altLang="en-US"/>
              <a:pPr/>
              <a:t>20</a:t>
            </a:fld>
            <a:endParaRPr lang="en-AU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57027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7079" name="Group 55"/>
          <p:cNvGraphicFramePr>
            <a:graphicFrameLocks noGrp="1"/>
          </p:cNvGraphicFramePr>
          <p:nvPr/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7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B560613-0D26-2642-AFB0-63D2D4D4C476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59075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9127" name="Group 55"/>
          <p:cNvGraphicFramePr>
            <a:graphicFrameLocks noGrp="1"/>
          </p:cNvGraphicFramePr>
          <p:nvPr/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55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1E4416E-5D8C-2F47-B9D7-719A41B77E92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1123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1175" name="Group 55"/>
          <p:cNvGraphicFramePr>
            <a:graphicFrameLocks noGrp="1"/>
          </p:cNvGraphicFramePr>
          <p:nvPr/>
        </p:nvGraphicFramePr>
        <p:xfrm>
          <a:off x="1547813" y="1320800"/>
          <a:ext cx="6072187" cy="1097202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5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94C15CB-3C60-E84B-8D57-C1ACA2246E2B}" type="slidenum">
              <a:rPr lang="en-AU" altLang="en-US"/>
              <a:pPr/>
              <a:t>23</a:t>
            </a:fld>
            <a:endParaRPr lang="en-AU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3171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3223" name="Group 55"/>
          <p:cNvGraphicFramePr>
            <a:graphicFrameLocks noGrp="1"/>
          </p:cNvGraphicFramePr>
          <p:nvPr/>
        </p:nvGraphicFramePr>
        <p:xfrm>
          <a:off x="1547813" y="1320800"/>
          <a:ext cx="6072187" cy="1466852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00 011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1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495BCA2-12C2-6746-8926-70476DBDF7B4}" type="slidenum">
              <a:rPr lang="en-AU" altLang="en-US"/>
              <a:pPr/>
              <a:t>24</a:t>
            </a:fld>
            <a:endParaRPr lang="en-AU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5219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Mem[10010]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5271" name="Group 55"/>
          <p:cNvGraphicFramePr>
            <a:graphicFrameLocks noGrp="1"/>
          </p:cNvGraphicFramePr>
          <p:nvPr/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40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18B44DC-C824-1843-A32D-3E68BADC0A3D}" type="slidenum">
              <a:rPr lang="en-AU" altLang="en-US"/>
              <a:pPr/>
              <a:t>25</a:t>
            </a:fld>
            <a:endParaRPr lang="en-AU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Address Subdivision</a:t>
            </a:r>
            <a:endParaRPr lang="en-AU" altLang="en-US"/>
          </a:p>
        </p:txBody>
      </p:sp>
      <p:pic>
        <p:nvPicPr>
          <p:cNvPr id="29700" name="Picture 4" descr="f05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268413"/>
            <a:ext cx="5040313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6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EACFAEE-7E37-2647-A195-41BE0C29E371}" type="slidenum">
              <a:rPr lang="en-AU" altLang="en-US"/>
              <a:pPr/>
              <a:t>26</a:t>
            </a:fld>
            <a:endParaRPr lang="en-AU" altLang="en-US"/>
          </a:p>
        </p:txBody>
      </p:sp>
      <p:sp>
        <p:nvSpPr>
          <p:cNvPr id="30723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Larger Block Size</a:t>
            </a:r>
            <a:endParaRPr lang="en-AU" altLang="en-US"/>
          </a:p>
        </p:txBody>
      </p:sp>
      <p:sp>
        <p:nvSpPr>
          <p:cNvPr id="30724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19400"/>
          </a:xfrm>
        </p:spPr>
        <p:txBody>
          <a:bodyPr/>
          <a:lstStyle/>
          <a:p>
            <a:pPr eaLnBrk="1" hangingPunct="1"/>
            <a:r>
              <a:rPr lang="en-US" altLang="en-US"/>
              <a:t>64 blocks, 16 bytes/block</a:t>
            </a:r>
          </a:p>
          <a:p>
            <a:pPr lvl="1" eaLnBrk="1" hangingPunct="1"/>
            <a:r>
              <a:rPr lang="en-US" altLang="en-US"/>
              <a:t>To what block number does address 1200 map?</a:t>
            </a:r>
          </a:p>
          <a:p>
            <a:pPr eaLnBrk="1" hangingPunct="1"/>
            <a:r>
              <a:rPr lang="en-US" altLang="en-US"/>
              <a:t>Block address = </a:t>
            </a:r>
            <a:r>
              <a:rPr lang="en-US" altLang="en-US">
                <a:latin typeface="Arial Unicode MS" charset="0"/>
                <a:ea typeface="Arial Unicode MS" charset="0"/>
                <a:sym typeface="Symbol" charset="2"/>
              </a:rPr>
              <a:t></a:t>
            </a:r>
            <a:r>
              <a:rPr lang="en-US" altLang="en-US"/>
              <a:t>1200/16</a:t>
            </a:r>
            <a:r>
              <a:rPr lang="en-US" altLang="en-US">
                <a:sym typeface="Symbol" charset="2"/>
              </a:rPr>
              <a:t></a:t>
            </a:r>
            <a:r>
              <a:rPr lang="en-US" altLang="en-US"/>
              <a:t> = 75</a:t>
            </a:r>
          </a:p>
          <a:p>
            <a:pPr eaLnBrk="1" hangingPunct="1"/>
            <a:r>
              <a:rPr lang="en-US" altLang="en-US"/>
              <a:t>Block number = 75 modulo 64 = 11</a:t>
            </a:r>
            <a:endParaRPr lang="en-AU" altLang="en-US"/>
          </a:p>
        </p:txBody>
      </p:sp>
      <p:grpSp>
        <p:nvGrpSpPr>
          <p:cNvPr id="30725" name="Group 18"/>
          <p:cNvGrpSpPr>
            <a:grpSpLocks/>
          </p:cNvGrpSpPr>
          <p:nvPr/>
        </p:nvGrpSpPr>
        <p:grpSpPr bwMode="auto">
          <a:xfrm>
            <a:off x="1619250" y="4221163"/>
            <a:ext cx="5226050" cy="1104900"/>
            <a:chOff x="1228" y="2755"/>
            <a:chExt cx="3292" cy="696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1247" y="2976"/>
              <a:ext cx="1724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Tag</a:t>
              </a:r>
              <a:endParaRPr lang="en-AU" altLang="en-US" sz="2400"/>
            </a:p>
          </p:txBody>
        </p:sp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2971" y="2976"/>
              <a:ext cx="862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Index</a:t>
              </a:r>
              <a:endParaRPr lang="en-AU" altLang="en-US" sz="2400"/>
            </a:p>
          </p:txBody>
        </p:sp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3833" y="2976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Offset</a:t>
              </a:r>
              <a:endParaRPr lang="en-AU" altLang="en-US" sz="2400"/>
            </a:p>
          </p:txBody>
        </p:sp>
        <p:sp>
          <p:nvSpPr>
            <p:cNvPr id="30729" name="Text Box 7"/>
            <p:cNvSpPr txBox="1">
              <a:spLocks noChangeArrowheads="1"/>
            </p:cNvSpPr>
            <p:nvPr/>
          </p:nvSpPr>
          <p:spPr bwMode="auto">
            <a:xfrm>
              <a:off x="4324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0</a:t>
              </a:r>
              <a:endParaRPr lang="en-AU" altLang="en-US"/>
            </a:p>
          </p:txBody>
        </p:sp>
        <p:sp>
          <p:nvSpPr>
            <p:cNvPr id="30730" name="Text Box 8"/>
            <p:cNvSpPr txBox="1">
              <a:spLocks noChangeArrowheads="1"/>
            </p:cNvSpPr>
            <p:nvPr/>
          </p:nvSpPr>
          <p:spPr bwMode="auto">
            <a:xfrm>
              <a:off x="3825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3</a:t>
              </a:r>
              <a:endParaRPr lang="en-AU" altLang="en-US"/>
            </a:p>
          </p:txBody>
        </p:sp>
        <p:sp>
          <p:nvSpPr>
            <p:cNvPr id="30731" name="Text Box 9"/>
            <p:cNvSpPr txBox="1">
              <a:spLocks noChangeArrowheads="1"/>
            </p:cNvSpPr>
            <p:nvPr/>
          </p:nvSpPr>
          <p:spPr bwMode="auto">
            <a:xfrm>
              <a:off x="3602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4</a:t>
              </a:r>
              <a:endParaRPr lang="en-AU" altLang="en-US"/>
            </a:p>
          </p:txBody>
        </p:sp>
        <p:sp>
          <p:nvSpPr>
            <p:cNvPr id="30732" name="Text Box 10"/>
            <p:cNvSpPr txBox="1">
              <a:spLocks noChangeArrowheads="1"/>
            </p:cNvSpPr>
            <p:nvPr/>
          </p:nvSpPr>
          <p:spPr bwMode="auto">
            <a:xfrm>
              <a:off x="2963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9</a:t>
              </a:r>
              <a:endParaRPr lang="en-AU" altLang="en-US"/>
            </a:p>
          </p:txBody>
        </p:sp>
        <p:sp>
          <p:nvSpPr>
            <p:cNvPr id="30733" name="Text Box 11"/>
            <p:cNvSpPr txBox="1">
              <a:spLocks noChangeArrowheads="1"/>
            </p:cNvSpPr>
            <p:nvPr/>
          </p:nvSpPr>
          <p:spPr bwMode="auto">
            <a:xfrm>
              <a:off x="2740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10</a:t>
              </a:r>
              <a:endParaRPr lang="en-AU" altLang="en-US"/>
            </a:p>
          </p:txBody>
        </p:sp>
        <p:sp>
          <p:nvSpPr>
            <p:cNvPr id="30734" name="Text Box 12"/>
            <p:cNvSpPr txBox="1">
              <a:spLocks noChangeArrowheads="1"/>
            </p:cNvSpPr>
            <p:nvPr/>
          </p:nvSpPr>
          <p:spPr bwMode="auto">
            <a:xfrm>
              <a:off x="1228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31</a:t>
              </a:r>
              <a:endParaRPr lang="en-AU" altLang="en-US"/>
            </a:p>
          </p:txBody>
        </p:sp>
        <p:sp>
          <p:nvSpPr>
            <p:cNvPr id="30735" name="Text Box 13"/>
            <p:cNvSpPr txBox="1">
              <a:spLocks noChangeArrowheads="1"/>
            </p:cNvSpPr>
            <p:nvPr/>
          </p:nvSpPr>
          <p:spPr bwMode="auto">
            <a:xfrm>
              <a:off x="3919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4 bits</a:t>
              </a:r>
              <a:endParaRPr lang="en-AU" altLang="en-US"/>
            </a:p>
          </p:txBody>
        </p:sp>
        <p:sp>
          <p:nvSpPr>
            <p:cNvPr id="30736" name="Text Box 14"/>
            <p:cNvSpPr txBox="1">
              <a:spLocks noChangeArrowheads="1"/>
            </p:cNvSpPr>
            <p:nvPr/>
          </p:nvSpPr>
          <p:spPr bwMode="auto">
            <a:xfrm>
              <a:off x="3162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6 bits</a:t>
              </a:r>
              <a:endParaRPr lang="en-AU" altLang="en-US"/>
            </a:p>
          </p:txBody>
        </p:sp>
        <p:sp>
          <p:nvSpPr>
            <p:cNvPr id="30737" name="Text Box 15"/>
            <p:cNvSpPr txBox="1">
              <a:spLocks noChangeArrowheads="1"/>
            </p:cNvSpPr>
            <p:nvPr/>
          </p:nvSpPr>
          <p:spPr bwMode="auto">
            <a:xfrm>
              <a:off x="1851" y="3220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22 bits</a:t>
              </a:r>
              <a:endParaRPr lang="en-AU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55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D5A158A-74F1-304D-8C1B-390516266AE3}" type="slidenum">
              <a:rPr lang="en-AU" altLang="en-US"/>
              <a:pPr/>
              <a:t>27</a:t>
            </a:fld>
            <a:endParaRPr lang="en-AU" altLang="en-US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Size Considerations</a:t>
            </a:r>
            <a:endParaRPr lang="en-AU" altLang="en-US"/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Larger blocks should reduce miss rate</a:t>
            </a:r>
          </a:p>
          <a:p>
            <a:pPr lvl="1" eaLnBrk="1" hangingPunct="1"/>
            <a:r>
              <a:rPr lang="en-US" altLang="en-US"/>
              <a:t>Due to spatial locality</a:t>
            </a:r>
          </a:p>
          <a:p>
            <a:pPr eaLnBrk="1" hangingPunct="1"/>
            <a:r>
              <a:rPr lang="en-US" altLang="en-US"/>
              <a:t>But in a fixed-sized cache</a:t>
            </a:r>
          </a:p>
          <a:p>
            <a:pPr lvl="1" eaLnBrk="1" hangingPunct="1"/>
            <a:r>
              <a:rPr lang="en-US" altLang="en-US"/>
              <a:t>Larger blocks </a:t>
            </a:r>
            <a:r>
              <a:rPr lang="en-US" altLang="en-US">
                <a:sym typeface="Symbol" charset="2"/>
              </a:rPr>
              <a:t> fewer of them</a:t>
            </a:r>
          </a:p>
          <a:p>
            <a:pPr lvl="2" eaLnBrk="1" hangingPunct="1"/>
            <a:r>
              <a:rPr lang="en-US" altLang="en-US">
                <a:sym typeface="Symbol" charset="2"/>
              </a:rPr>
              <a:t>More competition  increased miss rate</a:t>
            </a:r>
          </a:p>
          <a:p>
            <a:pPr lvl="1" eaLnBrk="1" hangingPunct="1"/>
            <a:r>
              <a:rPr lang="en-US" altLang="en-US">
                <a:sym typeface="Symbol" charset="2"/>
              </a:rPr>
              <a:t>Larger blocks  pollution</a:t>
            </a:r>
          </a:p>
          <a:p>
            <a:pPr eaLnBrk="1" hangingPunct="1"/>
            <a:r>
              <a:rPr lang="en-US" altLang="en-US">
                <a:sym typeface="Symbol" charset="2"/>
              </a:rPr>
              <a:t>Larger miss penalty</a:t>
            </a:r>
          </a:p>
          <a:p>
            <a:pPr lvl="1" eaLnBrk="1" hangingPunct="1"/>
            <a:r>
              <a:rPr lang="en-US" altLang="en-US">
                <a:sym typeface="Symbol" charset="2"/>
              </a:rPr>
              <a:t>Can override benefit of reduced miss rate</a:t>
            </a:r>
          </a:p>
          <a:p>
            <a:pPr lvl="1" eaLnBrk="1" hangingPunct="1"/>
            <a:r>
              <a:rPr lang="en-US" altLang="en-US">
                <a:sym typeface="Symbol" charset="2"/>
              </a:rPr>
              <a:t>Early restart and critical-word-first can help</a:t>
            </a:r>
          </a:p>
        </p:txBody>
      </p:sp>
    </p:spTree>
    <p:extLst>
      <p:ext uri="{BB962C8B-B14F-4D97-AF65-F5344CB8AC3E}">
        <p14:creationId xmlns:p14="http://schemas.microsoft.com/office/powerpoint/2010/main" val="61971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08F5167-9278-A646-8DDC-96CA42BC9465}" type="slidenum">
              <a:rPr lang="en-AU" altLang="en-US"/>
              <a:pPr/>
              <a:t>28</a:t>
            </a:fld>
            <a:endParaRPr lang="en-AU" altLang="en-US"/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Misses</a:t>
            </a:r>
            <a:endParaRPr lang="en-AU" altLang="en-US"/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 cache hit, CPU proceeds normally</a:t>
            </a:r>
          </a:p>
          <a:p>
            <a:pPr eaLnBrk="1" hangingPunct="1"/>
            <a:r>
              <a:rPr lang="en-US" altLang="en-US"/>
              <a:t>On cache miss</a:t>
            </a:r>
          </a:p>
          <a:p>
            <a:pPr lvl="1" eaLnBrk="1" hangingPunct="1"/>
            <a:r>
              <a:rPr lang="en-US" altLang="en-US"/>
              <a:t>Stall the CPU pipeline</a:t>
            </a:r>
          </a:p>
          <a:p>
            <a:pPr lvl="1" eaLnBrk="1" hangingPunct="1"/>
            <a:r>
              <a:rPr lang="en-US" altLang="en-US"/>
              <a:t>Fetch block from next level of hierarchy</a:t>
            </a:r>
          </a:p>
          <a:p>
            <a:pPr lvl="1" eaLnBrk="1" hangingPunct="1"/>
            <a:r>
              <a:rPr lang="en-US" altLang="en-US"/>
              <a:t>Instruction cache miss</a:t>
            </a:r>
          </a:p>
          <a:p>
            <a:pPr lvl="2" eaLnBrk="1" hangingPunct="1"/>
            <a:r>
              <a:rPr lang="en-US" altLang="en-US"/>
              <a:t>Restart instruction fetch</a:t>
            </a:r>
          </a:p>
          <a:p>
            <a:pPr lvl="1" eaLnBrk="1" hangingPunct="1"/>
            <a:r>
              <a:rPr lang="en-US" altLang="en-US"/>
              <a:t>Data cache miss</a:t>
            </a:r>
          </a:p>
          <a:p>
            <a:pPr lvl="2" eaLnBrk="1" hangingPunct="1"/>
            <a:r>
              <a:rPr lang="en-US" altLang="en-US"/>
              <a:t>Complete data access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926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525DE5F-88DC-C347-BFB1-90E8DD60C7AF}" type="slidenum">
              <a:rPr lang="en-AU" altLang="en-US"/>
              <a:pPr/>
              <a:t>29</a:t>
            </a:fld>
            <a:endParaRPr lang="en-AU" altLang="en-US"/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Write-Through</a:t>
            </a:r>
            <a:endParaRPr lang="en-AU" altLang="en-US"/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On data-write hit, could just update the block in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But then cache and memory would be inconsistent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Write through: also update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But makes writes take longer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if base CPI = 1, 10% of instructions are stores, write to memory takes 100 cycles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 Effective CPI = 1 + 0.1×100 = 11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Solution: write buffer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Holds data waiting to be written to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CPU continues immediately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Only stalls on write if write buffer is already full</a:t>
            </a:r>
          </a:p>
        </p:txBody>
      </p:sp>
    </p:spTree>
    <p:extLst>
      <p:ext uri="{BB962C8B-B14F-4D97-AF65-F5344CB8AC3E}">
        <p14:creationId xmlns:p14="http://schemas.microsoft.com/office/powerpoint/2010/main" val="95626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4DD6799-61C8-A341-9055-FB79F03130F1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Taking Advantage of Locality</a:t>
            </a:r>
            <a:endParaRPr lang="en-AU" altLang="en-US"/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hierarchy</a:t>
            </a:r>
          </a:p>
          <a:p>
            <a:pPr eaLnBrk="1" hangingPunct="1"/>
            <a:r>
              <a:rPr lang="en-US" altLang="en-US"/>
              <a:t>Store everything on disk</a:t>
            </a:r>
          </a:p>
          <a:p>
            <a:pPr eaLnBrk="1" hangingPunct="1"/>
            <a:r>
              <a:rPr lang="en-US" altLang="en-US"/>
              <a:t>Copy recently accessed (and nearby) items from disk to smaller DRAM memory</a:t>
            </a:r>
          </a:p>
          <a:p>
            <a:pPr lvl="1" eaLnBrk="1" hangingPunct="1"/>
            <a:r>
              <a:rPr lang="en-US" altLang="en-US"/>
              <a:t>Main memory</a:t>
            </a:r>
          </a:p>
          <a:p>
            <a:pPr eaLnBrk="1" hangingPunct="1"/>
            <a:r>
              <a:rPr lang="en-US" altLang="en-US"/>
              <a:t>Copy more recently accessed (and nearby) items from DRAM to smaller SRAM memory</a:t>
            </a:r>
          </a:p>
          <a:p>
            <a:pPr lvl="1" eaLnBrk="1" hangingPunct="1"/>
            <a:r>
              <a:rPr lang="en-US" altLang="en-US"/>
              <a:t>Cache memory attached to CPU</a:t>
            </a:r>
          </a:p>
        </p:txBody>
      </p:sp>
    </p:spTree>
    <p:extLst>
      <p:ext uri="{BB962C8B-B14F-4D97-AF65-F5344CB8AC3E}">
        <p14:creationId xmlns:p14="http://schemas.microsoft.com/office/powerpoint/2010/main" val="92216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0460F22-15FF-5747-A670-9229E6AF9058}" type="slidenum">
              <a:rPr lang="en-AU" altLang="en-US"/>
              <a:pPr/>
              <a:t>30</a:t>
            </a:fld>
            <a:endParaRPr lang="en-AU" altLang="en-US"/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Write-Back</a:t>
            </a:r>
            <a:endParaRPr lang="en-AU" altLang="en-US"/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Alternative: On data-write hit, just update the block in cache</a:t>
            </a:r>
          </a:p>
          <a:p>
            <a:pPr lvl="1" eaLnBrk="1" hangingPunct="1"/>
            <a:r>
              <a:rPr lang="en-US" altLang="en-US"/>
              <a:t>Keep track of whether each block is dirty</a:t>
            </a:r>
          </a:p>
          <a:p>
            <a:pPr eaLnBrk="1" hangingPunct="1"/>
            <a:r>
              <a:rPr lang="en-US" altLang="en-US"/>
              <a:t>When a dirty block is replaced</a:t>
            </a:r>
          </a:p>
          <a:p>
            <a:pPr lvl="1" eaLnBrk="1" hangingPunct="1"/>
            <a:r>
              <a:rPr lang="en-US" altLang="en-US"/>
              <a:t>Write it back to memory</a:t>
            </a:r>
          </a:p>
          <a:p>
            <a:pPr lvl="1" eaLnBrk="1" hangingPunct="1"/>
            <a:r>
              <a:rPr lang="en-US" altLang="en-US"/>
              <a:t>Can use a write buffer to allow replacing block to be read first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003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B699601-61ED-EA47-9A41-16C467843DCF}" type="slidenum">
              <a:rPr lang="en-AU" altLang="en-US"/>
              <a:pPr/>
              <a:t>31</a:t>
            </a:fld>
            <a:endParaRPr lang="en-AU" altLang="en-US"/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Allocation</a:t>
            </a:r>
            <a:endParaRPr lang="en-AU" altLang="en-US"/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should happen on a write miss?</a:t>
            </a:r>
          </a:p>
          <a:p>
            <a:pPr eaLnBrk="1" hangingPunct="1"/>
            <a:r>
              <a:rPr lang="en-US" altLang="en-US"/>
              <a:t>Alternatives for write-through</a:t>
            </a:r>
          </a:p>
          <a:p>
            <a:pPr lvl="1" eaLnBrk="1" hangingPunct="1"/>
            <a:r>
              <a:rPr lang="en-US" altLang="en-US"/>
              <a:t>Allocate on miss: fetch the block</a:t>
            </a:r>
          </a:p>
          <a:p>
            <a:pPr lvl="1" eaLnBrk="1" hangingPunct="1"/>
            <a:r>
              <a:rPr lang="en-US" altLang="en-US"/>
              <a:t>Write around: don’t fetch the block</a:t>
            </a:r>
          </a:p>
          <a:p>
            <a:pPr lvl="2" eaLnBrk="1" hangingPunct="1"/>
            <a:r>
              <a:rPr lang="en-US" altLang="en-US"/>
              <a:t>Since programs often write a whole block before reading it (e.g., initialization)</a:t>
            </a:r>
          </a:p>
          <a:p>
            <a:pPr eaLnBrk="1" hangingPunct="1"/>
            <a:r>
              <a:rPr lang="en-US" altLang="en-US"/>
              <a:t>For write-back</a:t>
            </a:r>
          </a:p>
          <a:p>
            <a:pPr lvl="1" eaLnBrk="1" hangingPunct="1"/>
            <a:r>
              <a:rPr lang="en-US" altLang="en-US"/>
              <a:t>Usually fetch the block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612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2DF7CD5-FCE6-D344-8A30-A50BC51B6247}" type="slidenum">
              <a:rPr lang="en-AU" altLang="en-US"/>
              <a:pPr/>
              <a:t>32</a:t>
            </a:fld>
            <a:endParaRPr lang="en-AU" altLang="en-US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Measuring Cache Performance</a:t>
            </a:r>
            <a:endParaRPr lang="en-AU" altLang="en-US" sz="4000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7352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Components of CPU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Program execution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Includes cache hit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Memory stall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Mainly from cache misses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With simplifying assumptions:</a:t>
            </a:r>
            <a:endParaRPr lang="en-AU" altLang="en-US"/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 rot="5400000">
            <a:off x="6277769" y="2499519"/>
            <a:ext cx="53657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§5.4 Measuring and Improving Cache Performance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385888" y="3905250"/>
          <a:ext cx="614838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4" name="Equation" r:id="rId4" imgW="3073400" imgH="1181100" progId="Equation.3">
                  <p:embed/>
                </p:oleObj>
              </mc:Choice>
              <mc:Fallback>
                <p:oleObj name="Equation" r:id="rId4" imgW="3073400" imgH="1181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3905250"/>
                        <a:ext cx="6148387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67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7C516ED-D15E-9C44-A88F-09DE629A8688}" type="slidenum">
              <a:rPr lang="en-AU" altLang="en-US"/>
              <a:pPr/>
              <a:t>33</a:t>
            </a:fld>
            <a:endParaRPr lang="en-AU" altLang="en-US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Performance Example</a:t>
            </a:r>
            <a:endParaRPr lang="en-AU" altLang="en-US"/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I-cache miss rate = 2%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D-cache miss rate = 4%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Miss penalty = 100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Base CPI (ideal cache)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Load &amp; stores are 36% of instructions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Miss cycles per instruction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I-cache: 0.02 × 100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D-cache: 0.36 × 0.04 × 100 = 1.44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Actual CPI = 2 + 2 + 1.44 = 5.44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Ideal CPU is 5.44/2 =2.72 times faster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8199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79EEEB8-5663-B047-9D75-EB6EA3400094}" type="slidenum">
              <a:rPr lang="en-AU" altLang="en-US"/>
              <a:pPr/>
              <a:t>34</a:t>
            </a:fld>
            <a:endParaRPr lang="en-AU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Average Access Time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Hit time is also important for performance</a:t>
            </a:r>
          </a:p>
          <a:p>
            <a:pPr eaLnBrk="1" hangingPunct="1"/>
            <a:r>
              <a:rPr lang="en-AU" altLang="en-US"/>
              <a:t>Average memory access time (AMAT)</a:t>
            </a:r>
          </a:p>
          <a:p>
            <a:pPr lvl="1" eaLnBrk="1" hangingPunct="1"/>
            <a:r>
              <a:rPr lang="en-AU" altLang="en-US"/>
              <a:t>AMAT = Hit time + Miss rate </a:t>
            </a:r>
            <a:r>
              <a:rPr lang="en-US" altLang="en-US">
                <a:ea typeface="Arial" charset="0"/>
                <a:cs typeface="Arial" charset="0"/>
              </a:rPr>
              <a:t>× Miss penalty</a:t>
            </a:r>
          </a:p>
          <a:p>
            <a:pPr eaLnBrk="1" hangingPunct="1"/>
            <a:r>
              <a:rPr lang="en-US" altLang="en-US">
                <a:ea typeface="Arial" charset="0"/>
                <a:cs typeface="Arial" charset="0"/>
              </a:rPr>
              <a:t>Example</a:t>
            </a:r>
          </a:p>
          <a:p>
            <a:pPr lvl="1" eaLnBrk="1" hangingPunct="1"/>
            <a:r>
              <a:rPr lang="en-US" altLang="en-US">
                <a:ea typeface="Arial" charset="0"/>
                <a:cs typeface="Arial" charset="0"/>
              </a:rPr>
              <a:t>CPU with 1ns clock, hit time = 1 cycle, miss penalty = 20 cycles, I-cache miss rate = 5%</a:t>
            </a:r>
          </a:p>
          <a:p>
            <a:pPr lvl="1" eaLnBrk="1" hangingPunct="1"/>
            <a:r>
              <a:rPr lang="en-US" altLang="en-US">
                <a:ea typeface="Arial" charset="0"/>
                <a:cs typeface="Arial" charset="0"/>
              </a:rPr>
              <a:t>AMAT = 1 + 0.05 × 20 = 2ns</a:t>
            </a:r>
          </a:p>
          <a:p>
            <a:pPr lvl="2" eaLnBrk="1" hangingPunct="1"/>
            <a:r>
              <a:rPr lang="en-US" altLang="en-US">
                <a:ea typeface="Arial" charset="0"/>
                <a:cs typeface="Arial" charset="0"/>
              </a:rPr>
              <a:t>2 cycles per instruction</a:t>
            </a:r>
          </a:p>
        </p:txBody>
      </p:sp>
    </p:spTree>
    <p:extLst>
      <p:ext uri="{BB962C8B-B14F-4D97-AF65-F5344CB8AC3E}">
        <p14:creationId xmlns:p14="http://schemas.microsoft.com/office/powerpoint/2010/main" val="19284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1AAD4C2-E645-BA49-A6EE-ADC3EF67D00D}" type="slidenum">
              <a:rPr lang="en-AU" altLang="en-US"/>
              <a:pPr/>
              <a:t>35</a:t>
            </a:fld>
            <a:endParaRPr lang="en-AU" altLang="en-US"/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Performance Summary</a:t>
            </a:r>
            <a:endParaRPr lang="en-AU" altLang="en-US"/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CPU performance increased</a:t>
            </a:r>
          </a:p>
          <a:p>
            <a:pPr lvl="1" eaLnBrk="1" hangingPunct="1"/>
            <a:r>
              <a:rPr lang="en-US" altLang="en-US"/>
              <a:t>Miss penalty becomes more significant</a:t>
            </a:r>
          </a:p>
          <a:p>
            <a:pPr eaLnBrk="1" hangingPunct="1"/>
            <a:r>
              <a:rPr lang="en-US" altLang="en-US"/>
              <a:t>Decreasing base CPI</a:t>
            </a:r>
          </a:p>
          <a:p>
            <a:pPr lvl="1" eaLnBrk="1" hangingPunct="1"/>
            <a:r>
              <a:rPr lang="en-US" altLang="en-US"/>
              <a:t>Greater proportion of time spent on memory stalls</a:t>
            </a:r>
          </a:p>
          <a:p>
            <a:pPr eaLnBrk="1" hangingPunct="1"/>
            <a:r>
              <a:rPr lang="en-US" altLang="en-US"/>
              <a:t>Increasing clock rate</a:t>
            </a:r>
          </a:p>
          <a:p>
            <a:pPr lvl="1" eaLnBrk="1" hangingPunct="1"/>
            <a:r>
              <a:rPr lang="en-US" altLang="en-US"/>
              <a:t>Memory stalls account for more CPU cycles</a:t>
            </a:r>
          </a:p>
          <a:p>
            <a:pPr eaLnBrk="1" hangingPunct="1"/>
            <a:r>
              <a:rPr lang="en-US" altLang="en-US"/>
              <a:t>Can’t neglect cache behavior when evaluating system performance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9168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6E54B38-DD48-0F4B-AD7A-45BDFD48E143}" type="slidenum">
              <a:rPr lang="en-AU" altLang="en-US"/>
              <a:pPr/>
              <a:t>36</a:t>
            </a:fld>
            <a:endParaRPr lang="en-AU" altLang="en-US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Caches</a:t>
            </a:r>
            <a:endParaRPr lang="en-AU" altLang="en-US"/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Fully associative</a:t>
            </a:r>
          </a:p>
          <a:p>
            <a:pPr lvl="1" eaLnBrk="1" hangingPunct="1"/>
            <a:r>
              <a:rPr lang="en-US" altLang="en-US"/>
              <a:t>Allow a given block to go in any cache entry</a:t>
            </a:r>
          </a:p>
          <a:p>
            <a:pPr lvl="1" eaLnBrk="1" hangingPunct="1"/>
            <a:r>
              <a:rPr lang="en-US" altLang="en-US"/>
              <a:t>Requires all entries to be searched at once</a:t>
            </a:r>
          </a:p>
          <a:p>
            <a:pPr lvl="1" eaLnBrk="1" hangingPunct="1"/>
            <a:r>
              <a:rPr lang="en-US" altLang="en-US"/>
              <a:t>Comparator per entry (expensive)</a:t>
            </a:r>
          </a:p>
          <a:p>
            <a:pPr eaLnBrk="1" hangingPunct="1"/>
            <a:r>
              <a:rPr lang="en-US" altLang="en-US" i="1"/>
              <a:t>n</a:t>
            </a:r>
            <a:r>
              <a:rPr lang="en-US" altLang="en-US"/>
              <a:t>-way set associative</a:t>
            </a:r>
          </a:p>
          <a:p>
            <a:pPr lvl="1" eaLnBrk="1" hangingPunct="1"/>
            <a:r>
              <a:rPr lang="en-US" altLang="en-US"/>
              <a:t>Each set contains </a:t>
            </a:r>
            <a:r>
              <a:rPr lang="en-US" altLang="en-US" i="1"/>
              <a:t>n</a:t>
            </a:r>
            <a:r>
              <a:rPr lang="en-US" altLang="en-US"/>
              <a:t> entries</a:t>
            </a:r>
            <a:endParaRPr lang="en-AU" altLang="en-US"/>
          </a:p>
          <a:p>
            <a:pPr lvl="1" eaLnBrk="1" hangingPunct="1"/>
            <a:r>
              <a:rPr lang="en-US" altLang="en-US"/>
              <a:t>Block number determines which set</a:t>
            </a:r>
          </a:p>
          <a:p>
            <a:pPr lvl="2" eaLnBrk="1" hangingPunct="1"/>
            <a:r>
              <a:rPr lang="en-US" altLang="en-US"/>
              <a:t>(Block number) modulo (#Sets in cache)</a:t>
            </a:r>
          </a:p>
          <a:p>
            <a:pPr lvl="1" eaLnBrk="1" hangingPunct="1"/>
            <a:r>
              <a:rPr lang="en-US" altLang="en-US"/>
              <a:t>Search all entries in a given set at once</a:t>
            </a:r>
          </a:p>
          <a:p>
            <a:pPr lvl="1" eaLnBrk="1" hangingPunct="1"/>
            <a:r>
              <a:rPr lang="en-US" altLang="en-US" i="1"/>
              <a:t>n</a:t>
            </a:r>
            <a:r>
              <a:rPr lang="en-US" altLang="en-US"/>
              <a:t> comparators (less expensive)</a:t>
            </a:r>
          </a:p>
        </p:txBody>
      </p:sp>
    </p:spTree>
    <p:extLst>
      <p:ext uri="{BB962C8B-B14F-4D97-AF65-F5344CB8AC3E}">
        <p14:creationId xmlns:p14="http://schemas.microsoft.com/office/powerpoint/2010/main" val="194515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52F7652-5B93-F84A-A88C-D4FAC57329FD}" type="slidenum">
              <a:rPr lang="en-AU" altLang="en-US"/>
              <a:pPr/>
              <a:t>37</a:t>
            </a:fld>
            <a:endParaRPr lang="en-AU" altLang="en-US"/>
          </a:p>
        </p:txBody>
      </p:sp>
      <p:pic>
        <p:nvPicPr>
          <p:cNvPr id="44035" name="Picture 5" descr="f05-1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44675"/>
            <a:ext cx="7731125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Cache Example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80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DFB9990-E77C-2C40-A800-0F5A28340860}" type="slidenum">
              <a:rPr lang="en-AU" altLang="en-US"/>
              <a:pPr/>
              <a:t>38</a:t>
            </a:fld>
            <a:endParaRPr lang="en-AU" altLang="en-US"/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Spectrum of Associativity</a:t>
            </a:r>
            <a:endParaRPr lang="en-AU" altLang="en-US"/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a cache with 8 entries</a:t>
            </a:r>
            <a:endParaRPr lang="en-AU" altLang="en-US"/>
          </a:p>
        </p:txBody>
      </p:sp>
      <p:pic>
        <p:nvPicPr>
          <p:cNvPr id="45061" name="Picture 7" descr="f05-1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844675"/>
            <a:ext cx="5513387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0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E44F068-5434-8D47-822A-7BBD38C34BAA}" type="slidenum">
              <a:rPr lang="en-AU" altLang="en-US"/>
              <a:pPr/>
              <a:t>39</a:t>
            </a:fld>
            <a:endParaRPr lang="en-AU" altLang="en-US"/>
          </a:p>
        </p:txBody>
      </p:sp>
      <p:sp>
        <p:nvSpPr>
          <p:cNvPr id="46083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Associativity Example</a:t>
            </a:r>
            <a:endParaRPr lang="en-AU" altLang="en-US"/>
          </a:p>
        </p:txBody>
      </p:sp>
      <p:sp>
        <p:nvSpPr>
          <p:cNvPr id="46084" name="Rectangle 65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08287"/>
          </a:xfrm>
        </p:spPr>
        <p:txBody>
          <a:bodyPr/>
          <a:lstStyle/>
          <a:p>
            <a:pPr eaLnBrk="1" hangingPunct="1"/>
            <a:r>
              <a:rPr lang="en-US" altLang="en-US"/>
              <a:t>Compare 4-block caches</a:t>
            </a:r>
          </a:p>
          <a:p>
            <a:pPr lvl="1" eaLnBrk="1" hangingPunct="1"/>
            <a:r>
              <a:rPr lang="en-US" altLang="en-US"/>
              <a:t>Direct mapped, 2-way set associative,</a:t>
            </a:r>
            <a:br>
              <a:rPr lang="en-US" altLang="en-US"/>
            </a:br>
            <a:r>
              <a:rPr lang="en-US" altLang="en-US"/>
              <a:t>fully associative</a:t>
            </a:r>
          </a:p>
          <a:p>
            <a:pPr lvl="1" eaLnBrk="1" hangingPunct="1"/>
            <a:r>
              <a:rPr lang="en-US" altLang="en-US"/>
              <a:t>Block access sequence: 0, 8, 0, 6, 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Direct mapped</a:t>
            </a:r>
          </a:p>
        </p:txBody>
      </p:sp>
      <p:graphicFrame>
        <p:nvGraphicFramePr>
          <p:cNvPr id="304132" name="Group 4"/>
          <p:cNvGraphicFramePr>
            <a:graphicFrameLocks noGrp="1"/>
          </p:cNvGraphicFramePr>
          <p:nvPr/>
        </p:nvGraphicFramePr>
        <p:xfrm>
          <a:off x="1258888" y="4078288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2365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4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3E704C3-C213-CE4B-9700-3E4CDDD5C807}" type="slidenum">
              <a:rPr lang="en-AU" altLang="en-US"/>
              <a:pPr/>
              <a:t>4</a:t>
            </a:fld>
            <a:endParaRPr lang="en-AU" altLang="en-US"/>
          </a:p>
        </p:txBody>
      </p:sp>
      <p:pic>
        <p:nvPicPr>
          <p:cNvPr id="8195" name="Picture 6" descr="f05-0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2224088"/>
            <a:ext cx="32162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Hierarchy Levels</a:t>
            </a:r>
            <a:endParaRPr lang="en-AU" altLang="en-US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678238" y="1125538"/>
            <a:ext cx="5276850" cy="5111750"/>
          </a:xfrm>
        </p:spPr>
        <p:txBody>
          <a:bodyPr/>
          <a:lstStyle/>
          <a:p>
            <a:pPr eaLnBrk="1" hangingPunct="1"/>
            <a:r>
              <a:rPr lang="en-US" altLang="en-US" sz="2400"/>
              <a:t>Block (aka line): unit of copying</a:t>
            </a:r>
          </a:p>
          <a:p>
            <a:pPr lvl="1" eaLnBrk="1" hangingPunct="1"/>
            <a:r>
              <a:rPr lang="en-US" altLang="en-US" sz="2000"/>
              <a:t>May be multiple words</a:t>
            </a:r>
          </a:p>
          <a:p>
            <a:pPr eaLnBrk="1" hangingPunct="1"/>
            <a:r>
              <a:rPr lang="en-US" altLang="en-US" sz="2400"/>
              <a:t>If accessed data is present in upper level</a:t>
            </a:r>
          </a:p>
          <a:p>
            <a:pPr lvl="1" eaLnBrk="1" hangingPunct="1"/>
            <a:r>
              <a:rPr lang="en-US" altLang="en-US" sz="2000"/>
              <a:t>Hit: access satisfied by upper level</a:t>
            </a:r>
          </a:p>
          <a:p>
            <a:pPr lvl="2" eaLnBrk="1" hangingPunct="1"/>
            <a:r>
              <a:rPr lang="en-US" altLang="en-US" sz="1800"/>
              <a:t>Hit ratio: hits/accesses</a:t>
            </a:r>
          </a:p>
          <a:p>
            <a:pPr eaLnBrk="1" hangingPunct="1"/>
            <a:r>
              <a:rPr lang="en-US" altLang="en-US" sz="2400"/>
              <a:t>If accessed data is absent</a:t>
            </a:r>
          </a:p>
          <a:p>
            <a:pPr lvl="1" eaLnBrk="1" hangingPunct="1"/>
            <a:r>
              <a:rPr lang="en-US" altLang="en-US" sz="2000"/>
              <a:t>Miss: block copied from lower level</a:t>
            </a:r>
          </a:p>
          <a:p>
            <a:pPr lvl="2" eaLnBrk="1" hangingPunct="1"/>
            <a:r>
              <a:rPr lang="en-US" altLang="en-US" sz="1800"/>
              <a:t>Time taken: miss penalty</a:t>
            </a:r>
          </a:p>
          <a:p>
            <a:pPr lvl="2" eaLnBrk="1" hangingPunct="1"/>
            <a:r>
              <a:rPr lang="en-US" altLang="en-US" sz="1800"/>
              <a:t>Miss ratio: misses/accesses</a:t>
            </a:r>
            <a:br>
              <a:rPr lang="en-US" altLang="en-US" sz="1800"/>
            </a:br>
            <a:r>
              <a:rPr lang="en-US" altLang="en-US" sz="1800"/>
              <a:t>= 1 – hit ratio</a:t>
            </a:r>
          </a:p>
          <a:p>
            <a:pPr lvl="1" eaLnBrk="1" hangingPunct="1"/>
            <a:r>
              <a:rPr lang="en-US" altLang="en-US" sz="2000"/>
              <a:t>Then accessed data supplied from upper level</a:t>
            </a:r>
            <a:endParaRPr lang="en-AU" altLang="en-US" sz="2000"/>
          </a:p>
        </p:txBody>
      </p:sp>
    </p:spTree>
    <p:extLst>
      <p:ext uri="{BB962C8B-B14F-4D97-AF65-F5344CB8AC3E}">
        <p14:creationId xmlns:p14="http://schemas.microsoft.com/office/powerpoint/2010/main" val="8285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042F26A-228C-A242-A042-344D61CE9FDB}" type="slidenum">
              <a:rPr lang="en-AU" altLang="en-US"/>
              <a:pPr/>
              <a:t>40</a:t>
            </a:fld>
            <a:endParaRPr lang="en-AU" altLang="en-US"/>
          </a:p>
        </p:txBody>
      </p:sp>
      <p:sp>
        <p:nvSpPr>
          <p:cNvPr id="47107" name="Rectangle 1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Associativity Example</a:t>
            </a:r>
            <a:endParaRPr lang="en-AU" altLang="en-US"/>
          </a:p>
        </p:txBody>
      </p:sp>
      <p:sp>
        <p:nvSpPr>
          <p:cNvPr id="47108" name="Rectangle 11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/>
              <a:t>2-way set associative</a:t>
            </a:r>
          </a:p>
        </p:txBody>
      </p:sp>
      <p:graphicFrame>
        <p:nvGraphicFramePr>
          <p:cNvPr id="306180" name="Group 4"/>
          <p:cNvGraphicFramePr>
            <a:graphicFrameLocks noGrp="1"/>
          </p:cNvGraphicFramePr>
          <p:nvPr/>
        </p:nvGraphicFramePr>
        <p:xfrm>
          <a:off x="1258888" y="1844675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2365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1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67" name="Rectangle 62"/>
          <p:cNvSpPr>
            <a:spLocks noChangeArrowheads="1"/>
          </p:cNvSpPr>
          <p:nvPr/>
        </p:nvSpPr>
        <p:spPr bwMode="auto">
          <a:xfrm>
            <a:off x="684213" y="3860800"/>
            <a:ext cx="77724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Fully associative</a:t>
            </a:r>
          </a:p>
        </p:txBody>
      </p:sp>
      <p:graphicFrame>
        <p:nvGraphicFramePr>
          <p:cNvPr id="306239" name="Group 63"/>
          <p:cNvGraphicFramePr>
            <a:graphicFrameLocks noGrp="1"/>
          </p:cNvGraphicFramePr>
          <p:nvPr/>
        </p:nvGraphicFramePr>
        <p:xfrm>
          <a:off x="1258888" y="4508500"/>
          <a:ext cx="6985000" cy="1609728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91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5EF67D3-1C80-6F46-8DD2-9F27A20071DF}" type="slidenum">
              <a:rPr lang="en-AU" altLang="en-US"/>
              <a:pPr/>
              <a:t>41</a:t>
            </a:fld>
            <a:endParaRPr lang="en-AU" altLang="en-US"/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Much Associativity</a:t>
            </a:r>
            <a:endParaRPr lang="en-AU" altLang="en-US"/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Increased associativity decreases miss rate</a:t>
            </a:r>
          </a:p>
          <a:p>
            <a:pPr lvl="1" eaLnBrk="1" hangingPunct="1"/>
            <a:r>
              <a:rPr lang="en-US" altLang="en-US"/>
              <a:t>But with diminishing returns</a:t>
            </a:r>
          </a:p>
          <a:p>
            <a:pPr eaLnBrk="1" hangingPunct="1"/>
            <a:r>
              <a:rPr lang="en-US" altLang="en-US"/>
              <a:t>Simulation of a system with 64KB</a:t>
            </a:r>
            <a:br>
              <a:rPr lang="en-US" altLang="en-US"/>
            </a:br>
            <a:r>
              <a:rPr lang="en-US" altLang="en-US"/>
              <a:t>D-cache, 16-word blocks, SPEC2000</a:t>
            </a:r>
          </a:p>
          <a:p>
            <a:pPr lvl="1" eaLnBrk="1" hangingPunct="1"/>
            <a:r>
              <a:rPr lang="en-US" altLang="en-US"/>
              <a:t>1-way: 10.3%</a:t>
            </a:r>
          </a:p>
          <a:p>
            <a:pPr lvl="1" eaLnBrk="1" hangingPunct="1"/>
            <a:r>
              <a:rPr lang="en-US" altLang="en-US"/>
              <a:t>2-way: 8.6%</a:t>
            </a:r>
          </a:p>
          <a:p>
            <a:pPr lvl="1" eaLnBrk="1" hangingPunct="1"/>
            <a:r>
              <a:rPr lang="en-US" altLang="en-US"/>
              <a:t>4-way: 8.3%</a:t>
            </a:r>
          </a:p>
          <a:p>
            <a:pPr lvl="1" eaLnBrk="1" hangingPunct="1"/>
            <a:r>
              <a:rPr lang="en-US" altLang="en-US"/>
              <a:t>8-way: 8.1%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199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E7EA2C8-5817-BB4A-83A5-B0834D662565}" type="slidenum">
              <a:rPr lang="en-AU" altLang="en-US"/>
              <a:pPr/>
              <a:t>42</a:t>
            </a:fld>
            <a:endParaRPr lang="en-AU" alt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Set Associative Cache Organization</a:t>
            </a:r>
            <a:endParaRPr lang="en-AU" altLang="en-US" sz="3600"/>
          </a:p>
        </p:txBody>
      </p:sp>
      <p:pic>
        <p:nvPicPr>
          <p:cNvPr id="49156" name="Picture 4" descr="f05-1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96975"/>
            <a:ext cx="6061075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3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60F0186-B3FD-C943-9AB9-A802990FFD69}" type="slidenum">
              <a:rPr lang="en-AU" altLang="en-US"/>
              <a:pPr/>
              <a:t>43</a:t>
            </a:fld>
            <a:endParaRPr lang="en-AU" altLang="en-US"/>
          </a:p>
        </p:txBody>
      </p:sp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 Policy</a:t>
            </a:r>
            <a:endParaRPr lang="en-AU" altLang="en-US"/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Direct mapped: no choice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Set associative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Prefer non-valid entry, if there is one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Otherwise, choose among entries in the set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Least-recently used (LRU)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Choose the one unused for the longest time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Simple for 2-way, manageable for 4-way, too hard beyond that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Random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Gives approximately the same performance as LRU for high associativity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451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1C1AB51-8F78-A949-8303-6D1AD889FD92}" type="slidenum">
              <a:rPr lang="en-AU" altLang="en-US"/>
              <a:pPr/>
              <a:t>44</a:t>
            </a:fld>
            <a:endParaRPr lang="en-AU" altLang="en-US"/>
          </a:p>
        </p:txBody>
      </p:sp>
      <p:sp>
        <p:nvSpPr>
          <p:cNvPr id="512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Caches</a:t>
            </a:r>
            <a:endParaRPr lang="en-AU" altLang="en-US"/>
          </a:p>
        </p:txBody>
      </p:sp>
      <p:sp>
        <p:nvSpPr>
          <p:cNvPr id="512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Primary cache attached to CPU</a:t>
            </a:r>
          </a:p>
          <a:p>
            <a:pPr lvl="1" eaLnBrk="1" hangingPunct="1"/>
            <a:r>
              <a:rPr lang="en-US" altLang="en-US"/>
              <a:t>Small, but fast</a:t>
            </a:r>
          </a:p>
          <a:p>
            <a:pPr eaLnBrk="1" hangingPunct="1"/>
            <a:r>
              <a:rPr lang="en-US" altLang="en-US"/>
              <a:t>Level-2 cache services misses from primary cache</a:t>
            </a:r>
          </a:p>
          <a:p>
            <a:pPr lvl="1" eaLnBrk="1" hangingPunct="1"/>
            <a:r>
              <a:rPr lang="en-US" altLang="en-US"/>
              <a:t>Larger, slower, but still faster than main memory</a:t>
            </a:r>
          </a:p>
          <a:p>
            <a:pPr eaLnBrk="1" hangingPunct="1"/>
            <a:r>
              <a:rPr lang="en-US" altLang="en-US"/>
              <a:t>Main memory services L-2 cache misses</a:t>
            </a:r>
          </a:p>
          <a:p>
            <a:pPr eaLnBrk="1" hangingPunct="1"/>
            <a:r>
              <a:rPr lang="en-US" altLang="en-US"/>
              <a:t>Some high-end systems include L-3 cache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0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1984FBD-7089-9644-93C1-7F52ECFB21B3}" type="slidenum">
              <a:rPr lang="en-AU" altLang="en-US"/>
              <a:pPr/>
              <a:t>45</a:t>
            </a:fld>
            <a:endParaRPr lang="en-AU" altLang="en-US"/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 Example</a:t>
            </a:r>
            <a:endParaRPr lang="en-AU" altLang="en-US"/>
          </a:p>
        </p:txBody>
      </p:sp>
      <p:sp>
        <p:nvSpPr>
          <p:cNvPr id="522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Given</a:t>
            </a:r>
          </a:p>
          <a:p>
            <a:pPr lvl="1" eaLnBrk="1" hangingPunct="1"/>
            <a:r>
              <a:rPr lang="en-US" altLang="en-US"/>
              <a:t>CPU base CPI = 1, clock rate = 4GHz</a:t>
            </a:r>
          </a:p>
          <a:p>
            <a:pPr lvl="1" eaLnBrk="1" hangingPunct="1"/>
            <a:r>
              <a:rPr lang="en-US" altLang="en-US"/>
              <a:t>Miss rate/instruction = 2%</a:t>
            </a:r>
          </a:p>
          <a:p>
            <a:pPr lvl="1" eaLnBrk="1" hangingPunct="1"/>
            <a:r>
              <a:rPr lang="en-US" altLang="en-US"/>
              <a:t>Main memory access time = 100ns</a:t>
            </a:r>
          </a:p>
          <a:p>
            <a:pPr eaLnBrk="1" hangingPunct="1"/>
            <a:r>
              <a:rPr lang="en-US" altLang="en-US"/>
              <a:t>With just primary cache</a:t>
            </a:r>
          </a:p>
          <a:p>
            <a:pPr lvl="1" eaLnBrk="1" hangingPunct="1"/>
            <a:r>
              <a:rPr lang="en-US" altLang="en-US"/>
              <a:t>Miss penalty = 100ns/0.25ns = 400 cycles</a:t>
            </a:r>
          </a:p>
          <a:p>
            <a:pPr lvl="1" eaLnBrk="1" hangingPunct="1"/>
            <a:r>
              <a:rPr lang="en-US" altLang="en-US"/>
              <a:t>Effective CPI = 1 + 0.02 × 400 = 9</a:t>
            </a:r>
          </a:p>
        </p:txBody>
      </p:sp>
    </p:spTree>
    <p:extLst>
      <p:ext uri="{BB962C8B-B14F-4D97-AF65-F5344CB8AC3E}">
        <p14:creationId xmlns:p14="http://schemas.microsoft.com/office/powerpoint/2010/main" val="16284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141EABA-C69F-104C-A0C4-2BEABE0531C4}" type="slidenum">
              <a:rPr lang="en-AU" altLang="en-US"/>
              <a:pPr/>
              <a:t>46</a:t>
            </a:fld>
            <a:endParaRPr lang="en-AU" altLang="en-US"/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  <a:endParaRPr lang="en-AU" altLang="en-US"/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Now add L-2 cache</a:t>
            </a:r>
          </a:p>
          <a:p>
            <a:pPr lvl="1" eaLnBrk="1" hangingPunct="1"/>
            <a:r>
              <a:rPr lang="en-US" altLang="en-US"/>
              <a:t>Access time = 5ns</a:t>
            </a:r>
          </a:p>
          <a:p>
            <a:pPr lvl="1" eaLnBrk="1" hangingPunct="1"/>
            <a:r>
              <a:rPr lang="en-US" altLang="en-US"/>
              <a:t>Global miss rate to main memory = 0.5%</a:t>
            </a:r>
          </a:p>
          <a:p>
            <a:pPr eaLnBrk="1" hangingPunct="1"/>
            <a:r>
              <a:rPr lang="en-US" altLang="en-US"/>
              <a:t>Primary miss with L-2 hit</a:t>
            </a:r>
          </a:p>
          <a:p>
            <a:pPr lvl="1" eaLnBrk="1" hangingPunct="1"/>
            <a:r>
              <a:rPr lang="en-US" altLang="en-US"/>
              <a:t>Penalty = 5ns/0.25ns = 20 cycles</a:t>
            </a:r>
          </a:p>
          <a:p>
            <a:pPr eaLnBrk="1" hangingPunct="1"/>
            <a:r>
              <a:rPr lang="en-US" altLang="en-US"/>
              <a:t>Primary miss with L-2 miss</a:t>
            </a:r>
          </a:p>
          <a:p>
            <a:pPr lvl="1" eaLnBrk="1" hangingPunct="1"/>
            <a:r>
              <a:rPr lang="en-US" altLang="en-US"/>
              <a:t>Extra penalty = 500 cycles</a:t>
            </a:r>
          </a:p>
          <a:p>
            <a:pPr eaLnBrk="1" hangingPunct="1"/>
            <a:r>
              <a:rPr lang="en-US" altLang="en-US"/>
              <a:t>CPI = 1 + 0.02 × 20 + 0.005 × 400 = 3.4</a:t>
            </a:r>
          </a:p>
          <a:p>
            <a:pPr eaLnBrk="1" hangingPunct="1"/>
            <a:r>
              <a:rPr lang="en-US" altLang="en-US"/>
              <a:t>Performance ratio = 9/3.4 = 2.6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4140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4C2CE55-84ED-7447-A66D-E7DC6CA91EDE}" type="slidenum">
              <a:rPr lang="en-AU" altLang="en-US"/>
              <a:pPr/>
              <a:t>47</a:t>
            </a:fld>
            <a:endParaRPr lang="en-AU" altLang="en-US"/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Multilevel Cache Considerations</a:t>
            </a:r>
            <a:endParaRPr lang="en-AU" altLang="en-US" sz="4000"/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Primary cache</a:t>
            </a:r>
          </a:p>
          <a:p>
            <a:pPr lvl="1" eaLnBrk="1" hangingPunct="1"/>
            <a:r>
              <a:rPr lang="en-US" altLang="en-US"/>
              <a:t>Focus on minimal hit time</a:t>
            </a:r>
          </a:p>
          <a:p>
            <a:pPr eaLnBrk="1" hangingPunct="1"/>
            <a:r>
              <a:rPr lang="en-US" altLang="en-US"/>
              <a:t>L-2 cache</a:t>
            </a:r>
          </a:p>
          <a:p>
            <a:pPr lvl="1" eaLnBrk="1" hangingPunct="1"/>
            <a:r>
              <a:rPr lang="en-US" altLang="en-US"/>
              <a:t>Focus on low miss rate to avoid main memory access</a:t>
            </a:r>
          </a:p>
          <a:p>
            <a:pPr lvl="1" eaLnBrk="1" hangingPunct="1"/>
            <a:r>
              <a:rPr lang="en-US" altLang="en-US"/>
              <a:t>Hit time has less overall impact</a:t>
            </a:r>
          </a:p>
          <a:p>
            <a:pPr eaLnBrk="1" hangingPunct="1"/>
            <a:r>
              <a:rPr lang="en-US" altLang="en-US"/>
              <a:t>Results</a:t>
            </a:r>
          </a:p>
          <a:p>
            <a:pPr lvl="1" eaLnBrk="1" hangingPunct="1"/>
            <a:r>
              <a:rPr lang="en-US" altLang="en-US"/>
              <a:t>L-1 cache usually smaller than a single cache</a:t>
            </a:r>
          </a:p>
          <a:p>
            <a:pPr lvl="1" eaLnBrk="1" hangingPunct="1"/>
            <a:r>
              <a:rPr lang="en-US" altLang="en-US"/>
              <a:t>L-1 block size smaller than L-2 block size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521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49EC455-00C3-0A42-A8FA-95DE18DA27E7}" type="slidenum">
              <a:rPr lang="en-AU" altLang="en-US"/>
              <a:pPr/>
              <a:t>48</a:t>
            </a:fld>
            <a:endParaRPr lang="en-AU" altLang="en-US"/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altLang="en-US" sz="3600"/>
              <a:t>Interactions with Advanced CPUs</a:t>
            </a:r>
            <a:endParaRPr lang="en-AU" altLang="en-US" sz="3600"/>
          </a:p>
        </p:txBody>
      </p:sp>
      <p:sp>
        <p:nvSpPr>
          <p:cNvPr id="553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Out-of-order CPUs can execute instructions during cache miss</a:t>
            </a:r>
          </a:p>
          <a:p>
            <a:pPr lvl="1" eaLnBrk="1" hangingPunct="1"/>
            <a:r>
              <a:rPr lang="en-US" altLang="en-US"/>
              <a:t>Pending store stays in load/store unit</a:t>
            </a:r>
          </a:p>
          <a:p>
            <a:pPr lvl="1" eaLnBrk="1" hangingPunct="1"/>
            <a:r>
              <a:rPr lang="en-US" altLang="en-US"/>
              <a:t>Dependent instructions wait in reservation stations</a:t>
            </a:r>
          </a:p>
          <a:p>
            <a:pPr lvl="2" eaLnBrk="1" hangingPunct="1"/>
            <a:r>
              <a:rPr lang="en-US" altLang="en-US"/>
              <a:t>Independent instructions continue</a:t>
            </a:r>
          </a:p>
          <a:p>
            <a:pPr eaLnBrk="1" hangingPunct="1"/>
            <a:r>
              <a:rPr lang="en-US" altLang="en-US"/>
              <a:t>Effect of miss depends on program data flow</a:t>
            </a:r>
          </a:p>
          <a:p>
            <a:pPr lvl="1" eaLnBrk="1" hangingPunct="1"/>
            <a:r>
              <a:rPr lang="en-US" altLang="en-US"/>
              <a:t>Much harder to analyse</a:t>
            </a:r>
          </a:p>
          <a:p>
            <a:pPr lvl="1" eaLnBrk="1" hangingPunct="1"/>
            <a:r>
              <a:rPr lang="en-US" altLang="en-US"/>
              <a:t>Use system simulation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3051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3A6837A-301A-D74D-B07D-4FFE9ECCC92D}" type="slidenum">
              <a:rPr lang="en-AU" altLang="en-US"/>
              <a:pPr/>
              <a:t>49</a:t>
            </a:fld>
            <a:endParaRPr lang="en-AU" altLang="en-US"/>
          </a:p>
        </p:txBody>
      </p:sp>
      <p:pic>
        <p:nvPicPr>
          <p:cNvPr id="56323" name="Picture 6" descr="f05-18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1268413"/>
            <a:ext cx="27051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Interactions with Software</a:t>
            </a:r>
            <a:endParaRPr lang="en-AU" altLang="en-US"/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683125" cy="5111750"/>
          </a:xfrm>
        </p:spPr>
        <p:txBody>
          <a:bodyPr/>
          <a:lstStyle/>
          <a:p>
            <a:pPr eaLnBrk="1" hangingPunct="1"/>
            <a:r>
              <a:rPr lang="en-US" altLang="en-US" sz="3600"/>
              <a:t>Misses depend on memory access patterns</a:t>
            </a:r>
          </a:p>
          <a:p>
            <a:pPr lvl="1" eaLnBrk="1" hangingPunct="1"/>
            <a:r>
              <a:rPr lang="en-US" altLang="en-US" sz="3200"/>
              <a:t>Algorithm behavior</a:t>
            </a:r>
          </a:p>
          <a:p>
            <a:pPr lvl="1" eaLnBrk="1" hangingPunct="1"/>
            <a:r>
              <a:rPr lang="en-US" altLang="en-US" sz="3200"/>
              <a:t>Compiler optimization for memory access</a:t>
            </a:r>
            <a:endParaRPr lang="en-AU" altLang="en-US" sz="3200"/>
          </a:p>
        </p:txBody>
      </p:sp>
    </p:spTree>
    <p:extLst>
      <p:ext uri="{BB962C8B-B14F-4D97-AF65-F5344CB8AC3E}">
        <p14:creationId xmlns:p14="http://schemas.microsoft.com/office/powerpoint/2010/main" val="27555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DFFCA33-CDCD-CD41-B9AA-1C894089BC28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Technology</a:t>
            </a:r>
            <a:endParaRPr lang="en-AU" altLang="en-US"/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RAM (SRAM)</a:t>
            </a:r>
          </a:p>
          <a:p>
            <a:pPr lvl="1" eaLnBrk="1" hangingPunct="1"/>
            <a:r>
              <a:rPr lang="en-US" altLang="en-US"/>
              <a:t>0.5ns – 2.5ns, $2000 – $5000 per GB</a:t>
            </a:r>
          </a:p>
          <a:p>
            <a:pPr eaLnBrk="1" hangingPunct="1"/>
            <a:r>
              <a:rPr lang="en-US" altLang="en-US"/>
              <a:t>Dynamic RAM (DRAM)</a:t>
            </a:r>
          </a:p>
          <a:p>
            <a:pPr lvl="1" eaLnBrk="1" hangingPunct="1"/>
            <a:r>
              <a:rPr lang="en-US" altLang="en-US"/>
              <a:t>50ns – 70ns, $20 – $75 per GB</a:t>
            </a:r>
          </a:p>
          <a:p>
            <a:pPr eaLnBrk="1" hangingPunct="1"/>
            <a:r>
              <a:rPr lang="en-US" altLang="en-US"/>
              <a:t>Magnetic disk</a:t>
            </a:r>
          </a:p>
          <a:p>
            <a:pPr lvl="1" eaLnBrk="1" hangingPunct="1"/>
            <a:r>
              <a:rPr lang="en-US" altLang="en-US"/>
              <a:t>5ms – 20ms, $0.20 – $2 per GB</a:t>
            </a:r>
          </a:p>
          <a:p>
            <a:pPr eaLnBrk="1" hangingPunct="1"/>
            <a:r>
              <a:rPr lang="en-US" altLang="en-US"/>
              <a:t>Ideal memory</a:t>
            </a:r>
          </a:p>
          <a:p>
            <a:pPr lvl="1" eaLnBrk="1" hangingPunct="1"/>
            <a:r>
              <a:rPr lang="en-US" altLang="en-US"/>
              <a:t>Access time of SRAM</a:t>
            </a:r>
          </a:p>
          <a:p>
            <a:pPr lvl="1" eaLnBrk="1" hangingPunct="1"/>
            <a:r>
              <a:rPr lang="en-US" altLang="en-US"/>
              <a:t>Capacity and cost/GB of disk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 rot="5400000">
            <a:off x="7491412" y="1281113"/>
            <a:ext cx="293846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§5.2 Memory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255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84213" y="261938"/>
            <a:ext cx="8259762" cy="646112"/>
          </a:xfrm>
        </p:spPr>
        <p:txBody>
          <a:bodyPr/>
          <a:lstStyle/>
          <a:p>
            <a:r>
              <a:rPr lang="en-US" altLang="en-US" sz="3600"/>
              <a:t>Software Optimization via Blocking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/>
              <a:t>Goal:  maximize accesses to data before it is replaced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/>
              <a:t>Consider inner loops of DGEMM: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j = 0; j &lt; n; ++j)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C[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k = 0; k &lt; n; k++ 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cij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+= A[i+k*n] * B[k+j*n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C[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5DA6F80-208F-684E-A838-46F9C3A39424}" type="slidenum">
              <a:rPr lang="en-AU" altLang="en-US"/>
              <a:pPr/>
              <a:t>50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3250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DGEMM Access Pattern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C, A, and B arrays</a:t>
            </a: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C5FFE5B-3201-094C-A480-0A5E5C3F3F07}" type="slidenum">
              <a:rPr lang="en-AU" altLang="en-US"/>
              <a:pPr/>
              <a:t>51</a:t>
            </a:fld>
            <a:endParaRPr lang="en-AU" altLang="en-US"/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84538"/>
            <a:ext cx="770255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TextBox 4"/>
          <p:cNvSpPr txBox="1">
            <a:spLocks noChangeArrowheads="1"/>
          </p:cNvSpPr>
          <p:nvPr/>
        </p:nvSpPr>
        <p:spPr bwMode="auto">
          <a:xfrm>
            <a:off x="2027238" y="2133600"/>
            <a:ext cx="208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older accesses</a:t>
            </a:r>
          </a:p>
        </p:txBody>
      </p:sp>
      <p:cxnSp>
        <p:nvCxnSpPr>
          <p:cNvPr id="58375" name="Straight Arrow Connector 6"/>
          <p:cNvCxnSpPr>
            <a:cxnSpLocks noChangeShapeType="1"/>
          </p:cNvCxnSpPr>
          <p:nvPr/>
        </p:nvCxnSpPr>
        <p:spPr bwMode="auto">
          <a:xfrm flipH="1">
            <a:off x="1692275" y="2501900"/>
            <a:ext cx="503238" cy="1431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76" name="TextBox 8"/>
          <p:cNvSpPr txBox="1">
            <a:spLocks noChangeArrowheads="1"/>
          </p:cNvSpPr>
          <p:nvPr/>
        </p:nvSpPr>
        <p:spPr bwMode="auto">
          <a:xfrm>
            <a:off x="2333625" y="2565400"/>
            <a:ext cx="208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new accesses</a:t>
            </a:r>
          </a:p>
        </p:txBody>
      </p:sp>
      <p:cxnSp>
        <p:nvCxnSpPr>
          <p:cNvPr id="58377" name="Straight Arrow Connector 11"/>
          <p:cNvCxnSpPr>
            <a:cxnSpLocks noChangeShapeType="1"/>
          </p:cNvCxnSpPr>
          <p:nvPr/>
        </p:nvCxnSpPr>
        <p:spPr bwMode="auto">
          <a:xfrm>
            <a:off x="2700338" y="2933700"/>
            <a:ext cx="369887" cy="1287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461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Cache Blocked DGEMM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 #define BLOCKSIZE 32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2 void do_block (int n, int si, int sj, int sk, double *A, double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3 *B, double *C)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4 {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5  for (int i = si; i &lt; si+BLOCKSIZE; ++i)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6   for (int j = sj; j &lt; sj+BLOCKSIZE; ++j)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7   {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8    double cij = C[i+j*n];/* cij = C[i][j] */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9    for( int k = sk; k &lt; sk+BLOCKSIZE; k++ )</a:t>
            </a:r>
          </a:p>
          <a:p>
            <a:pPr marL="0" indent="0">
              <a:buFont typeface="Wingdings" charset="2"/>
              <a:buNone/>
            </a:pPr>
            <a:r>
              <a:rPr lang="pt-BR" altLang="en-US" sz="1400">
                <a:latin typeface="Courier New" charset="0"/>
                <a:ea typeface="Courier New" charset="0"/>
                <a:cs typeface="Courier New" charset="0"/>
              </a:rPr>
              <a:t>10    cij += A[i+k*n] * B[k+j*n];/* cij+=A[i][k]*B[k][j] */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11   C[i+j*n] = cij;/* C[i][j] = cij */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12  }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13 }</a:t>
            </a:r>
          </a:p>
          <a:p>
            <a:pPr marL="0" indent="0">
              <a:buFont typeface="Wingdings" charset="2"/>
              <a:buNone/>
            </a:pPr>
            <a:r>
              <a:rPr lang="fr-FR" altLang="en-US" sz="1400">
                <a:latin typeface="Courier New" charset="0"/>
                <a:ea typeface="Courier New" charset="0"/>
                <a:cs typeface="Courier New" charset="0"/>
              </a:rPr>
              <a:t>14 void dgemm (int n, double* A, double* B, double* C)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15 {</a:t>
            </a:r>
          </a:p>
          <a:p>
            <a:pPr marL="0" indent="0">
              <a:buFont typeface="Wingdings" charset="2"/>
              <a:buNone/>
            </a:pPr>
            <a:r>
              <a:rPr lang="sv-SE" altLang="en-US" sz="1400">
                <a:latin typeface="Courier New" charset="0"/>
                <a:ea typeface="Courier New" charset="0"/>
                <a:cs typeface="Courier New" charset="0"/>
              </a:rPr>
              <a:t>16  for ( int sj = 0; sj &lt; n; sj += BLOCKSIZE )</a:t>
            </a:r>
          </a:p>
          <a:p>
            <a:pPr marL="0" indent="0">
              <a:buFont typeface="Wingdings" charset="2"/>
              <a:buNone/>
            </a:pPr>
            <a:r>
              <a:rPr lang="it-IT" altLang="en-US" sz="1400">
                <a:latin typeface="Courier New" charset="0"/>
                <a:ea typeface="Courier New" charset="0"/>
                <a:cs typeface="Courier New" charset="0"/>
              </a:rPr>
              <a:t>17   for ( int si = 0; si &lt; n; si += BLOCKSIZE 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18    for ( int sk = 0; sk &lt; n; sk += BLOCKSIZE )</a:t>
            </a:r>
          </a:p>
          <a:p>
            <a:pPr marL="0" indent="0">
              <a:buFont typeface="Wingdings" charset="2"/>
              <a:buNone/>
            </a:pPr>
            <a:r>
              <a:rPr lang="pt-BR" altLang="en-US" sz="1400">
                <a:latin typeface="Courier New" charset="0"/>
                <a:ea typeface="Courier New" charset="0"/>
                <a:cs typeface="Courier New" charset="0"/>
              </a:rPr>
              <a:t>19     do_block(n, si, sj, sk, A, B, C);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20 }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1A50031-86B6-B345-A923-FDCCF85B1300}" type="slidenum">
              <a:rPr lang="en-AU" altLang="en-US"/>
              <a:pPr/>
              <a:t>52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836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en-US" sz="4000"/>
              <a:t>Blocked DGEMM Access Pattern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B0627CD-8114-AA47-BC37-EC018574F9CF}" type="slidenum">
              <a:rPr lang="en-AU" altLang="en-US"/>
              <a:pPr/>
              <a:t>53</a:t>
            </a:fld>
            <a:endParaRPr lang="en-AU" altLang="en-US"/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268413"/>
            <a:ext cx="79248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TextBox 5"/>
          <p:cNvSpPr txBox="1">
            <a:spLocks noChangeArrowheads="1"/>
          </p:cNvSpPr>
          <p:nvPr/>
        </p:nvSpPr>
        <p:spPr bwMode="auto">
          <a:xfrm>
            <a:off x="2987675" y="5891213"/>
            <a:ext cx="162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Unoptimized</a:t>
            </a:r>
          </a:p>
        </p:txBody>
      </p:sp>
      <p:sp>
        <p:nvSpPr>
          <p:cNvPr id="60422" name="TextBox 9"/>
          <p:cNvSpPr txBox="1">
            <a:spLocks noChangeArrowheads="1"/>
          </p:cNvSpPr>
          <p:nvPr/>
        </p:nvSpPr>
        <p:spPr bwMode="auto">
          <a:xfrm>
            <a:off x="5003800" y="5884863"/>
            <a:ext cx="1439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Blocked</a:t>
            </a:r>
          </a:p>
        </p:txBody>
      </p:sp>
      <p:pic>
        <p:nvPicPr>
          <p:cNvPr id="604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3986213"/>
            <a:ext cx="4344988" cy="19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98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5EF59E9-EDE2-9C4E-9256-347FFF7C64D0}" type="slidenum">
              <a:rPr lang="en-AU" altLang="en-US"/>
              <a:pPr/>
              <a:t>54</a:t>
            </a:fld>
            <a:endParaRPr lang="en-AU" altLang="en-US"/>
          </a:p>
        </p:txBody>
      </p:sp>
      <p:sp>
        <p:nvSpPr>
          <p:cNvPr id="7168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Virtual Memory</a:t>
            </a:r>
            <a:endParaRPr lang="en-AU" altLang="en-US"/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Use main memory as a “cache” for secondary (disk) storage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Managed jointly by CPU hardware and the operating system (OS)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Programs share main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Each gets a private virtual address space holding its frequently used code and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Protected from other programs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CPU and OS translate virtual addresses to physical addresses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VM “block” is called a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VM translation “miss” is called a page fault</a:t>
            </a:r>
            <a:endParaRPr lang="en-AU" altLang="en-US"/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 rot="5400000">
            <a:off x="7838281" y="929481"/>
            <a:ext cx="22447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§5.7 Virtual Memory</a:t>
            </a:r>
          </a:p>
        </p:txBody>
      </p:sp>
    </p:spTree>
    <p:extLst>
      <p:ext uri="{BB962C8B-B14F-4D97-AF65-F5344CB8AC3E}">
        <p14:creationId xmlns:p14="http://schemas.microsoft.com/office/powerpoint/2010/main" val="4673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5E3CF37-2AD7-6344-BA89-AE60BC318AB1}" type="slidenum">
              <a:rPr lang="en-AU" altLang="en-US"/>
              <a:pPr/>
              <a:t>55</a:t>
            </a:fld>
            <a:endParaRPr lang="en-AU" altLang="en-US"/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Address Translation</a:t>
            </a:r>
            <a:endParaRPr lang="en-AU" altLang="en-US"/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Fixed-size pages (e.g., 4K)</a:t>
            </a:r>
            <a:endParaRPr lang="en-AU" altLang="en-US"/>
          </a:p>
        </p:txBody>
      </p:sp>
      <p:pic>
        <p:nvPicPr>
          <p:cNvPr id="72709" name="Picture 8" descr="f05-2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93900"/>
            <a:ext cx="4318000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9" descr="f05-19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82825"/>
            <a:ext cx="344805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9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D99F125-1BCD-BB4F-A492-226634DB271A}" type="slidenum">
              <a:rPr lang="en-AU" altLang="en-US"/>
              <a:pPr/>
              <a:t>56</a:t>
            </a:fld>
            <a:endParaRPr lang="en-AU" altLang="en-US"/>
          </a:p>
        </p:txBody>
      </p:sp>
      <p:sp>
        <p:nvSpPr>
          <p:cNvPr id="737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 Fault Penalty</a:t>
            </a:r>
            <a:endParaRPr lang="en-AU" altLang="en-US"/>
          </a:p>
        </p:txBody>
      </p:sp>
      <p:sp>
        <p:nvSpPr>
          <p:cNvPr id="737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 page fault, the page must be fetched from disk</a:t>
            </a:r>
          </a:p>
          <a:p>
            <a:pPr lvl="1" eaLnBrk="1" hangingPunct="1"/>
            <a:r>
              <a:rPr lang="en-US" altLang="en-US"/>
              <a:t>Takes millions of clock cycles</a:t>
            </a:r>
          </a:p>
          <a:p>
            <a:pPr lvl="1" eaLnBrk="1" hangingPunct="1"/>
            <a:r>
              <a:rPr lang="en-US" altLang="en-US"/>
              <a:t>Handled by OS code</a:t>
            </a:r>
          </a:p>
          <a:p>
            <a:pPr eaLnBrk="1" hangingPunct="1"/>
            <a:r>
              <a:rPr lang="en-US" altLang="en-US"/>
              <a:t>Try to minimize page fault rate</a:t>
            </a:r>
          </a:p>
          <a:p>
            <a:pPr lvl="1" eaLnBrk="1" hangingPunct="1"/>
            <a:r>
              <a:rPr lang="en-US" altLang="en-US"/>
              <a:t>Fully associative placement</a:t>
            </a:r>
          </a:p>
          <a:p>
            <a:pPr lvl="1" eaLnBrk="1" hangingPunct="1"/>
            <a:r>
              <a:rPr lang="en-US" altLang="en-US"/>
              <a:t>Smart replacement algorithms</a:t>
            </a:r>
          </a:p>
        </p:txBody>
      </p:sp>
    </p:spTree>
    <p:extLst>
      <p:ext uri="{BB962C8B-B14F-4D97-AF65-F5344CB8AC3E}">
        <p14:creationId xmlns:p14="http://schemas.microsoft.com/office/powerpoint/2010/main" val="8387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31623B8-E641-334D-B343-6A0B6F3C1E92}" type="slidenum">
              <a:rPr lang="en-AU" altLang="en-US"/>
              <a:pPr/>
              <a:t>57</a:t>
            </a:fld>
            <a:endParaRPr lang="en-AU" altLang="en-US"/>
          </a:p>
        </p:txBody>
      </p:sp>
      <p:sp>
        <p:nvSpPr>
          <p:cNvPr id="7475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 Tables</a:t>
            </a:r>
            <a:endParaRPr lang="en-AU" altLang="en-US"/>
          </a:p>
        </p:txBody>
      </p:sp>
      <p:sp>
        <p:nvSpPr>
          <p:cNvPr id="74756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Stores placement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Array of page table entries, indexed by virtual page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Page table register in CPU points to page table in physical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present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PTE stores the physical page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Plus other status bits (referenced, dirty, …)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not present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PTE can refer to location in swap space on disk</a:t>
            </a:r>
          </a:p>
        </p:txBody>
      </p:sp>
    </p:spTree>
    <p:extLst>
      <p:ext uri="{BB962C8B-B14F-4D97-AF65-F5344CB8AC3E}">
        <p14:creationId xmlns:p14="http://schemas.microsoft.com/office/powerpoint/2010/main" val="197446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3C7B485-C30D-C043-916D-8A230430083F}" type="slidenum">
              <a:rPr lang="en-AU" altLang="en-US"/>
              <a:pPr/>
              <a:t>58</a:t>
            </a:fld>
            <a:endParaRPr lang="en-AU" altLang="en-US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Translation Using a Page Table</a:t>
            </a:r>
            <a:endParaRPr lang="en-AU" altLang="en-US" sz="4000"/>
          </a:p>
        </p:txBody>
      </p:sp>
      <p:pic>
        <p:nvPicPr>
          <p:cNvPr id="75780" name="Picture 4" descr="f05-2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12875"/>
            <a:ext cx="551338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8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BBFE450-9326-5D45-8E9C-59D1ABBAD50D}" type="slidenum">
              <a:rPr lang="en-AU" altLang="en-US"/>
              <a:pPr/>
              <a:t>59</a:t>
            </a:fld>
            <a:endParaRPr lang="en-AU" altLang="en-US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Mapping Pages to Storage</a:t>
            </a:r>
            <a:endParaRPr lang="en-AU" altLang="en-US"/>
          </a:p>
        </p:txBody>
      </p:sp>
      <p:pic>
        <p:nvPicPr>
          <p:cNvPr id="76804" name="Picture 4" descr="f05-2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557338"/>
            <a:ext cx="53340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0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DRAM Technology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7991475" cy="5111750"/>
          </a:xfrm>
        </p:spPr>
        <p:txBody>
          <a:bodyPr/>
          <a:lstStyle/>
          <a:p>
            <a:r>
              <a:rPr lang="en-US" altLang="en-US"/>
              <a:t>Data stored as a charge in a capacitor</a:t>
            </a:r>
          </a:p>
          <a:p>
            <a:pPr lvl="1"/>
            <a:r>
              <a:rPr lang="en-US" altLang="en-US"/>
              <a:t>Single transistor used to access the charge</a:t>
            </a:r>
          </a:p>
          <a:p>
            <a:pPr lvl="1"/>
            <a:r>
              <a:rPr lang="en-US" altLang="en-US"/>
              <a:t>Must periodically be refreshed</a:t>
            </a:r>
          </a:p>
          <a:p>
            <a:pPr lvl="2"/>
            <a:r>
              <a:rPr lang="en-US" altLang="en-US"/>
              <a:t>Read contents and write back</a:t>
            </a:r>
          </a:p>
          <a:p>
            <a:pPr lvl="2"/>
            <a:r>
              <a:rPr lang="en-US" altLang="en-US"/>
              <a:t>Performed on a DRAM “row”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E445335-1C34-ED46-934D-967445E83434}" type="slidenum">
              <a:rPr lang="en-AU" altLang="en-US"/>
              <a:pPr/>
              <a:t>6</a:t>
            </a:fld>
            <a:endParaRPr lang="en-AU" altLang="en-US"/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838575"/>
            <a:ext cx="6264275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0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59B2CB8-DD17-C64E-AF3B-617A9FB12C5B}" type="slidenum">
              <a:rPr lang="en-AU" altLang="en-US"/>
              <a:pPr/>
              <a:t>60</a:t>
            </a:fld>
            <a:endParaRPr lang="en-AU" altLang="en-US"/>
          </a:p>
        </p:txBody>
      </p:sp>
      <p:sp>
        <p:nvSpPr>
          <p:cNvPr id="778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 and Writes</a:t>
            </a:r>
            <a:endParaRPr lang="en-AU" altLang="en-US"/>
          </a:p>
        </p:txBody>
      </p:sp>
      <p:sp>
        <p:nvSpPr>
          <p:cNvPr id="778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To reduce page fault rate, prefer least-recently used (LRU) replacement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Reference bit (aka use bit) in PTE set to 1 on access to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Periodically cleared to 0 by OS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 page with reference bit = 0 has not been used recently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Disk writes take millions of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Block at once, not individual locations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Write through is impractical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Use write-back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Dirty bit in PTE set when page is written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411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810DB3C-2125-5046-B0C2-22532EB62A6F}" type="slidenum">
              <a:rPr lang="en-AU" altLang="en-US"/>
              <a:pPr/>
              <a:t>61</a:t>
            </a:fld>
            <a:endParaRPr lang="en-AU" altLang="en-US"/>
          </a:p>
        </p:txBody>
      </p:sp>
      <p:sp>
        <p:nvSpPr>
          <p:cNvPr id="788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 Translation Using a TLB</a:t>
            </a:r>
            <a:endParaRPr lang="en-AU" altLang="en-US"/>
          </a:p>
        </p:txBody>
      </p:sp>
      <p:sp>
        <p:nvSpPr>
          <p:cNvPr id="788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Address translation would appear to require extra memory references</a:t>
            </a:r>
          </a:p>
          <a:p>
            <a:pPr lvl="1" eaLnBrk="1" hangingPunct="1"/>
            <a:r>
              <a:rPr lang="en-US" altLang="en-US" sz="2400"/>
              <a:t>One to access the PTE</a:t>
            </a:r>
          </a:p>
          <a:p>
            <a:pPr lvl="1" eaLnBrk="1" hangingPunct="1"/>
            <a:r>
              <a:rPr lang="en-US" altLang="en-US" sz="2400"/>
              <a:t>Then the actual memory access</a:t>
            </a:r>
          </a:p>
          <a:p>
            <a:pPr eaLnBrk="1" hangingPunct="1"/>
            <a:r>
              <a:rPr lang="en-US" altLang="en-US" sz="2800"/>
              <a:t>But access to page tables has good locality</a:t>
            </a:r>
          </a:p>
          <a:p>
            <a:pPr lvl="1" eaLnBrk="1" hangingPunct="1"/>
            <a:r>
              <a:rPr lang="en-US" altLang="en-US" sz="2400"/>
              <a:t>So use a fast cache of PTEs within the CPU</a:t>
            </a:r>
          </a:p>
          <a:p>
            <a:pPr lvl="1" eaLnBrk="1" hangingPunct="1"/>
            <a:r>
              <a:rPr lang="en-US" altLang="en-US" sz="2400"/>
              <a:t>Called a Translation Look-aside Buffer (TLB)</a:t>
            </a:r>
          </a:p>
          <a:p>
            <a:pPr lvl="1" eaLnBrk="1" hangingPunct="1"/>
            <a:r>
              <a:rPr lang="en-US" altLang="en-US" sz="2400"/>
              <a:t>Typical: 16–512 PTEs, 0.5–1 cycle for hit, 10–100 cycles for miss, 0.01%–1% miss rate</a:t>
            </a:r>
          </a:p>
          <a:p>
            <a:pPr lvl="1" eaLnBrk="1" hangingPunct="1"/>
            <a:r>
              <a:rPr lang="en-US" altLang="en-US" sz="2400"/>
              <a:t>Misses could be handled by hardware or software</a:t>
            </a:r>
          </a:p>
        </p:txBody>
      </p:sp>
    </p:spTree>
    <p:extLst>
      <p:ext uri="{BB962C8B-B14F-4D97-AF65-F5344CB8AC3E}">
        <p14:creationId xmlns:p14="http://schemas.microsoft.com/office/powerpoint/2010/main" val="14744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8E52CFB-A029-3744-B389-B5957C064212}" type="slidenum">
              <a:rPr lang="en-AU" altLang="en-US"/>
              <a:pPr/>
              <a:t>62</a:t>
            </a:fld>
            <a:endParaRPr lang="en-AU" altLang="en-US"/>
          </a:p>
        </p:txBody>
      </p:sp>
      <p:pic>
        <p:nvPicPr>
          <p:cNvPr id="79875" name="Picture 5" descr="f05-2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268413"/>
            <a:ext cx="6535738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 Translation Using a TLB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399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BEEB983-32D4-8F4C-926C-1637A7BC47E4}" type="slidenum">
              <a:rPr lang="en-AU" altLang="en-US"/>
              <a:pPr/>
              <a:t>63</a:t>
            </a:fld>
            <a:endParaRPr lang="en-AU" altLang="en-US"/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TLB Misses</a:t>
            </a:r>
            <a:endParaRPr lang="en-AU" altLang="en-US"/>
          </a:p>
        </p:txBody>
      </p:sp>
      <p:sp>
        <p:nvSpPr>
          <p:cNvPr id="809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If page is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Load the PTE from memory and retry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Could be handled in hardware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Can get complex for more complicated page table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Or in software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Raise a special exception, with optimized handler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not in memory (page fault)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OS handles fetching the page and updating the page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Then restart the faulting instruction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776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2DCA3C7-8D9A-D142-A970-798590EFC82D}" type="slidenum">
              <a:rPr lang="en-AU" altLang="en-US"/>
              <a:pPr/>
              <a:t>64</a:t>
            </a:fld>
            <a:endParaRPr lang="en-AU" altLang="en-US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TLB Miss Handler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TLB miss indicates</a:t>
            </a:r>
          </a:p>
          <a:p>
            <a:pPr lvl="1" eaLnBrk="1" hangingPunct="1"/>
            <a:r>
              <a:rPr lang="en-AU" altLang="en-US" dirty="0"/>
              <a:t>Page present, but PTE not in TLB</a:t>
            </a:r>
          </a:p>
          <a:p>
            <a:pPr lvl="1" eaLnBrk="1" hangingPunct="1"/>
            <a:r>
              <a:rPr lang="en-AU" altLang="en-US" dirty="0"/>
              <a:t>Page not </a:t>
            </a:r>
            <a:r>
              <a:rPr lang="en-AU" altLang="en-US" dirty="0" smtClean="0"/>
              <a:t>present</a:t>
            </a:r>
            <a:endParaRPr lang="en-AU" altLang="en-US" dirty="0"/>
          </a:p>
          <a:p>
            <a:pPr eaLnBrk="1" hangingPunct="1"/>
            <a:r>
              <a:rPr lang="en-AU" altLang="en-US" dirty="0" smtClean="0"/>
              <a:t>Handler </a:t>
            </a:r>
            <a:r>
              <a:rPr lang="en-AU" altLang="en-US" dirty="0"/>
              <a:t>copies PTE from memory to TLB</a:t>
            </a:r>
          </a:p>
          <a:p>
            <a:pPr lvl="1" eaLnBrk="1" hangingPunct="1"/>
            <a:r>
              <a:rPr lang="en-AU" altLang="en-US" dirty="0"/>
              <a:t>Then restarts instruction</a:t>
            </a:r>
          </a:p>
          <a:p>
            <a:pPr lvl="1" eaLnBrk="1" hangingPunct="1"/>
            <a:r>
              <a:rPr lang="en-AU" altLang="en-US" dirty="0"/>
              <a:t>If page not present, page fault will occur</a:t>
            </a:r>
          </a:p>
        </p:txBody>
      </p:sp>
    </p:spTree>
    <p:extLst>
      <p:ext uri="{BB962C8B-B14F-4D97-AF65-F5344CB8AC3E}">
        <p14:creationId xmlns:p14="http://schemas.microsoft.com/office/powerpoint/2010/main" val="4807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E02D831-77E2-5D49-AB75-9975EBC28C6B}" type="slidenum">
              <a:rPr lang="en-AU" altLang="en-US"/>
              <a:pPr/>
              <a:t>65</a:t>
            </a:fld>
            <a:endParaRPr lang="en-AU" altLang="en-US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Page Fault Handler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Use faulting virtual address to find PTE</a:t>
            </a:r>
          </a:p>
          <a:p>
            <a:pPr eaLnBrk="1" hangingPunct="1"/>
            <a:r>
              <a:rPr lang="en-AU" altLang="en-US" dirty="0"/>
              <a:t>Locate page on disk</a:t>
            </a:r>
          </a:p>
          <a:p>
            <a:pPr eaLnBrk="1" hangingPunct="1"/>
            <a:r>
              <a:rPr lang="en-AU" altLang="en-US" dirty="0"/>
              <a:t>Choose page to replace</a:t>
            </a:r>
          </a:p>
          <a:p>
            <a:pPr lvl="1" eaLnBrk="1" hangingPunct="1"/>
            <a:r>
              <a:rPr lang="en-AU" altLang="en-US" dirty="0"/>
              <a:t>If dirty, write to disk first</a:t>
            </a:r>
          </a:p>
          <a:p>
            <a:pPr eaLnBrk="1" hangingPunct="1"/>
            <a:r>
              <a:rPr lang="en-AU" altLang="en-US" dirty="0"/>
              <a:t>Read page into memory and update page table</a:t>
            </a:r>
          </a:p>
          <a:p>
            <a:pPr eaLnBrk="1" hangingPunct="1"/>
            <a:r>
              <a:rPr lang="en-AU" altLang="en-US" dirty="0"/>
              <a:t>Make process runnable again</a:t>
            </a:r>
          </a:p>
          <a:p>
            <a:pPr lvl="1" eaLnBrk="1" hangingPunct="1"/>
            <a:r>
              <a:rPr lang="en-AU" altLang="en-US" dirty="0"/>
              <a:t>Restart from faulting instruction</a:t>
            </a:r>
          </a:p>
        </p:txBody>
      </p:sp>
    </p:spTree>
    <p:extLst>
      <p:ext uri="{BB962C8B-B14F-4D97-AF65-F5344CB8AC3E}">
        <p14:creationId xmlns:p14="http://schemas.microsoft.com/office/powerpoint/2010/main" val="109835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709EB23-10E8-B447-B868-224A5E19946A}" type="slidenum">
              <a:rPr lang="en-AU" altLang="en-US"/>
              <a:pPr/>
              <a:t>66</a:t>
            </a:fld>
            <a:endParaRPr lang="en-AU" alt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TLB and Cache Interaction</a:t>
            </a:r>
            <a:endParaRPr lang="en-AU" altLang="en-US"/>
          </a:p>
        </p:txBody>
      </p:sp>
      <p:pic>
        <p:nvPicPr>
          <p:cNvPr id="83973" name="Picture 5" descr="f05-2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089" y="1268413"/>
            <a:ext cx="4956175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5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709EB23-10E8-B447-B868-224A5E19946A}" type="slidenum">
              <a:rPr lang="en-AU" altLang="en-US"/>
              <a:pPr/>
              <a:t>67</a:t>
            </a:fld>
            <a:endParaRPr lang="en-AU" alt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TLB and Cache Interaction</a:t>
            </a:r>
            <a:endParaRPr lang="en-AU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152972"/>
            <a:ext cx="6184897" cy="522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4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FDC8C6B-EF51-5B4E-85FC-1DA7380CC747}" type="slidenum">
              <a:rPr lang="en-AU" altLang="en-US"/>
              <a:pPr/>
              <a:t>68</a:t>
            </a:fld>
            <a:endParaRPr lang="en-AU" altLang="en-US"/>
          </a:p>
        </p:txBody>
      </p:sp>
      <p:sp>
        <p:nvSpPr>
          <p:cNvPr id="849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Protection</a:t>
            </a:r>
            <a:endParaRPr lang="en-AU" altLang="en-US"/>
          </a:p>
        </p:txBody>
      </p:sp>
      <p:sp>
        <p:nvSpPr>
          <p:cNvPr id="849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Different tasks can share parts of their virtual address spaces</a:t>
            </a:r>
          </a:p>
          <a:p>
            <a:pPr lvl="1" eaLnBrk="1" hangingPunct="1"/>
            <a:r>
              <a:rPr lang="en-US" altLang="en-US"/>
              <a:t>But need to protect against errant access</a:t>
            </a:r>
          </a:p>
          <a:p>
            <a:pPr lvl="1" eaLnBrk="1" hangingPunct="1"/>
            <a:r>
              <a:rPr lang="en-US" altLang="en-US"/>
              <a:t>Requires OS assistance</a:t>
            </a:r>
          </a:p>
          <a:p>
            <a:pPr eaLnBrk="1" hangingPunct="1"/>
            <a:r>
              <a:rPr lang="en-US" altLang="en-US"/>
              <a:t>Hardware support for OS protection</a:t>
            </a:r>
          </a:p>
          <a:p>
            <a:pPr lvl="1" eaLnBrk="1" hangingPunct="1"/>
            <a:r>
              <a:rPr lang="en-US" altLang="en-US"/>
              <a:t>Privileged supervisor mode (aka kernel mode)</a:t>
            </a:r>
          </a:p>
          <a:p>
            <a:pPr lvl="1" eaLnBrk="1" hangingPunct="1"/>
            <a:r>
              <a:rPr lang="en-US" altLang="en-US"/>
              <a:t>Privileged instructions</a:t>
            </a:r>
          </a:p>
          <a:p>
            <a:pPr lvl="1" eaLnBrk="1" hangingPunct="1"/>
            <a:r>
              <a:rPr lang="en-US" altLang="en-US"/>
              <a:t>Page tables and other state information only accessible in supervisor mode</a:t>
            </a:r>
          </a:p>
          <a:p>
            <a:pPr lvl="1" eaLnBrk="1" hangingPunct="1"/>
            <a:r>
              <a:rPr lang="en-US" altLang="en-US"/>
              <a:t>System call exception (e.g., syscall in MIPS)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43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8C86E88-564C-A544-B168-0F6CD25F150A}" type="slidenum">
              <a:rPr lang="en-AU" altLang="en-US"/>
              <a:pPr/>
              <a:t>69</a:t>
            </a:fld>
            <a:endParaRPr lang="en-AU" altLang="en-US"/>
          </a:p>
        </p:txBody>
      </p:sp>
      <p:sp>
        <p:nvSpPr>
          <p:cNvPr id="860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Memory Hierarchy</a:t>
            </a:r>
            <a:endParaRPr lang="en-AU" altLang="en-US"/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70875" cy="4392613"/>
          </a:xfrm>
        </p:spPr>
        <p:txBody>
          <a:bodyPr/>
          <a:lstStyle/>
          <a:p>
            <a:pPr eaLnBrk="1" hangingPunct="1"/>
            <a:r>
              <a:rPr lang="en-US" altLang="en-US" dirty="0"/>
              <a:t>Common principles apply at all levels of the memory hierarchy</a:t>
            </a:r>
          </a:p>
          <a:p>
            <a:pPr lvl="1" eaLnBrk="1" hangingPunct="1"/>
            <a:r>
              <a:rPr lang="en-US" altLang="en-US" dirty="0"/>
              <a:t>Based on notions of caching</a:t>
            </a:r>
          </a:p>
          <a:p>
            <a:pPr eaLnBrk="1" hangingPunct="1"/>
            <a:r>
              <a:rPr lang="en-US" altLang="en-US" dirty="0"/>
              <a:t>At each level in the hierarchy</a:t>
            </a:r>
          </a:p>
          <a:p>
            <a:pPr lvl="1" eaLnBrk="1" hangingPunct="1"/>
            <a:r>
              <a:rPr lang="en-US" altLang="en-US" dirty="0"/>
              <a:t>Block placement</a:t>
            </a:r>
          </a:p>
          <a:p>
            <a:pPr lvl="1" eaLnBrk="1" hangingPunct="1"/>
            <a:r>
              <a:rPr lang="en-US" altLang="en-US" dirty="0"/>
              <a:t>Finding a block</a:t>
            </a:r>
          </a:p>
          <a:p>
            <a:pPr lvl="1" eaLnBrk="1" hangingPunct="1"/>
            <a:r>
              <a:rPr lang="en-US" altLang="en-US" dirty="0"/>
              <a:t>Replacement on a miss</a:t>
            </a:r>
          </a:p>
          <a:p>
            <a:pPr lvl="1" eaLnBrk="1" hangingPunct="1"/>
            <a:r>
              <a:rPr lang="en-US" altLang="en-US" dirty="0"/>
              <a:t>Write policy</a:t>
            </a:r>
            <a:endParaRPr lang="en-AU" altLang="en-US" dirty="0"/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 rot="5400000">
            <a:off x="6220619" y="2556669"/>
            <a:ext cx="5480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§5.8 A Common Framework for Memory Hierarchies</a:t>
            </a:r>
          </a:p>
        </p:txBody>
      </p:sp>
      <p:sp>
        <p:nvSpPr>
          <p:cNvPr id="86022" name="Text Box 7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1">
                <a:solidFill>
                  <a:schemeClr val="folHlink"/>
                </a:solidFill>
                <a:latin typeface="Arial Black" charset="0"/>
              </a:rPr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204002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7696CBA-C8B0-AC43-A835-0A13DED936E6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Advanced DRAM Organization</a:t>
            </a:r>
            <a:endParaRPr lang="en-AU" altLang="en-US"/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Bits in a DRAM are organized as a rectangular array</a:t>
            </a:r>
          </a:p>
          <a:p>
            <a:pPr lvl="1" eaLnBrk="1" hangingPunct="1"/>
            <a:r>
              <a:rPr lang="en-US" altLang="en-US"/>
              <a:t>DRAM accesses an entire row</a:t>
            </a:r>
          </a:p>
          <a:p>
            <a:pPr lvl="1" eaLnBrk="1" hangingPunct="1"/>
            <a:r>
              <a:rPr lang="en-US" altLang="en-US"/>
              <a:t>Burst mode: supply successive words from a row with reduced latency</a:t>
            </a:r>
          </a:p>
          <a:p>
            <a:pPr eaLnBrk="1" hangingPunct="1"/>
            <a:r>
              <a:rPr lang="en-US" altLang="en-US"/>
              <a:t>Double data rate (DDR) DRAM</a:t>
            </a:r>
          </a:p>
          <a:p>
            <a:pPr lvl="1" eaLnBrk="1" hangingPunct="1"/>
            <a:r>
              <a:rPr lang="en-US" altLang="en-US"/>
              <a:t>Transfer on rising and falling clock edges</a:t>
            </a:r>
          </a:p>
          <a:p>
            <a:pPr eaLnBrk="1" hangingPunct="1"/>
            <a:r>
              <a:rPr lang="en-US" altLang="en-US"/>
              <a:t>Quad data rate (QDR) DRAM</a:t>
            </a:r>
          </a:p>
          <a:p>
            <a:pPr lvl="1" eaLnBrk="1" hangingPunct="1"/>
            <a:r>
              <a:rPr lang="en-US" altLang="en-US"/>
              <a:t>Separate DDR inputs and outputs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119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878F148-D416-0B4D-99F4-61B5C84018A2}" type="slidenum">
              <a:rPr lang="en-AU" altLang="en-US"/>
              <a:pPr/>
              <a:t>70</a:t>
            </a:fld>
            <a:endParaRPr lang="en-AU" altLang="en-US"/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Placement</a:t>
            </a:r>
            <a:endParaRPr lang="en-AU" altLang="en-US"/>
          </a:p>
        </p:txBody>
      </p:sp>
      <p:sp>
        <p:nvSpPr>
          <p:cNvPr id="870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Determined by associativity</a:t>
            </a:r>
          </a:p>
          <a:p>
            <a:pPr lvl="1" eaLnBrk="1" hangingPunct="1"/>
            <a:r>
              <a:rPr lang="en-US" altLang="en-US"/>
              <a:t>Direct mapped (1-way associative)</a:t>
            </a:r>
          </a:p>
          <a:p>
            <a:pPr lvl="2" eaLnBrk="1" hangingPunct="1"/>
            <a:r>
              <a:rPr lang="en-US" altLang="en-US"/>
              <a:t>One choice for placement</a:t>
            </a:r>
          </a:p>
          <a:p>
            <a:pPr lvl="1" eaLnBrk="1" hangingPunct="1"/>
            <a:r>
              <a:rPr lang="en-US" altLang="en-US"/>
              <a:t>n-way set associative</a:t>
            </a:r>
          </a:p>
          <a:p>
            <a:pPr lvl="2" eaLnBrk="1" hangingPunct="1"/>
            <a:r>
              <a:rPr lang="en-US" altLang="en-US"/>
              <a:t>n choices within a set</a:t>
            </a:r>
          </a:p>
          <a:p>
            <a:pPr lvl="1" eaLnBrk="1" hangingPunct="1"/>
            <a:r>
              <a:rPr lang="en-US" altLang="en-US"/>
              <a:t>Fully associative</a:t>
            </a:r>
          </a:p>
          <a:p>
            <a:pPr lvl="2" eaLnBrk="1" hangingPunct="1"/>
            <a:r>
              <a:rPr lang="en-US" altLang="en-US"/>
              <a:t>Any location</a:t>
            </a:r>
          </a:p>
          <a:p>
            <a:pPr eaLnBrk="1" hangingPunct="1"/>
            <a:r>
              <a:rPr lang="en-US" altLang="en-US"/>
              <a:t>Higher associativity reduces miss rate</a:t>
            </a:r>
          </a:p>
          <a:p>
            <a:pPr lvl="1" eaLnBrk="1" hangingPunct="1"/>
            <a:r>
              <a:rPr lang="en-US" altLang="en-US"/>
              <a:t>Increases complexity, cost, and access time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9432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E86F116-BC10-544E-B9AE-21D51463EC5A}" type="slidenum">
              <a:rPr lang="en-AU" altLang="en-US"/>
              <a:pPr/>
              <a:t>71</a:t>
            </a:fld>
            <a:endParaRPr lang="en-AU" altLang="en-US"/>
          </a:p>
        </p:txBody>
      </p:sp>
      <p:sp>
        <p:nvSpPr>
          <p:cNvPr id="88067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Finding a Block</a:t>
            </a:r>
            <a:endParaRPr lang="en-AU" altLang="en-US"/>
          </a:p>
        </p:txBody>
      </p:sp>
      <p:sp>
        <p:nvSpPr>
          <p:cNvPr id="88068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84213" y="3856038"/>
            <a:ext cx="8270875" cy="2381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Hardware caches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Reduce comparisons to reduce cost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Virtual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Full table lookup makes full associativity feasible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Benefit in reduced miss rate</a:t>
            </a:r>
            <a:endParaRPr lang="en-AU" altLang="en-US" sz="2400"/>
          </a:p>
        </p:txBody>
      </p:sp>
      <p:graphicFrame>
        <p:nvGraphicFramePr>
          <p:cNvPr id="355332" name="Group 4"/>
          <p:cNvGraphicFramePr>
            <a:graphicFrameLocks noGrp="1"/>
          </p:cNvGraphicFramePr>
          <p:nvPr/>
        </p:nvGraphicFramePr>
        <p:xfrm>
          <a:off x="1187450" y="1397000"/>
          <a:ext cx="7561263" cy="2286000"/>
        </p:xfrm>
        <a:graphic>
          <a:graphicData uri="http://schemas.openxmlformats.org/drawingml/2006/table">
            <a:tbl>
              <a:tblPr/>
              <a:tblGrid>
                <a:gridCol w="2520950"/>
                <a:gridCol w="2851150"/>
                <a:gridCol w="2189163"/>
              </a:tblGrid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Associativity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Location method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 comparisons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Direct mapped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n-way set associative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index, then search entries within the set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Fully associative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Search all entries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#entries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 lookup table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56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6CE1C4A-4FC3-184C-8969-937FBF208CB7}" type="slidenum">
              <a:rPr lang="en-AU" altLang="en-US"/>
              <a:pPr/>
              <a:t>72</a:t>
            </a:fld>
            <a:endParaRPr lang="en-AU" altLang="en-US"/>
          </a:p>
        </p:txBody>
      </p:sp>
      <p:sp>
        <p:nvSpPr>
          <p:cNvPr id="890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</a:t>
            </a:r>
            <a:endParaRPr lang="en-AU" altLang="en-US"/>
          </a:p>
        </p:txBody>
      </p:sp>
      <p:sp>
        <p:nvSpPr>
          <p:cNvPr id="890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Choice of entry to replace on a miss</a:t>
            </a:r>
          </a:p>
          <a:p>
            <a:pPr lvl="1" eaLnBrk="1" hangingPunct="1"/>
            <a:r>
              <a:rPr lang="en-US" altLang="en-US"/>
              <a:t>Least recently used (LRU)</a:t>
            </a:r>
          </a:p>
          <a:p>
            <a:pPr lvl="2" eaLnBrk="1" hangingPunct="1"/>
            <a:r>
              <a:rPr lang="en-US" altLang="en-US"/>
              <a:t>Complex and costly hardware for high associativity</a:t>
            </a:r>
          </a:p>
          <a:p>
            <a:pPr lvl="1" eaLnBrk="1" hangingPunct="1"/>
            <a:r>
              <a:rPr lang="en-US" altLang="en-US"/>
              <a:t>Random</a:t>
            </a:r>
          </a:p>
          <a:p>
            <a:pPr lvl="2" eaLnBrk="1" hangingPunct="1"/>
            <a:r>
              <a:rPr lang="en-US" altLang="en-US"/>
              <a:t>Close to LRU, easier to implement</a:t>
            </a:r>
          </a:p>
          <a:p>
            <a:pPr eaLnBrk="1" hangingPunct="1"/>
            <a:r>
              <a:rPr lang="en-US" altLang="en-US"/>
              <a:t>Virtual memory</a:t>
            </a:r>
          </a:p>
          <a:p>
            <a:pPr lvl="1" eaLnBrk="1" hangingPunct="1"/>
            <a:r>
              <a:rPr lang="en-US" altLang="en-US"/>
              <a:t>LRU approximation with hardware support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822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6036A38-52F3-1B43-ACA0-DCA728EB36B6}" type="slidenum">
              <a:rPr lang="en-AU" altLang="en-US"/>
              <a:pPr/>
              <a:t>73</a:t>
            </a:fld>
            <a:endParaRPr lang="en-AU" altLang="en-US"/>
          </a:p>
        </p:txBody>
      </p:sp>
      <p:sp>
        <p:nvSpPr>
          <p:cNvPr id="901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Policy</a:t>
            </a:r>
            <a:endParaRPr lang="en-AU" altLang="en-US"/>
          </a:p>
        </p:txBody>
      </p:sp>
      <p:sp>
        <p:nvSpPr>
          <p:cNvPr id="901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Write-through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both upper and lower levels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Simplifies replacement, but may require write buffer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Write-back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upper level only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lower level when block is replaced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Need to keep more state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Virtual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Only write-back is feasible, given disk write latency 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117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995EFE4-D598-4041-85D6-1551056E0DBF}" type="slidenum">
              <a:rPr lang="en-AU" altLang="en-US"/>
              <a:pPr/>
              <a:t>74</a:t>
            </a:fld>
            <a:endParaRPr lang="en-AU" altLang="en-US"/>
          </a:p>
        </p:txBody>
      </p:sp>
      <p:sp>
        <p:nvSpPr>
          <p:cNvPr id="911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Sources of Misses</a:t>
            </a:r>
            <a:endParaRPr lang="en-AU" altLang="en-US"/>
          </a:p>
        </p:txBody>
      </p:sp>
      <p:sp>
        <p:nvSpPr>
          <p:cNvPr id="911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Compulsory misses (aka cold start misses)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First access to a block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Capacity misses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Due to finite cache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 replaced block is later accessed again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Conflict misses (aka collision misses)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 a non-fully associative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Due to competition for entries in a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Would not occur in a fully associative cache of the same total size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5499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3B6478E-DC7F-3946-A863-AF7CA659EE4A}" type="slidenum">
              <a:rPr lang="en-AU" altLang="en-US"/>
              <a:pPr/>
              <a:t>75</a:t>
            </a:fld>
            <a:endParaRPr lang="en-AU" altLang="en-US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15888"/>
            <a:ext cx="7793038" cy="766762"/>
          </a:xfrm>
        </p:spPr>
        <p:txBody>
          <a:bodyPr/>
          <a:lstStyle/>
          <a:p>
            <a:pPr eaLnBrk="1" hangingPunct="1"/>
            <a:r>
              <a:rPr lang="en-US" altLang="en-US"/>
              <a:t>Cache Design Trade-offs</a:t>
            </a:r>
            <a:endParaRPr lang="en-AU" altLang="en-US"/>
          </a:p>
        </p:txBody>
      </p:sp>
      <p:graphicFrame>
        <p:nvGraphicFramePr>
          <p:cNvPr id="363523" name="Group 3"/>
          <p:cNvGraphicFramePr>
            <a:graphicFrameLocks noGrp="1"/>
          </p:cNvGraphicFramePr>
          <p:nvPr/>
        </p:nvGraphicFramePr>
        <p:xfrm>
          <a:off x="684213" y="1541463"/>
          <a:ext cx="8135937" cy="3832226"/>
        </p:xfrm>
        <a:graphic>
          <a:graphicData uri="http://schemas.openxmlformats.org/drawingml/2006/table">
            <a:tbl>
              <a:tblPr/>
              <a:tblGrid>
                <a:gridCol w="2711450"/>
                <a:gridCol w="2713037"/>
                <a:gridCol w="2711450"/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 change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Effect on miss rate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Negative performance effect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cache size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capacity misses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associativity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conflict misses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block size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compulsory misses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Increases miss penalty. For very large block size, may increase miss rate due to pollution.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77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DAEC1C4-9081-D347-8B04-640BABB39DD7}" type="slidenum">
              <a:rPr lang="en-AU" altLang="en-US"/>
              <a:pPr/>
              <a:t>76</a:t>
            </a:fld>
            <a:endParaRPr lang="en-AU" altLang="en-US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Byte vs. word addressing</a:t>
            </a:r>
          </a:p>
          <a:p>
            <a:pPr lvl="1" eaLnBrk="1" hangingPunct="1"/>
            <a:r>
              <a:rPr lang="en-AU" altLang="en-US"/>
              <a:t>Example: 32-byte direct-mapped cache,</a:t>
            </a:r>
            <a:br>
              <a:rPr lang="en-AU" altLang="en-US"/>
            </a:br>
            <a:r>
              <a:rPr lang="en-AU" altLang="en-US"/>
              <a:t>4-byte blocks</a:t>
            </a:r>
          </a:p>
          <a:p>
            <a:pPr lvl="2" eaLnBrk="1" hangingPunct="1"/>
            <a:r>
              <a:rPr lang="en-AU" altLang="en-US"/>
              <a:t>Byte 36 maps to block 1</a:t>
            </a:r>
          </a:p>
          <a:p>
            <a:pPr lvl="2" eaLnBrk="1" hangingPunct="1"/>
            <a:r>
              <a:rPr lang="en-AU" altLang="en-US"/>
              <a:t>Word 36 maps to block 4</a:t>
            </a:r>
          </a:p>
          <a:p>
            <a:pPr eaLnBrk="1" hangingPunct="1"/>
            <a:r>
              <a:rPr lang="en-AU" altLang="en-US"/>
              <a:t>Ignoring memory system effects when writing or generating code</a:t>
            </a:r>
          </a:p>
          <a:p>
            <a:pPr lvl="1" eaLnBrk="1" hangingPunct="1"/>
            <a:r>
              <a:rPr lang="en-AU" altLang="en-US"/>
              <a:t>Example: iterating over rows vs. columns of arrays</a:t>
            </a:r>
          </a:p>
          <a:p>
            <a:pPr lvl="1" eaLnBrk="1" hangingPunct="1"/>
            <a:r>
              <a:rPr lang="en-AU" altLang="en-US"/>
              <a:t>Large strides result in poor locality</a:t>
            </a:r>
          </a:p>
        </p:txBody>
      </p:sp>
      <p:sp>
        <p:nvSpPr>
          <p:cNvPr id="106501" name="Text Box 4"/>
          <p:cNvSpPr txBox="1">
            <a:spLocks noChangeArrowheads="1"/>
          </p:cNvSpPr>
          <p:nvPr/>
        </p:nvSpPr>
        <p:spPr bwMode="auto">
          <a:xfrm rot="5400000">
            <a:off x="7509669" y="1267619"/>
            <a:ext cx="2901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§5.15 Fallacies and Pitfalls</a:t>
            </a:r>
          </a:p>
        </p:txBody>
      </p:sp>
    </p:spTree>
    <p:extLst>
      <p:ext uri="{BB962C8B-B14F-4D97-AF65-F5344CB8AC3E}">
        <p14:creationId xmlns:p14="http://schemas.microsoft.com/office/powerpoint/2010/main" val="16102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3E64382-1949-9D43-BE7E-A622538B20C9}" type="slidenum">
              <a:rPr lang="en-AU" altLang="en-US"/>
              <a:pPr/>
              <a:t>77</a:t>
            </a:fld>
            <a:endParaRPr lang="en-AU" altLang="en-US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 multiprocessor with shared L2 or L3 cache</a:t>
            </a:r>
          </a:p>
          <a:p>
            <a:pPr lvl="1" eaLnBrk="1" hangingPunct="1"/>
            <a:r>
              <a:rPr lang="en-AU" altLang="en-US"/>
              <a:t>Less associativity than cores results in conflict misses</a:t>
            </a:r>
          </a:p>
          <a:p>
            <a:pPr lvl="1" eaLnBrk="1" hangingPunct="1"/>
            <a:r>
              <a:rPr lang="en-AU" altLang="en-US"/>
              <a:t>More cores </a:t>
            </a:r>
            <a:r>
              <a:rPr lang="en-AU" altLang="en-US">
                <a:sym typeface="Symbol" charset="2"/>
              </a:rPr>
              <a:t> need to increase associativity</a:t>
            </a:r>
          </a:p>
          <a:p>
            <a:pPr eaLnBrk="1" hangingPunct="1"/>
            <a:r>
              <a:rPr lang="en-AU" altLang="en-US">
                <a:sym typeface="Symbol" charset="2"/>
              </a:rPr>
              <a:t>Using AMAT to evaluate performance of out-of-order processors</a:t>
            </a:r>
          </a:p>
          <a:p>
            <a:pPr lvl="1" eaLnBrk="1" hangingPunct="1"/>
            <a:r>
              <a:rPr lang="en-AU" altLang="en-US">
                <a:sym typeface="Symbol" charset="2"/>
              </a:rPr>
              <a:t>Ignores effect of non-blocked accesses</a:t>
            </a:r>
          </a:p>
          <a:p>
            <a:pPr lvl="1" eaLnBrk="1" hangingPunct="1"/>
            <a:r>
              <a:rPr lang="en-AU" altLang="en-US">
                <a:sym typeface="Symbol" charset="2"/>
              </a:rPr>
              <a:t>Instead, evaluate performance by simulation</a:t>
            </a:r>
          </a:p>
        </p:txBody>
      </p:sp>
    </p:spTree>
    <p:extLst>
      <p:ext uri="{BB962C8B-B14F-4D97-AF65-F5344CB8AC3E}">
        <p14:creationId xmlns:p14="http://schemas.microsoft.com/office/powerpoint/2010/main" val="16270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56C7465-D024-3744-A086-102C60BE7699}" type="slidenum">
              <a:rPr lang="en-AU" altLang="en-US"/>
              <a:pPr/>
              <a:t>78</a:t>
            </a:fld>
            <a:endParaRPr lang="en-AU" altLang="en-US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Extending address range using segments</a:t>
            </a:r>
          </a:p>
          <a:p>
            <a:pPr lvl="1" eaLnBrk="1" hangingPunct="1"/>
            <a:r>
              <a:rPr lang="en-AU" altLang="en-US"/>
              <a:t>E.g., Intel 80286</a:t>
            </a:r>
          </a:p>
          <a:p>
            <a:pPr lvl="1" eaLnBrk="1" hangingPunct="1"/>
            <a:r>
              <a:rPr lang="en-AU" altLang="en-US"/>
              <a:t>But a segment is not always big enough</a:t>
            </a:r>
          </a:p>
          <a:p>
            <a:pPr lvl="1" eaLnBrk="1" hangingPunct="1"/>
            <a:r>
              <a:rPr lang="en-AU" altLang="en-US"/>
              <a:t>Makes address arithmetic complicated</a:t>
            </a:r>
          </a:p>
          <a:p>
            <a:pPr eaLnBrk="1" hangingPunct="1"/>
            <a:r>
              <a:rPr lang="en-AU" altLang="en-US"/>
              <a:t>Implementing a VMM on an ISA not designed for virtualization</a:t>
            </a:r>
          </a:p>
          <a:p>
            <a:pPr lvl="1" eaLnBrk="1" hangingPunct="1"/>
            <a:r>
              <a:rPr lang="en-AU" altLang="en-US"/>
              <a:t>E.g., non-privileged instructions accessing hardware resources</a:t>
            </a:r>
          </a:p>
          <a:p>
            <a:pPr lvl="1" eaLnBrk="1" hangingPunct="1"/>
            <a:r>
              <a:rPr lang="en-AU" altLang="en-US"/>
              <a:t>Either extend ISA, or require guest OS not to use problematic instructions</a:t>
            </a:r>
          </a:p>
        </p:txBody>
      </p:sp>
    </p:spTree>
    <p:extLst>
      <p:ext uri="{BB962C8B-B14F-4D97-AF65-F5344CB8AC3E}">
        <p14:creationId xmlns:p14="http://schemas.microsoft.com/office/powerpoint/2010/main" val="38330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2D00ED1-7E81-2047-A5F2-A14F5422A072}" type="slidenum">
              <a:rPr lang="en-AU" altLang="en-US"/>
              <a:pPr/>
              <a:t>79</a:t>
            </a:fld>
            <a:endParaRPr lang="en-AU" altLang="en-US"/>
          </a:p>
        </p:txBody>
      </p:sp>
      <p:sp>
        <p:nvSpPr>
          <p:cNvPr id="1095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Fast memories are small, large memories are slow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We really want fast, large memories </a:t>
            </a:r>
            <a:r>
              <a:rPr lang="en-US" altLang="en-US" sz="2400">
                <a:sym typeface="Wingdings" charset="2"/>
              </a:rPr>
              <a:t>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ym typeface="Wingdings" charset="2"/>
              </a:rPr>
              <a:t>Caching gives this illusion 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Principle of locality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Programs use a small part of their memory space frequently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Memory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L1 cache </a:t>
            </a:r>
            <a:r>
              <a:rPr lang="en-US" altLang="en-US" sz="2400">
                <a:sym typeface="Symbol" charset="2"/>
              </a:rPr>
              <a:t> L2 cache  …  DRAM memory</a:t>
            </a:r>
            <a:br>
              <a:rPr lang="en-US" altLang="en-US" sz="2400">
                <a:sym typeface="Symbol" charset="2"/>
              </a:rPr>
            </a:br>
            <a:r>
              <a:rPr lang="en-US" altLang="en-US" sz="2400">
                <a:sym typeface="Symbol" charset="2"/>
              </a:rPr>
              <a:t> disk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ym typeface="Symbol" charset="2"/>
              </a:rPr>
              <a:t>Memory system design is critical for multiprocessors</a:t>
            </a:r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 rot="5400000">
            <a:off x="7476331" y="1297781"/>
            <a:ext cx="29686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§5.16 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5502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09C81DA-2A32-354A-B6F0-E7E1470B728B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DRAM Generations</a:t>
            </a:r>
            <a:endParaRPr lang="en-AU" altLang="en-US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779838" y="1487488"/>
          <a:ext cx="5253037" cy="441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Chart" r:id="rId4" imgW="5372005" imgH="4419552" progId="MSGraph.Chart.8">
                  <p:embed followColorScheme="full"/>
                </p:oleObj>
              </mc:Choice>
              <mc:Fallback>
                <p:oleObj name="Chart" r:id="rId4" imgW="5372005" imgH="441955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487488"/>
                        <a:ext cx="5253037" cy="441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802" name="Group 58"/>
          <p:cNvGraphicFramePr>
            <a:graphicFrameLocks noGrp="1"/>
          </p:cNvGraphicFramePr>
          <p:nvPr/>
        </p:nvGraphicFramePr>
        <p:xfrm>
          <a:off x="682625" y="1700213"/>
          <a:ext cx="2952750" cy="4064004"/>
        </p:xfrm>
        <a:graphic>
          <a:graphicData uri="http://schemas.openxmlformats.org/drawingml/2006/table">
            <a:tbl>
              <a:tblPr/>
              <a:tblGrid>
                <a:gridCol w="790575"/>
                <a:gridCol w="1009650"/>
                <a:gridCol w="1152525"/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Capacity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$/GB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64Kbit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$1500000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1983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256Kbit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$500000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1985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$200000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1989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1992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$15000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1996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1998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$4000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2004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$250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2007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1Gbit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17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DRAM Performance Factors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Row buffer</a:t>
            </a:r>
          </a:p>
          <a:p>
            <a:pPr lvl="1"/>
            <a:r>
              <a:rPr lang="en-US" altLang="en-US" sz="2400"/>
              <a:t>Allows several words to be read and refreshed in parallel</a:t>
            </a:r>
          </a:p>
          <a:p>
            <a:r>
              <a:rPr lang="en-US" altLang="en-US" sz="2800"/>
              <a:t>Synchronous DRAM</a:t>
            </a:r>
          </a:p>
          <a:p>
            <a:pPr lvl="1"/>
            <a:r>
              <a:rPr lang="en-US" altLang="en-US" sz="2400"/>
              <a:t>Allows for consecutive accesses in bursts without needing to send each address</a:t>
            </a:r>
          </a:p>
          <a:p>
            <a:pPr lvl="1"/>
            <a:r>
              <a:rPr lang="en-US" altLang="en-US" sz="2400"/>
              <a:t>Improves bandwidth</a:t>
            </a:r>
          </a:p>
          <a:p>
            <a:r>
              <a:rPr lang="en-US" altLang="en-US" sz="2800"/>
              <a:t>DRAM banking</a:t>
            </a:r>
          </a:p>
          <a:p>
            <a:pPr lvl="1"/>
            <a:r>
              <a:rPr lang="en-US" altLang="en-US" sz="2400"/>
              <a:t>Allows simultaneous access to multiple DRAMs</a:t>
            </a:r>
          </a:p>
          <a:p>
            <a:pPr lvl="1"/>
            <a:r>
              <a:rPr lang="en-US" altLang="en-US" sz="2400"/>
              <a:t>Improves bandwidth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2143CA2-8A9A-3442-9526-A1C06F74844D}" type="slidenum">
              <a:rPr lang="en-AU" altLang="en-US"/>
              <a:pPr/>
              <a:t>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37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7812</TotalTime>
  <Words>5543</Words>
  <Application>Microsoft Macintosh PowerPoint</Application>
  <PresentationFormat>On-screen Show (4:3)</PresentationFormat>
  <Paragraphs>1254</Paragraphs>
  <Slides>79</Slides>
  <Notes>73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90" baseType="lpstr">
      <vt:lpstr>Arial Black</vt:lpstr>
      <vt:lpstr>Arial Unicode MS</vt:lpstr>
      <vt:lpstr>Courier New</vt:lpstr>
      <vt:lpstr>ＭＳ Ｐゴシック</vt:lpstr>
      <vt:lpstr>Symbol</vt:lpstr>
      <vt:lpstr>Times New Roman</vt:lpstr>
      <vt:lpstr>Wingdings</vt:lpstr>
      <vt:lpstr>Arial</vt:lpstr>
      <vt:lpstr>cod4e</vt:lpstr>
      <vt:lpstr>Chart</vt:lpstr>
      <vt:lpstr>Equation</vt:lpstr>
      <vt:lpstr>Chapter 5</vt:lpstr>
      <vt:lpstr>Principle of Locality</vt:lpstr>
      <vt:lpstr>Taking Advantage of Locality</vt:lpstr>
      <vt:lpstr>Memory Hierarchy Levels</vt:lpstr>
      <vt:lpstr>Memory Technology</vt:lpstr>
      <vt:lpstr>DRAM Technology</vt:lpstr>
      <vt:lpstr>Advanced DRAM Organization</vt:lpstr>
      <vt:lpstr>DRAM Generations</vt:lpstr>
      <vt:lpstr>DRAM Performance Factors</vt:lpstr>
      <vt:lpstr>Flash Storage</vt:lpstr>
      <vt:lpstr>Flash Types</vt:lpstr>
      <vt:lpstr>Disk Storage</vt:lpstr>
      <vt:lpstr>Disk Sectors and Access</vt:lpstr>
      <vt:lpstr>Disk Access Example</vt:lpstr>
      <vt:lpstr>Disk Performance Issues</vt:lpstr>
      <vt:lpstr>Cache Memory</vt:lpstr>
      <vt:lpstr>Direct Mapped Cache</vt:lpstr>
      <vt:lpstr>Tags and Valid Bits</vt:lpstr>
      <vt:lpstr>Cache Example</vt:lpstr>
      <vt:lpstr>Cache Example</vt:lpstr>
      <vt:lpstr>Cache Example</vt:lpstr>
      <vt:lpstr>Cache Example</vt:lpstr>
      <vt:lpstr>Cache Example</vt:lpstr>
      <vt:lpstr>Cache Example</vt:lpstr>
      <vt:lpstr>Address Subdivision</vt:lpstr>
      <vt:lpstr>Example: Larger Block Size</vt:lpstr>
      <vt:lpstr>Block Size Considerations</vt:lpstr>
      <vt:lpstr>Cache Misses</vt:lpstr>
      <vt:lpstr>Write-Through</vt:lpstr>
      <vt:lpstr>Write-Back</vt:lpstr>
      <vt:lpstr>Write Allocation</vt:lpstr>
      <vt:lpstr>Measuring Cache Performance</vt:lpstr>
      <vt:lpstr>Cache Performance Example</vt:lpstr>
      <vt:lpstr>Average Access Time</vt:lpstr>
      <vt:lpstr>Performance Summary</vt:lpstr>
      <vt:lpstr>Associative Caches</vt:lpstr>
      <vt:lpstr>Associative Cache Example</vt:lpstr>
      <vt:lpstr>Spectrum of Associativity</vt:lpstr>
      <vt:lpstr>Associativity Example</vt:lpstr>
      <vt:lpstr>Associativity Example</vt:lpstr>
      <vt:lpstr>How Much Associativity</vt:lpstr>
      <vt:lpstr>Set Associative Cache Organization</vt:lpstr>
      <vt:lpstr>Replacement Policy</vt:lpstr>
      <vt:lpstr>Multilevel Caches</vt:lpstr>
      <vt:lpstr>Multilevel Cache Example</vt:lpstr>
      <vt:lpstr>Example (cont.)</vt:lpstr>
      <vt:lpstr>Multilevel Cache Considerations</vt:lpstr>
      <vt:lpstr>Interactions with Advanced CPUs</vt:lpstr>
      <vt:lpstr>Interactions with Software</vt:lpstr>
      <vt:lpstr>Software Optimization via Blocking</vt:lpstr>
      <vt:lpstr>DGEMM Access Pattern</vt:lpstr>
      <vt:lpstr>Cache Blocked DGEMM</vt:lpstr>
      <vt:lpstr>Blocked DGEMM Access Pattern</vt:lpstr>
      <vt:lpstr>Virtual Memory</vt:lpstr>
      <vt:lpstr>Address Translation</vt:lpstr>
      <vt:lpstr>Page Fault Penalty</vt:lpstr>
      <vt:lpstr>Page Tables</vt:lpstr>
      <vt:lpstr>Translation Using a Page Table</vt:lpstr>
      <vt:lpstr>Mapping Pages to Storage</vt:lpstr>
      <vt:lpstr>Replacement and Writes</vt:lpstr>
      <vt:lpstr>Fast Translation Using a TLB</vt:lpstr>
      <vt:lpstr>Fast Translation Using a TLB</vt:lpstr>
      <vt:lpstr>TLB Misses</vt:lpstr>
      <vt:lpstr>TLB Miss Handler</vt:lpstr>
      <vt:lpstr>Page Fault Handler</vt:lpstr>
      <vt:lpstr>TLB and Cache Interaction</vt:lpstr>
      <vt:lpstr>TLB and Cache Interaction</vt:lpstr>
      <vt:lpstr>Memory Protection</vt:lpstr>
      <vt:lpstr>The Memory Hierarchy</vt:lpstr>
      <vt:lpstr>Block Placement</vt:lpstr>
      <vt:lpstr>Finding a Block</vt:lpstr>
      <vt:lpstr>Replacement</vt:lpstr>
      <vt:lpstr>Write Policy</vt:lpstr>
      <vt:lpstr>Sources of Misses</vt:lpstr>
      <vt:lpstr>Cache Design Trade-offs</vt:lpstr>
      <vt:lpstr>Pitfalls</vt:lpstr>
      <vt:lpstr>Pitfalls</vt:lpstr>
      <vt:lpstr>Pitfalls</vt:lpstr>
      <vt:lpstr>Concluding Remarks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subject/>
  <dc:creator/>
  <cp:keywords/>
  <dc:description/>
  <cp:lastModifiedBy>Rifat Shahriyar</cp:lastModifiedBy>
  <cp:revision>109</cp:revision>
  <dcterms:created xsi:type="dcterms:W3CDTF">2008-08-18T10:44:28Z</dcterms:created>
  <dcterms:modified xsi:type="dcterms:W3CDTF">2016-12-19T16:53:19Z</dcterms:modified>
  <cp:category/>
</cp:coreProperties>
</file>