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4" r:id="rId1"/>
  </p:sldMasterIdLst>
  <p:notesMasterIdLst>
    <p:notesMasterId r:id="rId37"/>
  </p:notesMasterIdLst>
  <p:handoutMasterIdLst>
    <p:handoutMasterId r:id="rId38"/>
  </p:handoutMasterIdLst>
  <p:sldIdLst>
    <p:sldId id="312" r:id="rId2"/>
    <p:sldId id="481" r:id="rId3"/>
    <p:sldId id="489" r:id="rId4"/>
    <p:sldId id="486" r:id="rId5"/>
    <p:sldId id="400" r:id="rId6"/>
    <p:sldId id="401" r:id="rId7"/>
    <p:sldId id="402" r:id="rId8"/>
    <p:sldId id="403" r:id="rId9"/>
    <p:sldId id="487" r:id="rId10"/>
    <p:sldId id="474" r:id="rId11"/>
    <p:sldId id="405" r:id="rId12"/>
    <p:sldId id="475" r:id="rId13"/>
    <p:sldId id="407" r:id="rId14"/>
    <p:sldId id="408" r:id="rId15"/>
    <p:sldId id="409" r:id="rId16"/>
    <p:sldId id="410" r:id="rId17"/>
    <p:sldId id="484" r:id="rId18"/>
    <p:sldId id="470" r:id="rId19"/>
    <p:sldId id="468" r:id="rId20"/>
    <p:sldId id="469" r:id="rId21"/>
    <p:sldId id="413" r:id="rId22"/>
    <p:sldId id="414" r:id="rId23"/>
    <p:sldId id="415" r:id="rId24"/>
    <p:sldId id="417" r:id="rId25"/>
    <p:sldId id="476" r:id="rId26"/>
    <p:sldId id="472" r:id="rId27"/>
    <p:sldId id="419" r:id="rId28"/>
    <p:sldId id="462" r:id="rId29"/>
    <p:sldId id="471" r:id="rId30"/>
    <p:sldId id="493" r:id="rId31"/>
    <p:sldId id="494" r:id="rId32"/>
    <p:sldId id="464" r:id="rId33"/>
    <p:sldId id="466" r:id="rId34"/>
    <p:sldId id="485" r:id="rId35"/>
    <p:sldId id="488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000"/>
    <a:srgbClr val="00C200"/>
    <a:srgbClr val="D98B8B"/>
    <a:srgbClr val="6BFF51"/>
    <a:srgbClr val="527688"/>
    <a:srgbClr val="FF4900"/>
    <a:srgbClr val="800080"/>
    <a:srgbClr val="FFFFFF"/>
    <a:srgbClr val="37A527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5" autoAdjust="0"/>
    <p:restoredTop sz="84417" autoAdjust="0"/>
  </p:normalViewPr>
  <p:slideViewPr>
    <p:cSldViewPr>
      <p:cViewPr>
        <p:scale>
          <a:sx n="100" d="100"/>
          <a:sy n="100" d="100"/>
        </p:scale>
        <p:origin x="-272" y="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5456" y="-5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021FDBA-3997-C34F-A755-DE1665BF32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19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92A380F-8922-A34D-8E72-07411540AB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82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sz="800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r>
              <a:rPr lang="en-US" baseline="0" dirty="0" smtClean="0"/>
              <a:t> is artificially triggered after 16MB of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823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r>
              <a:rPr lang="en-US" baseline="0" dirty="0" smtClean="0"/>
              <a:t> is artificially triggered after 16MB of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8234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r>
              <a:rPr lang="en-US" baseline="0" dirty="0" smtClean="0"/>
              <a:t> is artificially triggered after 16MB of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8234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7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StuckIgnoreRC</a:t>
            </a:r>
            <a:r>
              <a:rPr lang="en-US" baseline="0" dirty="0" smtClean="0"/>
              <a:t> is 4% faster</a:t>
            </a:r>
          </a:p>
          <a:p>
            <a:r>
              <a:rPr lang="en-US" baseline="0" dirty="0" err="1" smtClean="0"/>
              <a:t>StuckRestoreRC</a:t>
            </a:r>
            <a:r>
              <a:rPr lang="en-US" baseline="0" dirty="0" smtClean="0"/>
              <a:t> is 5% faster</a:t>
            </a:r>
          </a:p>
          <a:p>
            <a:r>
              <a:rPr lang="en-US" baseline="0" dirty="0" err="1" smtClean="0"/>
              <a:t>HashTableRC</a:t>
            </a:r>
            <a:r>
              <a:rPr lang="en-US" baseline="0" dirty="0" smtClean="0"/>
              <a:t> is 1%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8234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07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Implicitly</a:t>
            </a:r>
            <a:r>
              <a:rPr lang="en-US" baseline="0" dirty="0" smtClean="0"/>
              <a:t> dirty –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to mod-buffer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Implicitly</a:t>
            </a:r>
            <a:r>
              <a:rPr lang="en-US" baseline="0" dirty="0" smtClean="0"/>
              <a:t> live –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dec</a:t>
            </a:r>
            <a:r>
              <a:rPr lang="en-US" baseline="0" dirty="0" smtClean="0"/>
              <a:t>-buffer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81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Implicitly clean</a:t>
            </a:r>
            <a:r>
              <a:rPr lang="en-US" baseline="0" dirty="0" smtClean="0"/>
              <a:t> – transitive and retains all reachable objects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Implicitly dead </a:t>
            </a:r>
            <a:r>
              <a:rPr lang="en-US" baseline="0" dirty="0" smtClean="0"/>
              <a:t>– work in infrequent case of being live rather than frequent case of being dead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3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16% and</a:t>
            </a:r>
            <a:r>
              <a:rPr lang="en-US" baseline="0" dirty="0" smtClean="0"/>
              <a:t> 19% faster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8107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24% faster (was 30% slower)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810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Garbage</a:t>
            </a:r>
            <a:r>
              <a:rPr lang="en-US" baseline="0" dirty="0" smtClean="0"/>
              <a:t> collection was born 52 years ago. </a:t>
            </a:r>
          </a:p>
          <a:p>
            <a:r>
              <a:rPr lang="en-US" baseline="0" dirty="0" smtClean="0"/>
              <a:t>Tracing by McCarthy – Communications of the ACM, April 1960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Reference Counting by Collins – Communications of the ACM, December 1960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27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</a:t>
            </a:r>
            <a:r>
              <a:rPr lang="en-US" baseline="0" dirty="0" smtClean="0"/>
              <a:t> RC vs. MS?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Both systems use the same very well tuned free list implementation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Same heap </a:t>
            </a:r>
            <a:r>
              <a:rPr lang="en-US" baseline="0" smtClean="0"/>
              <a:t>but different GCs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8107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RC </a:t>
            </a:r>
            <a:r>
              <a:rPr lang="en-US" baseline="0" dirty="0" smtClean="0"/>
              <a:t>= 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8107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2% slower</a:t>
            </a:r>
            <a:r>
              <a:rPr lang="en-US" baseline="0" dirty="0" smtClean="0"/>
              <a:t> than URC, 3% slower than Immix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8107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StickyMS</a:t>
            </a:r>
            <a:r>
              <a:rPr lang="en-US" baseline="0" dirty="0" smtClean="0"/>
              <a:t>, 10% slower than </a:t>
            </a:r>
            <a:r>
              <a:rPr lang="en-US" baseline="0" dirty="0" err="1" smtClean="0"/>
              <a:t>StickyImmix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33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810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 counting is</a:t>
            </a:r>
            <a:r>
              <a:rPr lang="en-US" baseline="0" dirty="0" smtClean="0"/>
              <a:t> used in n</a:t>
            </a:r>
            <a:r>
              <a:rPr lang="en-US" dirty="0" smtClean="0"/>
              <a:t>on-performance</a:t>
            </a:r>
            <a:r>
              <a:rPr lang="en-US" baseline="0" dirty="0" smtClean="0"/>
              <a:t> critical systems like PHP, Perl and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2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76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Cycle</a:t>
            </a:r>
            <a:r>
              <a:rPr lang="en-US" baseline="0" dirty="0" smtClean="0"/>
              <a:t> collection is not the main focus of this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96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extra word in header incurs 2.5% overhead in Jikes RVM production collector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0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0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bits,</a:t>
            </a:r>
            <a:r>
              <a:rPr lang="en-US" baseline="0" dirty="0" smtClean="0"/>
              <a:t> 0.65% overflow, attract 23% of </a:t>
            </a:r>
            <a:r>
              <a:rPr lang="en-US" baseline="0" dirty="0" err="1" smtClean="0"/>
              <a:t>incs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decs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 bits, </a:t>
            </a:r>
            <a:r>
              <a:rPr lang="en-US" baseline="0" dirty="0" smtClean="0"/>
              <a:t>0.11% overflow, attract 18% of </a:t>
            </a:r>
            <a:r>
              <a:rPr lang="en-US" baseline="0" dirty="0" err="1" smtClean="0"/>
              <a:t>incs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decs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 bits,</a:t>
            </a:r>
            <a:r>
              <a:rPr lang="en-US" baseline="0" dirty="0" smtClean="0"/>
              <a:t> 0.06% overflow, attract 14% of </a:t>
            </a:r>
            <a:r>
              <a:rPr lang="en-US" baseline="0" dirty="0" err="1" smtClean="0"/>
              <a:t>incs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decs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86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0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4652963"/>
            <a:ext cx="9144000" cy="220503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51911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AU" noProof="0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endParaRPr lang="en-A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Down for the Count  |  Shahriyar, Blackburn and Frampton</a:t>
            </a: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81782-25FC-2A41-BF45-425D70C68274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pic>
        <p:nvPicPr>
          <p:cNvPr id="8201" name="Picture 9" descr="ANU_LOGO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919288"/>
            <a:ext cx="8207375" cy="64135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AU" noProof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Down for the Count  |  Shahriyar, Blackburn and Frampton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E8C10-3CD6-6A40-BF32-0E8AE849B43C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765175"/>
            <a:ext cx="2058988" cy="536098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29325" cy="536098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Down for the Count  |  Shahriyar, Blackburn and Frampton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3E24-C09B-624F-B268-B7EEFDBDC3F4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4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Down for the Count  |  Shahriyar, Blackburn and Frampton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3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Down for the Count  |  Shahriyar, Blackburn and Frampton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68BBD-4A88-B345-8435-AF766B3ABEDD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3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Down for the Count  |  Shahriyar, Blackburn and Frampton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3E611-00B1-6B48-9EBB-B0073A469F3A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Down for the Count  |  Shahriyar, Blackburn and Frampton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FDF9-2CAF-124B-B4D2-7E8E965BD0F8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0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Down for the Count  |  Shahriyar, Blackburn and Frampton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B7CB7-067F-884A-984F-E1311CACCCE7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Down for the Count  |  Shahriyar, Blackburn and Frampton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332F6-A645-3844-8D09-551F345E1FF4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9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Down for the Count  |  Shahriyar, Blackburn and Frampton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B7223-59B3-E945-B255-B8F236EC9370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3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Down for the Count  |  Shahriyar, Blackburn and Frampton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F7103-1712-0A43-9BCB-137BA488F8B6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AU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65976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52000"/>
            <a:ext cx="5040312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Down for the Count  |  Shahriyar, Blackburn and Frampton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97650"/>
            <a:ext cx="5857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C52BE883-71CD-0A48-B682-D30CA64C59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ow-math-works-2.jpg"/>
          <p:cNvPicPr>
            <a:picLocks noChangeAspect="1"/>
          </p:cNvPicPr>
          <p:nvPr/>
        </p:nvPicPr>
        <p:blipFill rotWithShape="1">
          <a:blip r:embed="rId14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24296"/>
          <a:stretch/>
        </p:blipFill>
        <p:spPr>
          <a:xfrm>
            <a:off x="-46963" y="764704"/>
            <a:ext cx="9190963" cy="58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75713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cs typeface="+mn-cs"/>
              </a:rPr>
              <a:t>Rifat Shahriyar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cs typeface="+mn-cs"/>
              </a:rPr>
              <a:t>, Stephen M Blackburn, Daniel Frampton</a:t>
            </a:r>
          </a:p>
          <a:p>
            <a:pPr>
              <a:defRPr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The Australian National University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1778298"/>
            <a:ext cx="8207375" cy="923330"/>
          </a:xfrm>
        </p:spPr>
        <p:txBody>
          <a:bodyPr/>
          <a:lstStyle/>
          <a:p>
            <a:pPr>
              <a:defRPr/>
            </a:pPr>
            <a:r>
              <a:rPr lang="fi-FI" dirty="0" smtClean="0">
                <a:cs typeface="+mj-cs"/>
              </a:rPr>
              <a:t>Down for the Count:</a:t>
            </a:r>
            <a:br>
              <a:rPr lang="fi-FI" dirty="0" smtClean="0">
                <a:cs typeface="+mj-cs"/>
              </a:rPr>
            </a:br>
            <a:r>
              <a:rPr lang="en-US" sz="1800" dirty="0"/>
              <a:t>G</a:t>
            </a:r>
            <a:r>
              <a:rPr lang="en-US" sz="1800" dirty="0" smtClean="0"/>
              <a:t>etting Reference Counting Back in the Ring</a:t>
            </a:r>
          </a:p>
        </p:txBody>
      </p:sp>
      <p:pic>
        <p:nvPicPr>
          <p:cNvPr id="3" name="Picture 2" descr="how-math-works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84" y="1173088"/>
            <a:ext cx="3635896" cy="30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80"/>
    </mc:Choice>
    <mc:Fallback xmlns="">
      <p:transition xmlns:p14="http://schemas.microsoft.com/office/powerpoint/2010/main" spd="slow" advTm="687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35280" cy="4210050"/>
          </a:xfrm>
        </p:spPr>
        <p:txBody>
          <a:bodyPr/>
          <a:lstStyle/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In-depth analysis </a:t>
            </a:r>
            <a:r>
              <a:rPr lang="en-US" sz="1800" dirty="0" smtClean="0">
                <a:solidFill>
                  <a:schemeClr val="bg2"/>
                </a:solidFill>
              </a:rPr>
              <a:t>of key </a:t>
            </a:r>
            <a:r>
              <a:rPr lang="en-US" sz="1800" dirty="0">
                <a:solidFill>
                  <a:schemeClr val="bg2"/>
                </a:solidFill>
              </a:rPr>
              <a:t>design choices for </a:t>
            </a:r>
            <a:r>
              <a:rPr lang="en-US" sz="1800" dirty="0" smtClean="0">
                <a:solidFill>
                  <a:schemeClr val="bg2"/>
                </a:solidFill>
              </a:rPr>
              <a:t>RC implementations</a:t>
            </a:r>
            <a:endParaRPr lang="en-US" sz="1800" dirty="0">
              <a:solidFill>
                <a:schemeClr val="bg2"/>
              </a:solidFill>
            </a:endParaRP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Optimizations </a:t>
            </a:r>
            <a:r>
              <a:rPr lang="en-US" sz="1800" dirty="0" smtClean="0">
                <a:solidFill>
                  <a:srgbClr val="808080"/>
                </a:solidFill>
              </a:rPr>
              <a:t>that completely eliminate the performance overhead</a:t>
            </a:r>
            <a:endParaRPr lang="en-US" sz="2400" dirty="0" smtClean="0">
              <a:solidFill>
                <a:srgbClr val="808080"/>
              </a:solidFill>
            </a:endParaRP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 smtClean="0"/>
              <a:t>Detailed performance study </a:t>
            </a:r>
            <a:r>
              <a:rPr lang="en-US" sz="1800" dirty="0" smtClean="0">
                <a:solidFill>
                  <a:srgbClr val="808080"/>
                </a:solidFill>
              </a:rPr>
              <a:t>with other high performance collectors</a:t>
            </a:r>
          </a:p>
          <a:p>
            <a:pPr lvl="1"/>
            <a:endParaRPr lang="en-US" sz="1600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3528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Background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65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sz="4000" dirty="0" smtClean="0"/>
              <a:t>Understanding Reference Counting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8"/>
    </mc:Choice>
    <mc:Fallback xmlns:mv="urn:schemas-microsoft-com:mac:vml" xmlns="">
      <mp:transition xmlns:mp="http://schemas.microsoft.com/office/mac/powerpoint/2008/main" spd="slow" advTm="56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r>
              <a:rPr lang="en-US" sz="2400" dirty="0" smtClean="0"/>
              <a:t>Storing the count</a:t>
            </a:r>
          </a:p>
          <a:p>
            <a:pPr lvl="1"/>
            <a:r>
              <a:rPr lang="en-US" sz="2000" dirty="0" smtClean="0"/>
              <a:t>A word per object 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ome available bits</a:t>
            </a:r>
          </a:p>
          <a:p>
            <a:r>
              <a:rPr lang="en-US" sz="2400" dirty="0" smtClean="0"/>
              <a:t>Maintaining the count</a:t>
            </a:r>
          </a:p>
          <a:p>
            <a:pPr lvl="1"/>
            <a:r>
              <a:rPr lang="en-US" sz="2000" dirty="0" smtClean="0"/>
              <a:t>Naive</a:t>
            </a:r>
          </a:p>
          <a:p>
            <a:pPr lvl="1"/>
            <a:r>
              <a:rPr lang="en-US" sz="2000" dirty="0" smtClean="0"/>
              <a:t>Deferred</a:t>
            </a:r>
          </a:p>
          <a:p>
            <a:pPr lvl="1"/>
            <a:r>
              <a:rPr lang="en-US" sz="2000" dirty="0" smtClean="0"/>
              <a:t>Coalescing</a:t>
            </a:r>
          </a:p>
          <a:p>
            <a:pPr lvl="1"/>
            <a:r>
              <a:rPr lang="en-US" sz="2000" dirty="0" smtClean="0"/>
              <a:t>Generational and Age-Oriented</a:t>
            </a:r>
          </a:p>
          <a:p>
            <a:r>
              <a:rPr lang="en-US" sz="2400" dirty="0" smtClean="0"/>
              <a:t>Cycles</a:t>
            </a:r>
          </a:p>
          <a:p>
            <a:pPr lvl="1"/>
            <a:r>
              <a:rPr lang="en-US" sz="2000" dirty="0" smtClean="0"/>
              <a:t>Backup tracing</a:t>
            </a:r>
          </a:p>
          <a:p>
            <a:pPr lvl="1"/>
            <a:r>
              <a:rPr lang="en-US" sz="2000" dirty="0" smtClean="0"/>
              <a:t>Trial deletion</a:t>
            </a:r>
          </a:p>
          <a:p>
            <a:endParaRPr lang="en-US" sz="1600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Understanding Reference Counting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8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Storing the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r>
              <a:rPr lang="en-US" sz="2400" dirty="0" smtClean="0"/>
              <a:t>Space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edicated word </a:t>
            </a:r>
            <a:r>
              <a:rPr lang="en-US" sz="1600" dirty="0" smtClean="0">
                <a:solidFill>
                  <a:srgbClr val="808080"/>
                </a:solidFill>
              </a:rPr>
              <a:t>(32 bits) per object</a:t>
            </a:r>
          </a:p>
          <a:p>
            <a:pPr lvl="1"/>
            <a:r>
              <a:rPr lang="en-US" sz="2000" dirty="0" smtClean="0"/>
              <a:t>Steal bits </a:t>
            </a:r>
            <a:r>
              <a:rPr lang="en-US" sz="1600" dirty="0" smtClean="0">
                <a:solidFill>
                  <a:srgbClr val="808080"/>
                </a:solidFill>
              </a:rPr>
              <a:t>from each </a:t>
            </a:r>
            <a:r>
              <a:rPr lang="en-US" sz="1600" dirty="0">
                <a:solidFill>
                  <a:srgbClr val="808080"/>
                </a:solidFill>
              </a:rPr>
              <a:t>object’s header</a:t>
            </a:r>
            <a:endParaRPr lang="en-US" sz="1600" dirty="0" smtClean="0">
              <a:solidFill>
                <a:srgbClr val="808080"/>
              </a:solidFill>
            </a:endParaRPr>
          </a:p>
          <a:p>
            <a:r>
              <a:rPr lang="en-US" sz="2400" dirty="0" smtClean="0"/>
              <a:t>How many bits we actually need?</a:t>
            </a:r>
          </a:p>
          <a:p>
            <a:endParaRPr lang="en-US" sz="2400" dirty="0" smtClean="0"/>
          </a:p>
          <a:p>
            <a:endParaRPr lang="en-US" sz="1600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Understanding Reference Counting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50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Reference Count Distribution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8" y="1772816"/>
            <a:ext cx="6704383" cy="4265704"/>
          </a:xfrm>
          <a:prstGeom prst="rect">
            <a:avLst/>
          </a:prstGeom>
          <a:effectLst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Understanding Reference Counting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6063679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Vast majority of objects have max counts of 7 or less</a:t>
            </a:r>
            <a:endParaRPr lang="en-US" sz="24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4644008" y="1988840"/>
            <a:ext cx="432048" cy="115212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95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95" y="1916833"/>
            <a:ext cx="6640202" cy="4248471"/>
          </a:xfrm>
          <a:prstGeom prst="rect">
            <a:avLst/>
          </a:prstGeom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412" y="607848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4 bits: 0.11% overflow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Understanding Reference Counting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Up Arrow 8"/>
          <p:cNvSpPr/>
          <p:nvPr/>
        </p:nvSpPr>
        <p:spPr>
          <a:xfrm rot="10800000">
            <a:off x="4860032" y="4293096"/>
            <a:ext cx="432048" cy="115212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9740" y="6078488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. But these attract </a:t>
            </a:r>
            <a:r>
              <a:rPr lang="en-US" dirty="0" smtClean="0">
                <a:latin typeface="+mn-lt"/>
              </a:rPr>
              <a:t>18</a:t>
            </a:r>
            <a:r>
              <a:rPr lang="en-US" sz="2400" dirty="0" smtClean="0">
                <a:latin typeface="+mn-lt"/>
              </a:rPr>
              <a:t>% of </a:t>
            </a:r>
            <a:r>
              <a:rPr lang="en-US" sz="2400" dirty="0" err="1" smtClean="0">
                <a:latin typeface="+mn-lt"/>
              </a:rPr>
              <a:t>incs</a:t>
            </a:r>
            <a:r>
              <a:rPr lang="en-US" sz="2400" dirty="0" smtClean="0">
                <a:latin typeface="+mn-lt"/>
              </a:rPr>
              <a:t> and </a:t>
            </a:r>
            <a:r>
              <a:rPr lang="en-US" sz="2400" dirty="0" err="1" smtClean="0">
                <a:latin typeface="+mn-lt"/>
              </a:rPr>
              <a:t>decs</a:t>
            </a:r>
            <a:r>
              <a:rPr lang="en-US" sz="2400" dirty="0" smtClean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000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Maintaining the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r>
              <a:rPr lang="en-US" sz="2400" dirty="0" smtClean="0"/>
              <a:t>Naive RC </a:t>
            </a:r>
            <a:r>
              <a:rPr lang="en-US" sz="2000" dirty="0" smtClean="0">
                <a:solidFill>
                  <a:srgbClr val="808080"/>
                </a:solidFill>
              </a:rPr>
              <a:t>requires </a:t>
            </a:r>
            <a:r>
              <a:rPr lang="en-US" sz="2000" i="1" dirty="0" smtClean="0">
                <a:solidFill>
                  <a:srgbClr val="808080"/>
                </a:solidFill>
              </a:rPr>
              <a:t>inc</a:t>
            </a:r>
            <a:r>
              <a:rPr lang="en-US" sz="2000" dirty="0" smtClean="0">
                <a:solidFill>
                  <a:srgbClr val="808080"/>
                </a:solidFill>
              </a:rPr>
              <a:t> and </a:t>
            </a:r>
            <a:r>
              <a:rPr lang="en-US" sz="2000" i="1" dirty="0" smtClean="0">
                <a:solidFill>
                  <a:srgbClr val="808080"/>
                </a:solidFill>
              </a:rPr>
              <a:t>dec</a:t>
            </a:r>
            <a:r>
              <a:rPr lang="en-US" sz="2000" dirty="0">
                <a:solidFill>
                  <a:srgbClr val="808080"/>
                </a:solidFill>
              </a:rPr>
              <a:t> </a:t>
            </a:r>
            <a:r>
              <a:rPr lang="en-US" sz="2000" dirty="0" smtClean="0">
                <a:solidFill>
                  <a:srgbClr val="808080"/>
                </a:solidFill>
              </a:rPr>
              <a:t>on every pointer mutation</a:t>
            </a:r>
            <a:endParaRPr lang="en-US" sz="2400" dirty="0" smtClean="0">
              <a:solidFill>
                <a:srgbClr val="808080"/>
              </a:solidFill>
            </a:endParaRPr>
          </a:p>
          <a:p>
            <a:pPr lvl="1"/>
            <a:r>
              <a:rPr lang="en-US" sz="2000" dirty="0" smtClean="0"/>
              <a:t>Easy to implement </a:t>
            </a:r>
            <a:r>
              <a:rPr lang="en-US" sz="1800" dirty="0" smtClean="0">
                <a:solidFill>
                  <a:srgbClr val="808080"/>
                </a:solidFill>
              </a:rPr>
              <a:t>only write barriers, no GC maps</a:t>
            </a:r>
            <a:endParaRPr lang="en-US" sz="2400" dirty="0" smtClean="0">
              <a:solidFill>
                <a:srgbClr val="808080"/>
              </a:solidFill>
            </a:endParaRPr>
          </a:p>
          <a:p>
            <a:r>
              <a:rPr lang="en-US" sz="2400" dirty="0" smtClean="0"/>
              <a:t>Deferred RC</a:t>
            </a:r>
            <a:r>
              <a:rPr lang="en-US" sz="2400" b="1" dirty="0" smtClean="0"/>
              <a:t> </a:t>
            </a:r>
            <a:r>
              <a:rPr lang="en-US" sz="2000" dirty="0" smtClean="0">
                <a:solidFill>
                  <a:srgbClr val="808080"/>
                </a:solidFill>
              </a:rPr>
              <a:t>ignores changes to stacks and register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emporary increment </a:t>
            </a:r>
            <a:r>
              <a:rPr lang="en-US" sz="1600" dirty="0" smtClean="0">
                <a:solidFill>
                  <a:srgbClr val="808080"/>
                </a:solidFill>
              </a:rPr>
              <a:t>used to fake </a:t>
            </a:r>
            <a:r>
              <a:rPr lang="en-US" sz="1600" dirty="0" err="1" smtClean="0">
                <a:solidFill>
                  <a:srgbClr val="808080"/>
                </a:solidFill>
              </a:rPr>
              <a:t>liveness</a:t>
            </a:r>
            <a:r>
              <a:rPr lang="en-US" sz="1600" dirty="0" smtClean="0">
                <a:solidFill>
                  <a:srgbClr val="808080"/>
                </a:solidFill>
              </a:rPr>
              <a:t> of roots</a:t>
            </a:r>
            <a:endParaRPr lang="en-US" sz="1800" dirty="0" smtClean="0">
              <a:solidFill>
                <a:srgbClr val="808080"/>
              </a:solidFill>
            </a:endParaRPr>
          </a:p>
          <a:p>
            <a:pPr lvl="1"/>
            <a:r>
              <a:rPr lang="en-US" sz="2000" dirty="0" smtClean="0"/>
              <a:t>Normal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incs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decs</a:t>
            </a:r>
            <a:r>
              <a:rPr lang="en-US" sz="2000" dirty="0" smtClean="0"/>
              <a:t> deferred </a:t>
            </a:r>
            <a:r>
              <a:rPr lang="en-US" sz="1600" dirty="0" smtClean="0">
                <a:solidFill>
                  <a:srgbClr val="808080"/>
                </a:solidFill>
              </a:rPr>
              <a:t>until collection time</a:t>
            </a:r>
          </a:p>
          <a:p>
            <a:pPr lvl="1"/>
            <a:r>
              <a:rPr lang="en-US" sz="2000" dirty="0" smtClean="0"/>
              <a:t>Much faster </a:t>
            </a:r>
            <a:r>
              <a:rPr lang="en-US" sz="1600" dirty="0" smtClean="0">
                <a:solidFill>
                  <a:srgbClr val="808080"/>
                </a:solidFill>
              </a:rPr>
              <a:t>than naive but requires GC maps</a:t>
            </a:r>
            <a:r>
              <a:rPr lang="en-US" sz="1600" dirty="0" smtClean="0"/>
              <a:t>		</a:t>
            </a:r>
          </a:p>
          <a:p>
            <a:r>
              <a:rPr lang="en-US" sz="2400" dirty="0" smtClean="0"/>
              <a:t>Coalescing RC </a:t>
            </a:r>
            <a:r>
              <a:rPr lang="en-US" sz="2000" dirty="0" smtClean="0">
                <a:solidFill>
                  <a:srgbClr val="808080"/>
                </a:solidFill>
              </a:rPr>
              <a:t>ignores many changes to heap</a:t>
            </a:r>
            <a:endParaRPr lang="en-US" sz="2400" dirty="0" smtClean="0">
              <a:solidFill>
                <a:srgbClr val="808080"/>
              </a:solidFill>
            </a:endParaRPr>
          </a:p>
          <a:p>
            <a:pPr lvl="1"/>
            <a:r>
              <a:rPr lang="en-US" sz="2000" dirty="0" smtClean="0"/>
              <a:t>Coalesce pointer mutations </a:t>
            </a:r>
            <a:r>
              <a:rPr lang="en-US" sz="1600" dirty="0" smtClean="0">
                <a:solidFill>
                  <a:srgbClr val="808080"/>
                </a:solidFill>
              </a:rPr>
              <a:t>record just first and last in chain of changes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Understanding Reference Counting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34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</a:t>
            </a:r>
            <a:r>
              <a:rPr lang="en-US" dirty="0" err="1" smtClean="0"/>
              <a:t>Incs</a:t>
            </a:r>
            <a:r>
              <a:rPr lang="en-US" dirty="0" smtClean="0"/>
              <a:t> and </a:t>
            </a:r>
            <a:r>
              <a:rPr lang="en-US" dirty="0" err="1" smtClean="0"/>
              <a:t>Decs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r>
              <a:rPr lang="en-US" sz="2400" dirty="0" smtClean="0"/>
              <a:t>New objects</a:t>
            </a:r>
          </a:p>
          <a:p>
            <a:r>
              <a:rPr lang="en-US" sz="2400" dirty="0" smtClean="0"/>
              <a:t>Mutations to:</a:t>
            </a:r>
          </a:p>
          <a:p>
            <a:pPr lvl="1"/>
            <a:r>
              <a:rPr lang="en-US" sz="2000" dirty="0" smtClean="0"/>
              <a:t>non-new scalar </a:t>
            </a:r>
            <a:r>
              <a:rPr lang="en-US" sz="1800" dirty="0" smtClean="0">
                <a:solidFill>
                  <a:srgbClr val="808080"/>
                </a:solidFill>
              </a:rPr>
              <a:t>objects</a:t>
            </a:r>
            <a:endParaRPr lang="en-US" sz="2000" dirty="0" smtClean="0">
              <a:solidFill>
                <a:srgbClr val="808080"/>
              </a:solidFill>
            </a:endParaRPr>
          </a:p>
          <a:p>
            <a:pPr lvl="1"/>
            <a:r>
              <a:rPr lang="en-US" sz="2000" dirty="0" smtClean="0"/>
              <a:t>non-new array </a:t>
            </a:r>
            <a:r>
              <a:rPr lang="en-US" sz="1800" dirty="0" smtClean="0">
                <a:solidFill>
                  <a:srgbClr val="808080"/>
                </a:solidFill>
              </a:rPr>
              <a:t>objects</a:t>
            </a:r>
            <a:endParaRPr lang="en-US" sz="2000" dirty="0" smtClean="0">
              <a:solidFill>
                <a:srgbClr val="808080"/>
              </a:solidFill>
            </a:endParaRPr>
          </a:p>
          <a:p>
            <a:r>
              <a:rPr lang="en-US" sz="2400" dirty="0" smtClean="0"/>
              <a:t>Temporary operations </a:t>
            </a:r>
            <a:r>
              <a:rPr lang="en-US" sz="1800" dirty="0" smtClean="0">
                <a:solidFill>
                  <a:srgbClr val="808080"/>
                </a:solidFill>
              </a:rPr>
              <a:t>due to root reachability</a:t>
            </a:r>
            <a:endParaRPr lang="en-US" sz="2400" dirty="0" smtClean="0">
              <a:solidFill>
                <a:srgbClr val="808080"/>
              </a:solidFill>
            </a:endParaRPr>
          </a:p>
          <a:p>
            <a:r>
              <a:rPr lang="en-US" sz="2400" dirty="0" smtClean="0"/>
              <a:t>Cycle collection</a:t>
            </a:r>
            <a:r>
              <a:rPr lang="en-US" sz="2400" dirty="0" smtClean="0">
                <a:solidFill>
                  <a:srgbClr val="808080"/>
                </a:solidFill>
              </a:rPr>
              <a:t>-</a:t>
            </a:r>
            <a:r>
              <a:rPr lang="en-US" sz="2000" dirty="0" smtClean="0">
                <a:solidFill>
                  <a:srgbClr val="808080"/>
                </a:solidFill>
              </a:rPr>
              <a:t>generated decrements</a:t>
            </a:r>
          </a:p>
          <a:p>
            <a:pPr marL="0" indent="0">
              <a:buNone/>
            </a:pP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Understanding Reference Counting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584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" y="1984234"/>
            <a:ext cx="7818782" cy="390939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20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/>
              <a:t>Increments due to young objects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063679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71% increments for newly allocated objects</a:t>
            </a:r>
            <a:endParaRPr lang="en-US" sz="240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Understanding Reference Counting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1680" y="2223120"/>
            <a:ext cx="5832648" cy="228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0352" y="2223120"/>
            <a:ext cx="351656" cy="228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0800000">
            <a:off x="7380312" y="1988840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4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" y="1984234"/>
            <a:ext cx="7818782" cy="390939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20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/>
              <a:t>Decrements due to young objects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063679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71% decrements for newly allocated objects</a:t>
            </a:r>
            <a:endParaRPr lang="en-US" sz="240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Understanding Reference Counting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1680" y="2223120"/>
            <a:ext cx="5832648" cy="228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0352" y="2223120"/>
            <a:ext cx="351656" cy="228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0800000">
            <a:off x="7380312" y="1988840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22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52 years ago …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17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8"/>
    </mc:Choice>
    <mc:Fallback xmlns="">
      <p:transition xmlns:p14="http://schemas.microsoft.com/office/powerpoint/2010/main" spd="slow" advTm="56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" y="1984234"/>
            <a:ext cx="7818782" cy="390939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20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/>
              <a:t>Survival ratio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063679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Only about 10% survive</a:t>
            </a:r>
            <a:endParaRPr lang="en-US" sz="240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Understanding Reference Counting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1680" y="2223120"/>
            <a:ext cx="5832648" cy="228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0352" y="2223120"/>
            <a:ext cx="351656" cy="228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0800000">
            <a:off x="7380312" y="3212976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948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sz="4000" dirty="0" smtClean="0"/>
              <a:t>Improving Reference Counting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89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8"/>
    </mc:Choice>
    <mc:Fallback xmlns:mv="urn:schemas-microsoft-com:mac:vml" xmlns="">
      <mp:transition xmlns:mp="http://schemas.microsoft.com/office/mac/powerpoint/2008/main" spd="slow" advTm="56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Storing the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r>
              <a:rPr lang="en-US" sz="2400" dirty="0" smtClean="0"/>
              <a:t>Findings:</a:t>
            </a:r>
          </a:p>
          <a:p>
            <a:pPr lvl="1"/>
            <a:r>
              <a:rPr lang="en-US" sz="2000" dirty="0" smtClean="0"/>
              <a:t>Max count &lt; 8 </a:t>
            </a:r>
            <a:r>
              <a:rPr lang="en-US" sz="1800" dirty="0" smtClean="0">
                <a:solidFill>
                  <a:srgbClr val="808080"/>
                </a:solidFill>
              </a:rPr>
              <a:t>in most cases</a:t>
            </a:r>
            <a:endParaRPr lang="en-US" sz="1800" dirty="0">
              <a:solidFill>
                <a:srgbClr val="808080"/>
              </a:solidFill>
            </a:endParaRPr>
          </a:p>
          <a:p>
            <a:pPr lvl="1"/>
            <a:r>
              <a:rPr lang="en-US" sz="2000" dirty="0" smtClean="0"/>
              <a:t>Very few overflows </a:t>
            </a:r>
            <a:r>
              <a:rPr lang="en-US" sz="1600" dirty="0" smtClean="0">
                <a:solidFill>
                  <a:srgbClr val="808080"/>
                </a:solidFill>
              </a:rPr>
              <a:t>The </a:t>
            </a:r>
            <a:r>
              <a:rPr lang="en-US" sz="1600" dirty="0">
                <a:solidFill>
                  <a:srgbClr val="808080"/>
                </a:solidFill>
              </a:rPr>
              <a:t>percentage of </a:t>
            </a:r>
            <a:r>
              <a:rPr lang="en-US" sz="1600" i="1" dirty="0">
                <a:solidFill>
                  <a:srgbClr val="808080"/>
                </a:solidFill>
              </a:rPr>
              <a:t>stuck</a:t>
            </a:r>
            <a:r>
              <a:rPr lang="en-US" sz="1600" dirty="0">
                <a:solidFill>
                  <a:srgbClr val="808080"/>
                </a:solidFill>
              </a:rPr>
              <a:t> objects is very low</a:t>
            </a:r>
          </a:p>
          <a:p>
            <a:r>
              <a:rPr lang="en-US" sz="2400" dirty="0" smtClean="0"/>
              <a:t>Design: Handling stuck objects</a:t>
            </a:r>
          </a:p>
          <a:p>
            <a:pPr lvl="1"/>
            <a:r>
              <a:rPr lang="en-US" sz="2000" dirty="0" smtClean="0"/>
              <a:t>Auxiliary data structure </a:t>
            </a:r>
            <a:r>
              <a:rPr lang="en-US" sz="1800" dirty="0" smtClean="0">
                <a:solidFill>
                  <a:srgbClr val="808080"/>
                </a:solidFill>
              </a:rPr>
              <a:t>to store count of the overflowed</a:t>
            </a:r>
            <a:r>
              <a:rPr lang="en-US" sz="1800" i="1" dirty="0" smtClean="0">
                <a:solidFill>
                  <a:srgbClr val="808080"/>
                </a:solidFill>
              </a:rPr>
              <a:t> </a:t>
            </a:r>
            <a:r>
              <a:rPr lang="en-US" sz="1800" dirty="0" smtClean="0">
                <a:solidFill>
                  <a:srgbClr val="808080"/>
                </a:solidFill>
              </a:rPr>
              <a:t>objects</a:t>
            </a:r>
            <a:endParaRPr lang="en-US" sz="2000" dirty="0" smtClean="0">
              <a:solidFill>
                <a:srgbClr val="808080"/>
              </a:solidFill>
            </a:endParaRPr>
          </a:p>
          <a:p>
            <a:pPr lvl="1"/>
            <a:r>
              <a:rPr lang="en-US" sz="2000" dirty="0" smtClean="0"/>
              <a:t>Ignore them </a:t>
            </a:r>
            <a:r>
              <a:rPr lang="en-US" sz="1800" dirty="0" smtClean="0">
                <a:solidFill>
                  <a:srgbClr val="808080"/>
                </a:solidFill>
              </a:rPr>
              <a:t>let backup tracing </a:t>
            </a:r>
            <a:r>
              <a:rPr lang="en-US" sz="1800" dirty="0">
                <a:solidFill>
                  <a:srgbClr val="808080"/>
                </a:solidFill>
              </a:rPr>
              <a:t>collect</a:t>
            </a:r>
            <a:r>
              <a:rPr lang="en-US" sz="1800" dirty="0" smtClean="0">
                <a:solidFill>
                  <a:srgbClr val="808080"/>
                </a:solidFill>
              </a:rPr>
              <a:t> </a:t>
            </a:r>
            <a:r>
              <a:rPr lang="en-US" sz="1800" i="1" dirty="0" smtClean="0">
                <a:solidFill>
                  <a:srgbClr val="808080"/>
                </a:solidFill>
              </a:rPr>
              <a:t>stuck</a:t>
            </a:r>
            <a:r>
              <a:rPr lang="en-US" sz="1800" dirty="0" smtClean="0">
                <a:solidFill>
                  <a:srgbClr val="808080"/>
                </a:solidFill>
              </a:rPr>
              <a:t> objects</a:t>
            </a:r>
            <a:endParaRPr lang="en-US" sz="2000" dirty="0" smtClean="0">
              <a:solidFill>
                <a:srgbClr val="808080"/>
              </a:solidFill>
            </a:endParaRPr>
          </a:p>
          <a:p>
            <a:pPr lvl="1"/>
            <a:r>
              <a:rPr lang="en-US" sz="2000" dirty="0"/>
              <a:t>Restore </a:t>
            </a:r>
            <a:r>
              <a:rPr lang="en-US" sz="2000" dirty="0" smtClean="0"/>
              <a:t>them </a:t>
            </a:r>
            <a:r>
              <a:rPr lang="en-US" sz="1800" dirty="0" smtClean="0">
                <a:solidFill>
                  <a:srgbClr val="808080"/>
                </a:solidFill>
              </a:rPr>
              <a:t>let backup tracing restore stuck counts</a:t>
            </a:r>
            <a:endParaRPr lang="en-US" sz="1800" dirty="0">
              <a:solidFill>
                <a:srgbClr val="808080"/>
              </a:solidFill>
            </a:endParaRP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1600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</a:rPr>
              <a:t>Improving Reference </a:t>
            </a:r>
            <a:r>
              <a:rPr lang="en-US" sz="2800" kern="0" dirty="0">
                <a:solidFill>
                  <a:srgbClr val="94B0BE"/>
                </a:solidFill>
                <a:latin typeface="+mj-lt"/>
              </a:rPr>
              <a:t>Counting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22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6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" y="1984234"/>
            <a:ext cx="7818782" cy="39093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Improving Reference Counting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20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/>
              <a:t>Limited bit strategies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6063679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5</a:t>
            </a:r>
            <a:r>
              <a:rPr lang="en-US" dirty="0">
                <a:latin typeface="+mn-lt"/>
              </a:rPr>
              <a:t>% </a:t>
            </a:r>
            <a:r>
              <a:rPr lang="en-US" dirty="0" smtClean="0">
                <a:latin typeface="+mn-lt"/>
              </a:rPr>
              <a:t>faster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1844824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heap size = </a:t>
            </a:r>
            <a:r>
              <a:rPr lang="en-US" sz="2000" dirty="0" smtClean="0">
                <a:latin typeface="+mn-lt"/>
              </a:rPr>
              <a:t>2x the </a:t>
            </a:r>
            <a:r>
              <a:rPr lang="en-US" sz="2000" dirty="0">
                <a:latin typeface="+mn-lt"/>
              </a:rPr>
              <a:t>minimum heap size</a:t>
            </a:r>
          </a:p>
        </p:txBody>
      </p:sp>
      <p:sp>
        <p:nvSpPr>
          <p:cNvPr id="9" name="Rectangle 8"/>
          <p:cNvSpPr/>
          <p:nvPr/>
        </p:nvSpPr>
        <p:spPr>
          <a:xfrm>
            <a:off x="1835696" y="2223120"/>
            <a:ext cx="5904656" cy="1764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0800000">
            <a:off x="7578000" y="2636912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6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765175"/>
            <a:ext cx="8352159" cy="1143000"/>
          </a:xfrm>
        </p:spPr>
        <p:txBody>
          <a:bodyPr/>
          <a:lstStyle/>
          <a:p>
            <a:r>
              <a:rPr lang="en-US" dirty="0"/>
              <a:t>2. Maintaining the </a:t>
            </a:r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r>
              <a:rPr lang="en-US" sz="2400" dirty="0" smtClean="0"/>
              <a:t>Findings:</a:t>
            </a:r>
            <a:endParaRPr lang="en-US" sz="2400" dirty="0"/>
          </a:p>
          <a:p>
            <a:pPr lvl="1"/>
            <a:r>
              <a:rPr lang="en-US" sz="2000" dirty="0" smtClean="0"/>
              <a:t>New objects </a:t>
            </a:r>
            <a:r>
              <a:rPr lang="en-US" sz="1800" dirty="0" smtClean="0">
                <a:solidFill>
                  <a:srgbClr val="808080"/>
                </a:solidFill>
              </a:rPr>
              <a:t>are the source of most </a:t>
            </a:r>
            <a:r>
              <a:rPr lang="en-US" sz="1800" dirty="0" err="1" smtClean="0">
                <a:solidFill>
                  <a:srgbClr val="808080"/>
                </a:solidFill>
              </a:rPr>
              <a:t>incs</a:t>
            </a:r>
            <a:r>
              <a:rPr lang="en-US" sz="1800" dirty="0" smtClean="0">
                <a:solidFill>
                  <a:srgbClr val="808080"/>
                </a:solidFill>
              </a:rPr>
              <a:t> and </a:t>
            </a:r>
            <a:r>
              <a:rPr lang="en-US" sz="1800" dirty="0" err="1" smtClean="0">
                <a:solidFill>
                  <a:srgbClr val="808080"/>
                </a:solidFill>
              </a:rPr>
              <a:t>decs</a:t>
            </a:r>
            <a:endParaRPr lang="en-US" sz="2000" dirty="0">
              <a:solidFill>
                <a:srgbClr val="808080"/>
              </a:solidFill>
            </a:endParaRPr>
          </a:p>
          <a:p>
            <a:pPr lvl="1"/>
            <a:r>
              <a:rPr lang="en-US" sz="2000" dirty="0" smtClean="0"/>
              <a:t>Survival ratio is low</a:t>
            </a:r>
            <a:endParaRPr lang="en-US" sz="2400" dirty="0" smtClean="0"/>
          </a:p>
          <a:p>
            <a:r>
              <a:rPr lang="en-US" sz="2400" dirty="0" smtClean="0"/>
              <a:t>New </a:t>
            </a:r>
            <a:r>
              <a:rPr lang="en-US" sz="2400" dirty="0"/>
              <a:t>objects </a:t>
            </a:r>
            <a:r>
              <a:rPr lang="en-US" sz="2400" dirty="0" smtClean="0"/>
              <a:t>a fruitful focus</a:t>
            </a:r>
          </a:p>
          <a:p>
            <a:pPr lvl="1"/>
            <a:r>
              <a:rPr lang="en-US" sz="2000" dirty="0"/>
              <a:t>[</a:t>
            </a:r>
            <a:r>
              <a:rPr lang="en-US" sz="2000" dirty="0" err="1" smtClean="0"/>
              <a:t>Azatchi</a:t>
            </a:r>
            <a:r>
              <a:rPr lang="en-US" sz="2000" dirty="0" smtClean="0"/>
              <a:t> &amp; </a:t>
            </a:r>
            <a:r>
              <a:rPr lang="en-US" sz="2000" dirty="0" smtClean="0"/>
              <a:t>Petrank’</a:t>
            </a:r>
            <a:r>
              <a:rPr lang="en-US" sz="2000" dirty="0" smtClean="0"/>
              <a:t>03]</a:t>
            </a:r>
            <a:endParaRPr lang="en-US" sz="2000" dirty="0" smtClean="0"/>
          </a:p>
          <a:p>
            <a:pPr lvl="1"/>
            <a:r>
              <a:rPr lang="en-US" sz="2000" dirty="0" smtClean="0"/>
              <a:t>[Blackburn &amp; McKinley’03]</a:t>
            </a:r>
            <a:endParaRPr lang="en-US" sz="20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Improving Reference Counting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3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765175"/>
            <a:ext cx="8352159" cy="1143000"/>
          </a:xfrm>
        </p:spPr>
        <p:txBody>
          <a:bodyPr/>
          <a:lstStyle/>
          <a:p>
            <a:r>
              <a:rPr lang="en-US" dirty="0" smtClean="0"/>
              <a:t>Existing Handling of New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r>
              <a:rPr lang="en-US" sz="2400" dirty="0" smtClean="0"/>
              <a:t>Implicitly dirty</a:t>
            </a:r>
          </a:p>
          <a:p>
            <a:pPr lvl="1"/>
            <a:r>
              <a:rPr lang="en-US" sz="2000" dirty="0" smtClean="0"/>
              <a:t>Marked as dirty and </a:t>
            </a:r>
            <a:r>
              <a:rPr lang="en-US" sz="2000" dirty="0" err="1" smtClean="0"/>
              <a:t>enqueued</a:t>
            </a:r>
            <a:endParaRPr lang="en-US" sz="2000" dirty="0" smtClean="0"/>
          </a:p>
          <a:p>
            <a:pPr lvl="1"/>
            <a:r>
              <a:rPr lang="en-US" sz="2000" dirty="0" err="1" smtClean="0"/>
              <a:t>Inc</a:t>
            </a:r>
            <a:r>
              <a:rPr lang="en-US" sz="2000" dirty="0" smtClean="0"/>
              <a:t> applied to each referent at next collection</a:t>
            </a:r>
            <a:endParaRPr lang="en-US" sz="2400" dirty="0" smtClean="0"/>
          </a:p>
          <a:p>
            <a:r>
              <a:rPr lang="en-US" sz="2400" dirty="0" smtClean="0"/>
              <a:t>Implicitly live </a:t>
            </a:r>
          </a:p>
          <a:p>
            <a:pPr lvl="1"/>
            <a:r>
              <a:rPr lang="en-US" sz="2000" dirty="0" smtClean="0"/>
              <a:t>Initial count of one </a:t>
            </a:r>
          </a:p>
          <a:p>
            <a:pPr lvl="1"/>
            <a:r>
              <a:rPr lang="en-US" sz="2000" dirty="0" smtClean="0"/>
              <a:t>Dec </a:t>
            </a:r>
            <a:r>
              <a:rPr lang="en-US" sz="2000" dirty="0" err="1" smtClean="0"/>
              <a:t>enqueued</a:t>
            </a:r>
            <a:r>
              <a:rPr lang="en-US" sz="2000" dirty="0" smtClean="0"/>
              <a:t>, processed at next collection</a:t>
            </a:r>
          </a:p>
          <a:p>
            <a:endParaRPr lang="en-US" sz="2400" dirty="0" smtClean="0"/>
          </a:p>
          <a:p>
            <a:endParaRPr lang="en-US" sz="2000" dirty="0" smtClean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Improving Reference Counting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25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2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765175"/>
            <a:ext cx="8352159" cy="1143000"/>
          </a:xfrm>
        </p:spPr>
        <p:txBody>
          <a:bodyPr/>
          <a:lstStyle/>
          <a:p>
            <a:r>
              <a:rPr lang="en-US" dirty="0" smtClean="0"/>
              <a:t>New: Handling of New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07288" cy="4210050"/>
          </a:xfrm>
        </p:spPr>
        <p:txBody>
          <a:bodyPr/>
          <a:lstStyle/>
          <a:p>
            <a:r>
              <a:rPr lang="en-US" sz="2400" dirty="0" smtClean="0"/>
              <a:t>Implicitly </a:t>
            </a:r>
            <a:r>
              <a:rPr lang="en-US" sz="2400" i="1" dirty="0" smtClean="0"/>
              <a:t>clean</a:t>
            </a:r>
          </a:p>
          <a:p>
            <a:pPr lvl="1"/>
            <a:r>
              <a:rPr lang="en-US" sz="2000" dirty="0" smtClean="0"/>
              <a:t>Lazily </a:t>
            </a:r>
            <a:r>
              <a:rPr lang="en-US" sz="1800" dirty="0" smtClean="0"/>
              <a:t>dirty </a:t>
            </a:r>
            <a:r>
              <a:rPr lang="en-US" sz="1600" dirty="0" smtClean="0">
                <a:solidFill>
                  <a:srgbClr val="808080"/>
                </a:solidFill>
              </a:rPr>
              <a:t>at collection time only if (transitively) </a:t>
            </a:r>
            <a:r>
              <a:rPr lang="en-US" sz="1600" dirty="0" err="1" smtClean="0">
                <a:solidFill>
                  <a:srgbClr val="808080"/>
                </a:solidFill>
              </a:rPr>
              <a:t>inc’d</a:t>
            </a:r>
            <a:r>
              <a:rPr lang="en-US" sz="1600" dirty="0" smtClean="0">
                <a:solidFill>
                  <a:srgbClr val="808080"/>
                </a:solidFill>
              </a:rPr>
              <a:t> by old object or roots</a:t>
            </a:r>
          </a:p>
          <a:p>
            <a:pPr lvl="1"/>
            <a:r>
              <a:rPr lang="en-US" sz="2000" dirty="0" smtClean="0"/>
              <a:t>Non-surviving objects never processed</a:t>
            </a:r>
            <a:endParaRPr lang="en-US" sz="2000" dirty="0">
              <a:solidFill>
                <a:srgbClr val="808080"/>
              </a:solidFill>
            </a:endParaRPr>
          </a:p>
          <a:p>
            <a:r>
              <a:rPr lang="en-US" sz="2400" dirty="0" smtClean="0"/>
              <a:t>Implicitly </a:t>
            </a:r>
            <a:r>
              <a:rPr lang="en-US" sz="2400" i="1" dirty="0" smtClean="0"/>
              <a:t>dead</a:t>
            </a:r>
          </a:p>
          <a:p>
            <a:pPr lvl="1"/>
            <a:r>
              <a:rPr lang="en-US" sz="2000" dirty="0" smtClean="0"/>
              <a:t>Lazily increment </a:t>
            </a:r>
            <a:r>
              <a:rPr lang="en-US" sz="1600" dirty="0" smtClean="0">
                <a:solidFill>
                  <a:srgbClr val="808080"/>
                </a:solidFill>
              </a:rPr>
              <a:t>at </a:t>
            </a:r>
            <a:r>
              <a:rPr lang="en-US" sz="1600" dirty="0">
                <a:solidFill>
                  <a:srgbClr val="808080"/>
                </a:solidFill>
              </a:rPr>
              <a:t>collection time only </a:t>
            </a:r>
            <a:r>
              <a:rPr lang="en-US" sz="1600" dirty="0" smtClean="0">
                <a:solidFill>
                  <a:srgbClr val="808080"/>
                </a:solidFill>
              </a:rPr>
              <a:t>if (transitively) </a:t>
            </a:r>
            <a:r>
              <a:rPr lang="en-US" sz="1600" dirty="0" err="1">
                <a:solidFill>
                  <a:srgbClr val="808080"/>
                </a:solidFill>
              </a:rPr>
              <a:t>inc’d</a:t>
            </a:r>
            <a:r>
              <a:rPr lang="en-US" sz="1600" dirty="0">
                <a:solidFill>
                  <a:srgbClr val="808080"/>
                </a:solidFill>
              </a:rPr>
              <a:t> by old object or roots</a:t>
            </a:r>
          </a:p>
          <a:p>
            <a:pPr lvl="1"/>
            <a:r>
              <a:rPr lang="en-US" sz="2000" dirty="0" smtClean="0"/>
              <a:t>Available to free list unless they are incremented</a:t>
            </a:r>
          </a:p>
          <a:p>
            <a:pPr lvl="1"/>
            <a:endParaRPr lang="en-US" sz="2000" dirty="0"/>
          </a:p>
          <a:p>
            <a:pPr marL="57150" indent="0" algn="ctr">
              <a:buNone/>
            </a:pPr>
            <a:r>
              <a:rPr lang="en-US" sz="2400" dirty="0" smtClean="0"/>
              <a:t>Minor change to existing RC, not hybrid of two collectors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Improving Reference Counting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26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8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0" y="1928581"/>
            <a:ext cx="8041398" cy="402069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395536" y="917575"/>
            <a:ext cx="85689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/>
              <a:t>Implicitly Clean &amp; Implicitly Dead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27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6063679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16% &amp;19% faster respectively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1772816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heap size = </a:t>
            </a:r>
            <a:r>
              <a:rPr lang="en-US" sz="2000" dirty="0" smtClean="0">
                <a:latin typeface="+mn-lt"/>
              </a:rPr>
              <a:t>2x the </a:t>
            </a:r>
            <a:r>
              <a:rPr lang="en-US" sz="2000" dirty="0">
                <a:latin typeface="+mn-lt"/>
              </a:rPr>
              <a:t>minimum heap size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Improving Reference Counting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1680" y="2196000"/>
            <a:ext cx="6120680" cy="2062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 rot="10800000">
            <a:off x="7740352" y="2060848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4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0" y="1928581"/>
            <a:ext cx="8041398" cy="402069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20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/>
              <a:t>Standard </a:t>
            </a:r>
            <a:r>
              <a:rPr lang="en-US" dirty="0"/>
              <a:t>vs. Improved RC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28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6063679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24% faster </a:t>
            </a:r>
            <a:r>
              <a:rPr lang="en-US" dirty="0" smtClean="0">
                <a:solidFill>
                  <a:srgbClr val="808080"/>
                </a:solidFill>
                <a:latin typeface="+mn-lt"/>
              </a:rPr>
              <a:t>(i.e. standard is 30% slower)</a:t>
            </a:r>
            <a:endParaRPr lang="en-US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1772816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heap size = </a:t>
            </a:r>
            <a:r>
              <a:rPr lang="en-US" sz="2000" dirty="0" smtClean="0">
                <a:latin typeface="+mn-lt"/>
              </a:rPr>
              <a:t>2x the </a:t>
            </a:r>
            <a:r>
              <a:rPr lang="en-US" sz="2000" dirty="0">
                <a:latin typeface="+mn-lt"/>
              </a:rPr>
              <a:t>minimum heap size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Improving Reference Counting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1680" y="2196000"/>
            <a:ext cx="6120680" cy="2062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 rot="10800000">
            <a:off x="7740352" y="2060848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sz="4000" dirty="0" smtClean="0"/>
              <a:t>Back in the Ring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29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2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8"/>
    </mc:Choice>
    <mc:Fallback xmlns:mv="urn:schemas-microsoft-com:mac:vml" xmlns="">
      <mp:transition xmlns:mp="http://schemas.microsoft.com/office/mac/powerpoint/2008/main" spd="slow" advTm="56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pic>
        <p:nvPicPr>
          <p:cNvPr id="10" name="Picture 9" descr="trac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6480000" cy="2160240"/>
          </a:xfrm>
          <a:prstGeom prst="rect">
            <a:avLst/>
          </a:prstGeom>
          <a:ln>
            <a:noFill/>
          </a:ln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1" name="Picture 10" descr="r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005064"/>
            <a:ext cx="6480000" cy="2160240"/>
          </a:xfrm>
          <a:prstGeom prst="rect">
            <a:avLst/>
          </a:prstGeom>
          <a:ln>
            <a:noFill/>
          </a:ln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2" name="Picture 11" descr="mccarthy.jpg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1" y="980728"/>
            <a:ext cx="1728191" cy="2520280"/>
          </a:xfrm>
          <a:prstGeom prst="rect">
            <a:avLst/>
          </a:prstGeom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3" name="Picture 12" descr="collins.jp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61048"/>
            <a:ext cx="1728192" cy="2520280"/>
          </a:xfrm>
          <a:prstGeom prst="rect">
            <a:avLst/>
          </a:prstGeom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089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0" y="1928581"/>
            <a:ext cx="8041398" cy="402069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Back in the 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20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/>
              <a:t>RC vs. MS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30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pPr marL="457200" lvl="1" indent="0">
              <a:buClr>
                <a:srgbClr val="FF0000"/>
              </a:buClr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457200" lvl="1" indent="0">
              <a:buClr>
                <a:srgbClr val="FF0000"/>
              </a:buClr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endParaRPr lang="en-US" sz="2400" dirty="0" smtClean="0"/>
          </a:p>
          <a:p>
            <a:endParaRPr lang="en-US" sz="1600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1772816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heap size = </a:t>
            </a:r>
            <a:r>
              <a:rPr lang="en-US" sz="2000" dirty="0" smtClean="0">
                <a:latin typeface="+mn-lt"/>
              </a:rPr>
              <a:t>2x the </a:t>
            </a:r>
            <a:r>
              <a:rPr lang="en-US" sz="2000" dirty="0">
                <a:latin typeface="+mn-lt"/>
              </a:rPr>
              <a:t>minimum heap size</a:t>
            </a:r>
          </a:p>
        </p:txBody>
      </p:sp>
    </p:spTree>
    <p:extLst>
      <p:ext uri="{BB962C8B-B14F-4D97-AF65-F5344CB8AC3E}">
        <p14:creationId xmlns:p14="http://schemas.microsoft.com/office/powerpoint/2010/main" val="2022042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0" y="1928581"/>
            <a:ext cx="8041398" cy="402069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20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/>
              <a:t>RC vs. MS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31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pPr marL="457200" lvl="1" indent="0">
              <a:buClr>
                <a:srgbClr val="FF0000"/>
              </a:buClr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457200" lvl="1" indent="0">
              <a:buClr>
                <a:srgbClr val="FF0000"/>
              </a:buClr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endParaRPr lang="en-US" sz="2400" dirty="0" smtClean="0"/>
          </a:p>
          <a:p>
            <a:endParaRPr lang="en-US" sz="1600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6063679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New RC ≈ MS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1772816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heap size = </a:t>
            </a:r>
            <a:r>
              <a:rPr lang="en-US" sz="2000" dirty="0" smtClean="0">
                <a:latin typeface="+mn-lt"/>
              </a:rPr>
              <a:t>2x the </a:t>
            </a:r>
            <a:r>
              <a:rPr lang="en-US" sz="2000" dirty="0">
                <a:latin typeface="+mn-lt"/>
              </a:rPr>
              <a:t>minimum heap size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Back in the 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91680" y="2196000"/>
            <a:ext cx="6120680" cy="2062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 rot="10800000">
            <a:off x="7812360" y="2780928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2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0" y="1928581"/>
            <a:ext cx="8041398" cy="402069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20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/>
              <a:t>RC vs. URC vs. Immix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32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6063679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2% slower than URC, 3% slower than Immix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1772816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heap size = </a:t>
            </a:r>
            <a:r>
              <a:rPr lang="en-US" sz="2000" dirty="0" smtClean="0">
                <a:latin typeface="+mn-lt"/>
              </a:rPr>
              <a:t>2x the </a:t>
            </a:r>
            <a:r>
              <a:rPr lang="en-US" sz="2000" dirty="0">
                <a:latin typeface="+mn-lt"/>
              </a:rPr>
              <a:t>minimum heap size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Back in the 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1680" y="2196000"/>
            <a:ext cx="6120680" cy="2062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 rot="10800000">
            <a:off x="7740352" y="2636912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6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0" y="1928581"/>
            <a:ext cx="8041398" cy="402069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20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/>
              <a:t>RC vs. Sticky Collectors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33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6063679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ame as </a:t>
            </a:r>
            <a:r>
              <a:rPr lang="en-US" dirty="0" err="1" smtClean="0">
                <a:latin typeface="+mn-lt"/>
              </a:rPr>
              <a:t>StickyMS</a:t>
            </a:r>
            <a:r>
              <a:rPr lang="en-US" dirty="0" smtClean="0">
                <a:latin typeface="+mn-lt"/>
              </a:rPr>
              <a:t> and 10% slower than </a:t>
            </a:r>
            <a:r>
              <a:rPr lang="en-US" dirty="0" err="1" smtClean="0">
                <a:latin typeface="+mn-lt"/>
              </a:rPr>
              <a:t>StickyImmix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1772816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heap size = </a:t>
            </a:r>
            <a:r>
              <a:rPr lang="en-US" sz="2000" dirty="0" smtClean="0">
                <a:latin typeface="+mn-lt"/>
              </a:rPr>
              <a:t>2x the </a:t>
            </a:r>
            <a:r>
              <a:rPr lang="en-US" sz="2000" dirty="0">
                <a:latin typeface="+mn-lt"/>
              </a:rPr>
              <a:t>minimum heap size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483768" y="152400"/>
            <a:ext cx="65840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Back in the 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1680" y="2196000"/>
            <a:ext cx="6120680" cy="2062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 rot="10800000">
            <a:off x="7740352" y="2060848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6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RC </a:t>
            </a:r>
            <a:r>
              <a:rPr lang="en-US" sz="2400" dirty="0"/>
              <a:t>is </a:t>
            </a:r>
            <a:r>
              <a:rPr lang="en-US" sz="2400" dirty="0" smtClean="0"/>
              <a:t>neglected </a:t>
            </a:r>
            <a:r>
              <a:rPr lang="en-US" sz="2000" dirty="0" smtClean="0">
                <a:solidFill>
                  <a:srgbClr val="808080"/>
                </a:solidFill>
              </a:rPr>
              <a:t>despite many advantages</a:t>
            </a:r>
            <a:endParaRPr lang="en-US" sz="2400" dirty="0">
              <a:solidFill>
                <a:srgbClr val="808080"/>
              </a:solidFill>
            </a:endParaRPr>
          </a:p>
          <a:p>
            <a:r>
              <a:rPr lang="en-US" sz="2400" dirty="0"/>
              <a:t>RC </a:t>
            </a:r>
            <a:r>
              <a:rPr lang="en-US" sz="2400" dirty="0" smtClean="0"/>
              <a:t>30% slower </a:t>
            </a:r>
            <a:r>
              <a:rPr lang="en-US" sz="2000" dirty="0" smtClean="0">
                <a:solidFill>
                  <a:srgbClr val="808080"/>
                </a:solidFill>
              </a:rPr>
              <a:t>than tracing when using the same allocator</a:t>
            </a:r>
            <a:endParaRPr lang="en-US" sz="2000" dirty="0">
              <a:solidFill>
                <a:srgbClr val="808080"/>
              </a:solidFill>
            </a:endParaRPr>
          </a:p>
          <a:p>
            <a:r>
              <a:rPr lang="en-US" sz="2400" dirty="0" smtClean="0"/>
              <a:t>Three optimizations</a:t>
            </a:r>
          </a:p>
          <a:p>
            <a:pPr lvl="1"/>
            <a:r>
              <a:rPr lang="en-US" sz="2000" dirty="0"/>
              <a:t>4</a:t>
            </a:r>
            <a:r>
              <a:rPr lang="en-US" sz="2000" dirty="0" smtClean="0"/>
              <a:t> bit count</a:t>
            </a:r>
          </a:p>
          <a:p>
            <a:pPr lvl="1"/>
            <a:r>
              <a:rPr lang="en-US" sz="2000" dirty="0" smtClean="0"/>
              <a:t>Implicitly clean</a:t>
            </a:r>
          </a:p>
          <a:p>
            <a:pPr lvl="1"/>
            <a:r>
              <a:rPr lang="en-US" sz="2000" dirty="0" smtClean="0"/>
              <a:t>Implicitly dead</a:t>
            </a:r>
          </a:p>
          <a:p>
            <a:r>
              <a:rPr lang="en-US" sz="2400" dirty="0" smtClean="0"/>
              <a:t>Eliminate overhead entirely</a:t>
            </a:r>
            <a:endParaRPr lang="en-US" sz="2400" dirty="0"/>
          </a:p>
          <a:p>
            <a:pPr lvl="1"/>
            <a:endParaRPr lang="en-US" sz="20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527688"/>
                </a:solidFill>
              </a:rPr>
              <a:t>RC is back in the ring!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34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7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35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pic>
        <p:nvPicPr>
          <p:cNvPr id="5" name="Picture 4" descr="how-math-works-2.jpg"/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24296"/>
          <a:stretch/>
        </p:blipFill>
        <p:spPr>
          <a:xfrm>
            <a:off x="-36512" y="765352"/>
            <a:ext cx="9190963" cy="583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2780928"/>
            <a:ext cx="3600400" cy="1143000"/>
          </a:xfrm>
        </p:spPr>
        <p:txBody>
          <a:bodyPr/>
          <a:lstStyle/>
          <a:p>
            <a:pPr algn="ctr"/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155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Today …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1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8"/>
    </mc:Choice>
    <mc:Fallback xmlns="">
      <p:transition xmlns:p14="http://schemas.microsoft.com/office/powerpoint/2010/main" spd="slow" advTm="56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arbage collection is ubiquitous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 smtClean="0"/>
              <a:t>Two ideas underpin large literature:</a:t>
            </a:r>
          </a:p>
          <a:p>
            <a:pPr lvl="1">
              <a:buFont typeface="Lucida Grande"/>
              <a:buChar char="-"/>
            </a:pPr>
            <a:r>
              <a:rPr lang="en-US" sz="2000" dirty="0"/>
              <a:t>Tracing [McCarthy60</a:t>
            </a:r>
            <a:r>
              <a:rPr lang="en-US" sz="2000" dirty="0" smtClean="0"/>
              <a:t>]</a:t>
            </a:r>
          </a:p>
          <a:p>
            <a:pPr lvl="1">
              <a:buFont typeface="Lucida Grande"/>
              <a:buChar char="-"/>
            </a:pPr>
            <a:r>
              <a:rPr lang="en-US" sz="2000" dirty="0"/>
              <a:t>Reference Counting [Collins60]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However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000" dirty="0" smtClean="0"/>
              <a:t>Tracing </a:t>
            </a:r>
            <a:r>
              <a:rPr lang="en-US" sz="2000" dirty="0"/>
              <a:t>used in all high performance </a:t>
            </a:r>
            <a:r>
              <a:rPr lang="en-US" sz="2000" dirty="0" smtClean="0"/>
              <a:t>GCs</a:t>
            </a:r>
          </a:p>
          <a:p>
            <a:pPr lvl="1">
              <a:buClr>
                <a:srgbClr val="FF0000"/>
              </a:buClr>
              <a:buFont typeface="Lucida Grande"/>
              <a:buChar char="✘"/>
            </a:pPr>
            <a:r>
              <a:rPr lang="en-US" sz="2000" dirty="0" smtClean="0"/>
              <a:t>Reference </a:t>
            </a:r>
            <a:r>
              <a:rPr lang="en-US" sz="2000" dirty="0"/>
              <a:t>counting only in non-performance critical settings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3528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Background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851920" y="4005064"/>
            <a:ext cx="136815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Why?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1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Tracing </a:t>
            </a:r>
            <a:r>
              <a:rPr lang="en-US" sz="2000" dirty="0"/>
              <a:t>[McCarthy1960]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33528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Background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55875" y="2636838"/>
            <a:ext cx="503238" cy="504825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724525" y="3933825"/>
            <a:ext cx="503238" cy="503238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4716463" y="2565400"/>
            <a:ext cx="503237" cy="503238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3851275" y="5373688"/>
            <a:ext cx="504825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E</a:t>
            </a:r>
          </a:p>
        </p:txBody>
      </p:sp>
      <p:cxnSp>
        <p:nvCxnSpPr>
          <p:cNvPr id="31" name="Curved Connector 17"/>
          <p:cNvCxnSpPr>
            <a:endCxn id="27" idx="5"/>
          </p:cNvCxnSpPr>
          <p:nvPr/>
        </p:nvCxnSpPr>
        <p:spPr>
          <a:xfrm flipH="1">
            <a:off x="4281488" y="5803900"/>
            <a:ext cx="2381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19"/>
          <p:cNvCxnSpPr>
            <a:stCxn id="27" idx="7"/>
          </p:cNvCxnSpPr>
          <p:nvPr/>
        </p:nvCxnSpPr>
        <p:spPr>
          <a:xfrm>
            <a:off x="4281488" y="5446713"/>
            <a:ext cx="2381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2"/>
          </p:cNvCxnSpPr>
          <p:nvPr/>
        </p:nvCxnSpPr>
        <p:spPr>
          <a:xfrm>
            <a:off x="684213" y="2420938"/>
            <a:ext cx="1871662" cy="46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6"/>
            <a:endCxn id="23" idx="2"/>
          </p:cNvCxnSpPr>
          <p:nvPr/>
        </p:nvCxnSpPr>
        <p:spPr>
          <a:xfrm flipV="1">
            <a:off x="3059113" y="2816225"/>
            <a:ext cx="1657350" cy="73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5"/>
            <a:endCxn id="22" idx="1"/>
          </p:cNvCxnSpPr>
          <p:nvPr/>
        </p:nvCxnSpPr>
        <p:spPr>
          <a:xfrm>
            <a:off x="5146675" y="2995613"/>
            <a:ext cx="650875" cy="1011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 bwMode="auto">
          <a:xfrm>
            <a:off x="2916238" y="4221163"/>
            <a:ext cx="503237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C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2771775" y="3141663"/>
            <a:ext cx="360363" cy="1079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5"/>
            <a:endCxn id="22" idx="2"/>
          </p:cNvCxnSpPr>
          <p:nvPr/>
        </p:nvCxnSpPr>
        <p:spPr>
          <a:xfrm>
            <a:off x="2986088" y="3067050"/>
            <a:ext cx="2738437" cy="1117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588125" y="5373688"/>
            <a:ext cx="504825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F</a:t>
            </a:r>
          </a:p>
        </p:txBody>
      </p:sp>
      <p:cxnSp>
        <p:nvCxnSpPr>
          <p:cNvPr id="42" name="Straight Arrow Connector 41"/>
          <p:cNvCxnSpPr>
            <a:stCxn id="27" idx="1"/>
            <a:endCxn id="38" idx="5"/>
          </p:cNvCxnSpPr>
          <p:nvPr/>
        </p:nvCxnSpPr>
        <p:spPr>
          <a:xfrm flipH="1" flipV="1">
            <a:off x="3345778" y="4650703"/>
            <a:ext cx="579427" cy="796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79912" y="4941168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16216" y="4941168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3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 animBg="1"/>
      <p:bldP spid="43" grpId="0"/>
      <p:bldP spid="43" grpId="1"/>
      <p:bldP spid="44" grpId="0"/>
      <p:bldP spid="4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 </a:t>
            </a:r>
            <a:r>
              <a:rPr lang="en-US" dirty="0"/>
              <a:t>Counting </a:t>
            </a:r>
            <a:r>
              <a:rPr lang="en-US" sz="2000" dirty="0"/>
              <a:t>[Collins 1960]</a:t>
            </a:r>
            <a:endParaRPr lang="en-US" dirty="0"/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33528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Background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555875" y="2636838"/>
            <a:ext cx="503238" cy="504825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5724525" y="3933825"/>
            <a:ext cx="503238" cy="503238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4716463" y="2565400"/>
            <a:ext cx="503237" cy="503238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3851275" y="5373688"/>
            <a:ext cx="504825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6588125" y="5373688"/>
            <a:ext cx="504825" cy="503237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34" name="Curved Connector 17"/>
          <p:cNvCxnSpPr>
            <a:stCxn id="33" idx="3"/>
            <a:endCxn id="31" idx="5"/>
          </p:cNvCxnSpPr>
          <p:nvPr/>
        </p:nvCxnSpPr>
        <p:spPr>
          <a:xfrm flipH="1">
            <a:off x="4281488" y="5803900"/>
            <a:ext cx="2381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19"/>
          <p:cNvCxnSpPr>
            <a:stCxn id="31" idx="7"/>
            <a:endCxn id="33" idx="1"/>
          </p:cNvCxnSpPr>
          <p:nvPr/>
        </p:nvCxnSpPr>
        <p:spPr>
          <a:xfrm>
            <a:off x="4281488" y="5446713"/>
            <a:ext cx="2381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7" idx="2"/>
          </p:cNvCxnSpPr>
          <p:nvPr/>
        </p:nvCxnSpPr>
        <p:spPr>
          <a:xfrm>
            <a:off x="684213" y="2420938"/>
            <a:ext cx="1871662" cy="46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6"/>
            <a:endCxn id="30" idx="2"/>
          </p:cNvCxnSpPr>
          <p:nvPr/>
        </p:nvCxnSpPr>
        <p:spPr>
          <a:xfrm flipV="1">
            <a:off x="3059113" y="2816225"/>
            <a:ext cx="1657350" cy="73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5"/>
            <a:endCxn id="29" idx="1"/>
          </p:cNvCxnSpPr>
          <p:nvPr/>
        </p:nvCxnSpPr>
        <p:spPr>
          <a:xfrm>
            <a:off x="5146675" y="2995613"/>
            <a:ext cx="650875" cy="1011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2771775" y="3141663"/>
            <a:ext cx="647700" cy="1582737"/>
            <a:chOff x="2771800" y="3140968"/>
            <a:chExt cx="648072" cy="1584176"/>
          </a:xfrm>
        </p:grpSpPr>
        <p:sp>
          <p:nvSpPr>
            <p:cNvPr id="42" name="Oval 41"/>
            <p:cNvSpPr/>
            <p:nvPr/>
          </p:nvSpPr>
          <p:spPr>
            <a:xfrm>
              <a:off x="2916346" y="4221449"/>
              <a:ext cx="503526" cy="503695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771800" y="3140968"/>
              <a:ext cx="360570" cy="10804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>
            <a:stCxn id="27" idx="5"/>
            <a:endCxn id="29" idx="2"/>
          </p:cNvCxnSpPr>
          <p:nvPr/>
        </p:nvCxnSpPr>
        <p:spPr>
          <a:xfrm>
            <a:off x="2986088" y="3067050"/>
            <a:ext cx="2738437" cy="1117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5"/>
            <a:endCxn id="33" idx="0"/>
          </p:cNvCxnSpPr>
          <p:nvPr/>
        </p:nvCxnSpPr>
        <p:spPr>
          <a:xfrm>
            <a:off x="6154738" y="4364038"/>
            <a:ext cx="685800" cy="1009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24525" y="3933825"/>
            <a:ext cx="503238" cy="503238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9" name="Oval 48"/>
          <p:cNvSpPr/>
          <p:nvPr/>
        </p:nvSpPr>
        <p:spPr>
          <a:xfrm>
            <a:off x="2916238" y="4221163"/>
            <a:ext cx="503237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0" name="Oval 49"/>
          <p:cNvSpPr/>
          <p:nvPr/>
        </p:nvSpPr>
        <p:spPr>
          <a:xfrm>
            <a:off x="6588125" y="5373688"/>
            <a:ext cx="504825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43808" y="3812847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3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3" grpId="0"/>
      <p:bldP spid="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 vs.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10050"/>
          </a:xfrm>
        </p:spPr>
        <p:txBody>
          <a:bodyPr/>
          <a:lstStyle/>
          <a:p>
            <a:r>
              <a:rPr lang="en-US" sz="2400" dirty="0" smtClean="0"/>
              <a:t>Advantages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000" dirty="0" smtClean="0"/>
              <a:t>Immediate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000" dirty="0" smtClean="0"/>
              <a:t>Incremental </a:t>
            </a:r>
            <a:r>
              <a:rPr lang="en-US" sz="1600" dirty="0" smtClean="0">
                <a:solidFill>
                  <a:srgbClr val="808080"/>
                </a:solidFill>
              </a:rPr>
              <a:t>Reclaim as-you-go</a:t>
            </a:r>
            <a:endParaRPr lang="en-US" sz="2000" dirty="0" smtClean="0">
              <a:solidFill>
                <a:srgbClr val="808080"/>
              </a:solidFill>
            </a:endParaRP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000" dirty="0"/>
              <a:t>O</a:t>
            </a:r>
            <a:r>
              <a:rPr lang="en-US" sz="2000" dirty="0" smtClean="0"/>
              <a:t>bject-local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000" dirty="0" smtClean="0"/>
              <a:t>Overhead distributed</a:t>
            </a:r>
          </a:p>
          <a:p>
            <a:pPr lvl="1">
              <a:buClr>
                <a:srgbClr val="00C000"/>
              </a:buClr>
              <a:buFont typeface="Lucida Grande"/>
              <a:buChar char="✔"/>
            </a:pPr>
            <a:r>
              <a:rPr lang="en-US" sz="2000" dirty="0" smtClean="0"/>
              <a:t>Very simple </a:t>
            </a:r>
            <a:r>
              <a:rPr lang="en-US" sz="1600" dirty="0" smtClean="0">
                <a:solidFill>
                  <a:schemeClr val="bg2"/>
                </a:solidFill>
              </a:rPr>
              <a:t>Trivial implementation for naïve RC</a:t>
            </a:r>
            <a:endParaRPr lang="en-US" sz="1800" dirty="0" smtClean="0">
              <a:solidFill>
                <a:schemeClr val="bg2"/>
              </a:solidFill>
            </a:endParaRPr>
          </a:p>
          <a:p>
            <a:r>
              <a:rPr lang="en-US" sz="2400" dirty="0" smtClean="0"/>
              <a:t>Disadvantages</a:t>
            </a:r>
          </a:p>
          <a:p>
            <a:pPr lvl="1">
              <a:buClr>
                <a:srgbClr val="FF0000"/>
              </a:buClr>
              <a:buFont typeface="Lucida Grande"/>
              <a:buChar char="✘"/>
            </a:pPr>
            <a:r>
              <a:rPr lang="en-US" sz="2000" dirty="0" smtClean="0"/>
              <a:t>Maintain count </a:t>
            </a:r>
            <a:r>
              <a:rPr lang="en-US" sz="1600" dirty="0" smtClean="0">
                <a:solidFill>
                  <a:srgbClr val="808080"/>
                </a:solidFill>
              </a:rPr>
              <a:t>Time and space overheads</a:t>
            </a:r>
            <a:endParaRPr lang="en-US" sz="2000" dirty="0" smtClean="0">
              <a:solidFill>
                <a:srgbClr val="808080"/>
              </a:solidFill>
            </a:endParaRPr>
          </a:p>
          <a:p>
            <a:pPr lvl="1">
              <a:buClr>
                <a:srgbClr val="FF0000"/>
              </a:buClr>
              <a:buFont typeface="Lucida Grande"/>
              <a:buChar char="✘"/>
            </a:pPr>
            <a:r>
              <a:rPr lang="en-US" sz="2000" dirty="0" smtClean="0"/>
              <a:t>Cycles </a:t>
            </a:r>
            <a:r>
              <a:rPr lang="en-US" sz="1600" dirty="0" smtClean="0">
                <a:solidFill>
                  <a:srgbClr val="808080"/>
                </a:solidFill>
              </a:rPr>
              <a:t>Can’t be collected</a:t>
            </a:r>
          </a:p>
          <a:p>
            <a:pPr lvl="1">
              <a:buClr>
                <a:srgbClr val="FF0000"/>
              </a:buClr>
              <a:buFont typeface="Lucida Grande"/>
              <a:buChar char="✘"/>
            </a:pPr>
            <a:r>
              <a:rPr lang="en-US" sz="2000" dirty="0" smtClean="0"/>
              <a:t>Complex </a:t>
            </a:r>
            <a:r>
              <a:rPr lang="en-US" sz="1600" dirty="0" smtClean="0">
                <a:solidFill>
                  <a:srgbClr val="808080"/>
                </a:solidFill>
              </a:rPr>
              <a:t>High </a:t>
            </a:r>
            <a:r>
              <a:rPr lang="en-US" sz="1600" dirty="0">
                <a:solidFill>
                  <a:srgbClr val="808080"/>
                </a:solidFill>
              </a:rPr>
              <a:t>performance implementation about as complex as tracing</a:t>
            </a:r>
            <a:endParaRPr lang="en-US" sz="1600" dirty="0" smtClean="0">
              <a:solidFill>
                <a:srgbClr val="808080"/>
              </a:solidFill>
            </a:endParaRPr>
          </a:p>
          <a:p>
            <a:pPr lvl="1">
              <a:buClr>
                <a:srgbClr val="FF0000"/>
              </a:buClr>
              <a:buFont typeface="Lucida Grande"/>
              <a:buChar char="✘"/>
            </a:pPr>
            <a:endParaRPr lang="en-US" sz="1600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3528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rgbClr val="94B0BE"/>
                </a:solidFill>
                <a:latin typeface="+mj-lt"/>
                <a:ea typeface="+mj-ea"/>
                <a:cs typeface="+mj-cs"/>
              </a:rPr>
              <a:t>Background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2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08512"/>
          </a:xfrm>
        </p:spPr>
        <p:txBody>
          <a:bodyPr/>
          <a:lstStyle/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/>
              <a:t>One of the two fundamental GC </a:t>
            </a:r>
            <a:r>
              <a:rPr lang="en-US" sz="2400" dirty="0" smtClean="0"/>
              <a:t>algorithms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/>
              <a:t>Many </a:t>
            </a:r>
            <a:r>
              <a:rPr lang="en-US" sz="2400" dirty="0" smtClean="0"/>
              <a:t>advantages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r>
              <a:rPr lang="en-US" sz="2400" dirty="0"/>
              <a:t>Neglected by all performance-conscious VMs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2400" dirty="0"/>
              <a:t>So how much slower is it?</a:t>
            </a:r>
            <a:endParaRPr lang="en-US" sz="2400" dirty="0" smtClean="0"/>
          </a:p>
          <a:p>
            <a:pPr marL="457200" lvl="1" indent="0" algn="ctr">
              <a:buClr>
                <a:srgbClr val="FF0000"/>
              </a:buClr>
              <a:buNone/>
            </a:pPr>
            <a:endParaRPr lang="en-US" i="1" dirty="0" smtClean="0">
              <a:solidFill>
                <a:srgbClr val="008000"/>
              </a:solidFill>
              <a:effectLst/>
            </a:endParaRPr>
          </a:p>
          <a:p>
            <a:pPr marL="457200" lvl="1" indent="0" algn="ctr">
              <a:buClr>
                <a:srgbClr val="FF0000"/>
              </a:buClr>
              <a:buNone/>
            </a:pPr>
            <a:endParaRPr lang="en-US" i="1" dirty="0">
              <a:solidFill>
                <a:srgbClr val="008000"/>
              </a:solidFill>
            </a:endParaRPr>
          </a:p>
          <a:p>
            <a:pPr marL="457200" lvl="1" indent="0" algn="ctr">
              <a:buClr>
                <a:srgbClr val="FF0000"/>
              </a:buClr>
              <a:buNone/>
            </a:pPr>
            <a:endParaRPr lang="en-US" i="1" dirty="0" smtClean="0">
              <a:solidFill>
                <a:srgbClr val="008000"/>
              </a:solidFill>
              <a:effectLst/>
            </a:endParaRPr>
          </a:p>
          <a:p>
            <a:pPr marL="457200" lvl="1" indent="0" algn="ctr">
              <a:buClr>
                <a:srgbClr val="FF0000"/>
              </a:buClr>
              <a:buNone/>
            </a:pPr>
            <a:endParaRPr lang="en-US" dirty="0" smtClean="0"/>
          </a:p>
          <a:p>
            <a:pPr marL="57150" indent="0" algn="ctr">
              <a:buClr>
                <a:srgbClr val="FF0000"/>
              </a:buClr>
              <a:buNone/>
            </a:pPr>
            <a:endParaRPr lang="en-US" sz="2000" dirty="0" smtClean="0">
              <a:solidFill>
                <a:srgbClr val="527688"/>
              </a:solidFill>
            </a:endParaRPr>
          </a:p>
          <a:p>
            <a:pPr marL="57150" indent="0" algn="ctr">
              <a:buClr>
                <a:srgbClr val="FF0000"/>
              </a:buClr>
              <a:buNone/>
            </a:pPr>
            <a:r>
              <a:rPr lang="en-US" sz="3200" dirty="0" smtClean="0">
                <a:solidFill>
                  <a:srgbClr val="527688"/>
                </a:solidFill>
              </a:rPr>
              <a:t>Can </a:t>
            </a:r>
            <a:r>
              <a:rPr lang="en-US" sz="3200" dirty="0">
                <a:solidFill>
                  <a:srgbClr val="527688"/>
                </a:solidFill>
              </a:rPr>
              <a:t>we get RC back in the ring?</a:t>
            </a:r>
            <a:endParaRPr lang="en-US" sz="3200" dirty="0" smtClean="0">
              <a:solidFill>
                <a:srgbClr val="527688"/>
              </a:solidFill>
            </a:endParaRPr>
          </a:p>
          <a:p>
            <a:endParaRPr lang="en-US" sz="2400" dirty="0" smtClean="0"/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endParaRPr lang="en-US" sz="2400" dirty="0" smtClean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00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94B0B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4655" y="3404607"/>
            <a:ext cx="4034691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buClr>
                <a:srgbClr val="FF0000"/>
              </a:buClr>
            </a:pPr>
            <a:r>
              <a:rPr lang="en-US" sz="15000" b="1" dirty="0">
                <a:solidFill>
                  <a:srgbClr val="FF0000"/>
                </a:solidFill>
                <a:effectLst/>
                <a:latin typeface="+mn-lt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394185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ANUPowerpointTemplate2010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UPowerpointTemplate2010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marL="685800">
          <a:defRPr sz="1600" dirty="0" err="1">
            <a:solidFill>
              <a:schemeClr val="tx1"/>
            </a:solidFill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15187</TotalTime>
  <Words>1166</Words>
  <Application>Microsoft Macintosh PowerPoint</Application>
  <PresentationFormat>On-screen Show (4:3)</PresentationFormat>
  <Paragraphs>287</Paragraphs>
  <Slides>35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ANUPowerpointTemplate2010</vt:lpstr>
      <vt:lpstr>Down for the Count: Getting Reference Counting Back in the Ring</vt:lpstr>
      <vt:lpstr>52 years ago …</vt:lpstr>
      <vt:lpstr>PowerPoint Presentation</vt:lpstr>
      <vt:lpstr>Today …</vt:lpstr>
      <vt:lpstr>Garbage collection is ubiquitous</vt:lpstr>
      <vt:lpstr>Tracing [McCarthy1960]</vt:lpstr>
      <vt:lpstr>Reference Counting [Collins 1960]</vt:lpstr>
      <vt:lpstr>Reference Counting vs. Tracing</vt:lpstr>
      <vt:lpstr>The Challenge</vt:lpstr>
      <vt:lpstr>Contributions</vt:lpstr>
      <vt:lpstr>Understanding Reference Counting</vt:lpstr>
      <vt:lpstr>Design Space</vt:lpstr>
      <vt:lpstr>1. Storing the Count</vt:lpstr>
      <vt:lpstr>Maximum Reference Count Distribution</vt:lpstr>
      <vt:lpstr>Overflow</vt:lpstr>
      <vt:lpstr>2. Maintaining the Count</vt:lpstr>
      <vt:lpstr>Sources of Incs and Decs</vt:lpstr>
      <vt:lpstr> </vt:lpstr>
      <vt:lpstr> </vt:lpstr>
      <vt:lpstr> </vt:lpstr>
      <vt:lpstr>Improving Reference Counting</vt:lpstr>
      <vt:lpstr>1. Storing the Count</vt:lpstr>
      <vt:lpstr> </vt:lpstr>
      <vt:lpstr>2. Maintaining the Count</vt:lpstr>
      <vt:lpstr>Existing Handling of New Objects</vt:lpstr>
      <vt:lpstr>New: Handling of New Objects</vt:lpstr>
      <vt:lpstr> </vt:lpstr>
      <vt:lpstr> </vt:lpstr>
      <vt:lpstr>Back in the Ring</vt:lpstr>
      <vt:lpstr> </vt:lpstr>
      <vt:lpstr> </vt:lpstr>
      <vt:lpstr> </vt:lpstr>
      <vt:lpstr> </vt:lpstr>
      <vt:lpstr>Summary and Conclusion</vt:lpstr>
      <vt:lpstr>Questions?</vt:lpstr>
    </vt:vector>
  </TitlesOfParts>
  <Manager/>
  <Company>ANU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 for the Count? Getting Reference Counting Back in the Ring</dc:title>
  <dc:subject/>
  <dc:creator>Rifat Shahriyar, Stephen M. Blackburn and Daniel Frampton</dc:creator>
  <cp:keywords/>
  <dc:description/>
  <cp:lastModifiedBy>Rifat Shahriyar</cp:lastModifiedBy>
  <cp:revision>947</cp:revision>
  <cp:lastPrinted>2012-04-26T00:28:12Z</cp:lastPrinted>
  <dcterms:created xsi:type="dcterms:W3CDTF">2011-11-15T04:26:19Z</dcterms:created>
  <dcterms:modified xsi:type="dcterms:W3CDTF">2012-06-15T05:22:47Z</dcterms:modified>
  <cp:category/>
</cp:coreProperties>
</file>