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charts/chart5.xml" ContentType="application/vnd.openxmlformats-officedocument.drawingml.chart+xml"/>
  <Override PartName="/ppt/tags/tag11.xml" ContentType="application/vnd.openxmlformats-officedocument.presentationml.tags+xml"/>
  <Override PartName="/ppt/charts/chart6.xml" ContentType="application/vnd.openxmlformats-officedocument.drawingml.chart+xml"/>
  <Override PartName="/ppt/tags/tag12.xml" ContentType="application/vnd.openxmlformats-officedocument.presentationml.tags+xml"/>
  <Override PartName="/ppt/charts/chart7.xml" ContentType="application/vnd.openxmlformats-officedocument.drawingml.chart+xml"/>
  <Override PartName="/ppt/tags/tag13.xml" ContentType="application/vnd.openxmlformats-officedocument.presentationml.tags+xml"/>
  <Override PartName="/ppt/charts/chart8.xml" ContentType="application/vnd.openxmlformats-officedocument.drawingml.chart+xml"/>
  <Override PartName="/ppt/tags/tag14.xml" ContentType="application/vnd.openxmlformats-officedocument.presentationml.tags+xml"/>
  <Override PartName="/ppt/charts/chart9.xml" ContentType="application/vnd.openxmlformats-officedocument.drawingml.chart+xml"/>
  <Override PartName="/ppt/tags/tag15.xml" ContentType="application/vnd.openxmlformats-officedocument.presentationml.tags+xml"/>
  <Override PartName="/ppt/charts/chart10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11.xml" ContentType="application/vnd.openxmlformats-officedocument.drawingml.chart+xml"/>
  <Override PartName="/ppt/tags/tag20.xml" ContentType="application/vnd.openxmlformats-officedocument.presentationml.tags+xml"/>
  <Override PartName="/ppt/charts/chart12.xml" ContentType="application/vnd.openxmlformats-officedocument.drawingml.chart+xml"/>
  <Override PartName="/ppt/tags/tag21.xml" ContentType="application/vnd.openxmlformats-officedocument.presentationml.tags+xml"/>
  <Override PartName="/ppt/charts/chart13.xml" ContentType="application/vnd.openxmlformats-officedocument.drawingml.char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02" r:id="rId2"/>
    <p:sldId id="353" r:id="rId3"/>
    <p:sldId id="354" r:id="rId4"/>
    <p:sldId id="355" r:id="rId5"/>
    <p:sldId id="356" r:id="rId6"/>
    <p:sldId id="357" r:id="rId7"/>
    <p:sldId id="403" r:id="rId8"/>
    <p:sldId id="360" r:id="rId9"/>
    <p:sldId id="404" r:id="rId10"/>
    <p:sldId id="362" r:id="rId11"/>
    <p:sldId id="412" r:id="rId12"/>
    <p:sldId id="364" r:id="rId13"/>
    <p:sldId id="428" r:id="rId14"/>
    <p:sldId id="366" r:id="rId15"/>
    <p:sldId id="367" r:id="rId16"/>
    <p:sldId id="422" r:id="rId17"/>
    <p:sldId id="369" r:id="rId18"/>
    <p:sldId id="370" r:id="rId19"/>
    <p:sldId id="371" r:id="rId20"/>
    <p:sldId id="372" r:id="rId21"/>
    <p:sldId id="424" r:id="rId22"/>
    <p:sldId id="429" r:id="rId23"/>
    <p:sldId id="375" r:id="rId24"/>
    <p:sldId id="376" r:id="rId25"/>
    <p:sldId id="377" r:id="rId26"/>
    <p:sldId id="378" r:id="rId27"/>
    <p:sldId id="379" r:id="rId28"/>
    <p:sldId id="380" r:id="rId29"/>
    <p:sldId id="418" r:id="rId30"/>
    <p:sldId id="419" r:id="rId31"/>
    <p:sldId id="420" r:id="rId32"/>
    <p:sldId id="421" r:id="rId33"/>
    <p:sldId id="384" r:id="rId34"/>
    <p:sldId id="385" r:id="rId35"/>
    <p:sldId id="386" r:id="rId36"/>
    <p:sldId id="389" r:id="rId37"/>
    <p:sldId id="390" r:id="rId38"/>
    <p:sldId id="395" r:id="rId39"/>
    <p:sldId id="397" r:id="rId40"/>
    <p:sldId id="398" r:id="rId41"/>
    <p:sldId id="399" r:id="rId42"/>
    <p:sldId id="400" r:id="rId43"/>
    <p:sldId id="430" r:id="rId44"/>
    <p:sldId id="401" r:id="rId45"/>
    <p:sldId id="337" r:id="rId46"/>
    <p:sldId id="34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769" autoAdjust="0"/>
  </p:normalViewPr>
  <p:slideViewPr>
    <p:cSldViewPr snapToObjects="1" showGuides="1">
      <p:cViewPr>
        <p:scale>
          <a:sx n="63" d="100"/>
          <a:sy n="63" d="100"/>
        </p:scale>
        <p:origin x="-1976" y="-192"/>
      </p:cViewPr>
      <p:guideLst>
        <p:guide orient="horz" pos="240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fat:Research:papers:rcix-oopsla-2013:table:data_2x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fat:Research:papers:rcix-oopsla-2013:table:vheap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fat:Research:papers:rcix-oopsla-2013:table:vhea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eveb:Documents:papers:rcix-oopsla-2013:table:data_2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eveb:Documents:papers:rcix-oopsla-2013:table:data_2x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eveb:Documents:papers:rcix-oopsla-2013:table:data_2x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eveb:Documents:papers:rcix-oopsla-2013:table:data_2x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fat:Research:papers:rcix-oopsla-2013:table:vhe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RC?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Sheet1!$D$2</c:f>
              <c:numCache>
                <c:formatCode>0%</c:formatCode>
                <c:ptCount val="1"/>
                <c:pt idx="0">
                  <c:v>-0.03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60"/>
        <c:axId val="2100659960"/>
        <c:axId val="2100637816"/>
      </c:barChart>
      <c:catAx>
        <c:axId val="210065996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crossAx val="2100637816"/>
        <c:crosses val="autoZero"/>
        <c:auto val="1"/>
        <c:lblAlgn val="ctr"/>
        <c:lblOffset val="100"/>
        <c:noMultiLvlLbl val="0"/>
      </c:catAx>
      <c:valAx>
        <c:axId val="2100637816"/>
        <c:scaling>
          <c:orientation val="minMax"/>
        </c:scaling>
        <c:delete val="1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Time v Production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820412023407367"/>
              <c:y val="0.074457364032659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21006599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RC?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numRef>
              <c:f>Sheet1!$A$2</c:f>
              <c:numCache>
                <c:formatCode>0%</c:formatCode>
                <c:ptCount val="1"/>
              </c:numCache>
            </c:numRef>
          </c:cat>
          <c:val>
            <c:numRef>
              <c:f>Sheet1!$D$2</c:f>
              <c:numCache>
                <c:formatCode>0%</c:formatCode>
                <c:ptCount val="1"/>
                <c:pt idx="0">
                  <c:v>-0.03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60"/>
        <c:axId val="2101488872"/>
        <c:axId val="2101620152"/>
      </c:barChart>
      <c:catAx>
        <c:axId val="21014888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crossAx val="2101620152"/>
        <c:crosses val="autoZero"/>
        <c:auto val="1"/>
        <c:lblAlgn val="ctr"/>
        <c:lblOffset val="100"/>
        <c:noMultiLvlLbl val="0"/>
      </c:catAx>
      <c:valAx>
        <c:axId val="2101620152"/>
        <c:scaling>
          <c:orientation val="minMax"/>
        </c:scaling>
        <c:delete val="1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Time v Production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820412023407367"/>
              <c:y val="0.074457364032659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21014888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70202008923586"/>
          <c:y val="0.174411781860601"/>
          <c:w val="0.888232209771283"/>
          <c:h val="0.496753280839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timegcbytime!$B$1</c:f>
              <c:strCache>
                <c:ptCount val="1"/>
                <c:pt idx="0">
                  <c:v>GenImmix</c:v>
                </c:pt>
              </c:strCache>
            </c:strRef>
          </c:tx>
          <c:spPr>
            <a:solidFill>
              <a:srgbClr val="3366FF"/>
            </a:solidFill>
            <a:effectLst/>
          </c:spPr>
          <c:invertIfNegative val="0"/>
          <c:cat>
            <c:strRef>
              <c:f>timegcbytime!$A$2:$A$23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mtrt</c:v>
                </c:pt>
                <c:pt idx="5">
                  <c:v>jack</c:v>
                </c:pt>
                <c:pt idx="6">
                  <c:v>avrora</c:v>
                </c:pt>
                <c:pt idx="7">
                  <c:v>bloat</c:v>
                </c:pt>
                <c:pt idx="8">
                  <c:v>chart</c:v>
                </c:pt>
                <c:pt idx="9">
                  <c:v>eclipse</c:v>
                </c:pt>
                <c:pt idx="10">
                  <c:v>fop</c:v>
                </c:pt>
                <c:pt idx="11">
                  <c:v>hsqldb</c:v>
                </c:pt>
                <c:pt idx="12">
                  <c:v>jython</c:v>
                </c:pt>
                <c:pt idx="13">
                  <c:v>luindex</c:v>
                </c:pt>
                <c:pt idx="14">
                  <c:v>lusearchfix</c:v>
                </c:pt>
                <c:pt idx="15">
                  <c:v>pmd</c:v>
                </c:pt>
                <c:pt idx="16">
                  <c:v>sunflow</c:v>
                </c:pt>
                <c:pt idx="17">
                  <c:v>xalan</c:v>
                </c:pt>
                <c:pt idx="18">
                  <c:v>pjbb2005</c:v>
                </c:pt>
                <c:pt idx="20">
                  <c:v>mean</c:v>
                </c:pt>
                <c:pt idx="21">
                  <c:v>geomean</c:v>
                </c:pt>
              </c:strCache>
            </c:strRef>
          </c:cat>
          <c:val>
            <c:numRef>
              <c:f>timegcbytime!$B$2:$B$23</c:f>
              <c:numCache>
                <c:formatCode>0%</c:formatCode>
                <c:ptCount val="22"/>
                <c:pt idx="0">
                  <c:v>0.00866</c:v>
                </c:pt>
                <c:pt idx="1">
                  <c:v>0.066632</c:v>
                </c:pt>
                <c:pt idx="2">
                  <c:v>0.020925</c:v>
                </c:pt>
                <c:pt idx="3">
                  <c:v>0.130274</c:v>
                </c:pt>
                <c:pt idx="4">
                  <c:v>0.112401</c:v>
                </c:pt>
                <c:pt idx="5">
                  <c:v>0.070359</c:v>
                </c:pt>
                <c:pt idx="6">
                  <c:v>0.006336</c:v>
                </c:pt>
                <c:pt idx="7">
                  <c:v>0.045971</c:v>
                </c:pt>
                <c:pt idx="8">
                  <c:v>0.073704</c:v>
                </c:pt>
                <c:pt idx="9">
                  <c:v>0.050846</c:v>
                </c:pt>
                <c:pt idx="10">
                  <c:v>0.023241</c:v>
                </c:pt>
                <c:pt idx="11">
                  <c:v>0.193291</c:v>
                </c:pt>
                <c:pt idx="12">
                  <c:v>0.024488</c:v>
                </c:pt>
                <c:pt idx="13">
                  <c:v>0.010665</c:v>
                </c:pt>
                <c:pt idx="14">
                  <c:v>0.135895</c:v>
                </c:pt>
                <c:pt idx="15">
                  <c:v>0.154322</c:v>
                </c:pt>
                <c:pt idx="16">
                  <c:v>0.123773</c:v>
                </c:pt>
                <c:pt idx="17">
                  <c:v>0.280132</c:v>
                </c:pt>
                <c:pt idx="18">
                  <c:v>0.109256</c:v>
                </c:pt>
                <c:pt idx="20">
                  <c:v>0.086377</c:v>
                </c:pt>
                <c:pt idx="21">
                  <c:v>0.055237</c:v>
                </c:pt>
              </c:numCache>
            </c:numRef>
          </c:val>
        </c:ser>
        <c:ser>
          <c:idx val="3"/>
          <c:order val="1"/>
          <c:tx>
            <c:strRef>
              <c:f>timegcbytime!$E$1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strRef>
              <c:f>timegcbytime!$A$2:$A$23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mtrt</c:v>
                </c:pt>
                <c:pt idx="5">
                  <c:v>jack</c:v>
                </c:pt>
                <c:pt idx="6">
                  <c:v>avrora</c:v>
                </c:pt>
                <c:pt idx="7">
                  <c:v>bloat</c:v>
                </c:pt>
                <c:pt idx="8">
                  <c:v>chart</c:v>
                </c:pt>
                <c:pt idx="9">
                  <c:v>eclipse</c:v>
                </c:pt>
                <c:pt idx="10">
                  <c:v>fop</c:v>
                </c:pt>
                <c:pt idx="11">
                  <c:v>hsqldb</c:v>
                </c:pt>
                <c:pt idx="12">
                  <c:v>jython</c:v>
                </c:pt>
                <c:pt idx="13">
                  <c:v>luindex</c:v>
                </c:pt>
                <c:pt idx="14">
                  <c:v>lusearchfix</c:v>
                </c:pt>
                <c:pt idx="15">
                  <c:v>pmd</c:v>
                </c:pt>
                <c:pt idx="16">
                  <c:v>sunflow</c:v>
                </c:pt>
                <c:pt idx="17">
                  <c:v>xalan</c:v>
                </c:pt>
                <c:pt idx="18">
                  <c:v>pjbb2005</c:v>
                </c:pt>
                <c:pt idx="20">
                  <c:v>mean</c:v>
                </c:pt>
                <c:pt idx="21">
                  <c:v>geomean</c:v>
                </c:pt>
              </c:strCache>
            </c:strRef>
          </c:cat>
          <c:val>
            <c:numRef>
              <c:f>timegcbytime!$E$2:$E$23</c:f>
              <c:numCache>
                <c:formatCode>0%</c:formatCode>
                <c:ptCount val="22"/>
                <c:pt idx="0">
                  <c:v>0.006596</c:v>
                </c:pt>
                <c:pt idx="1">
                  <c:v>0.104441</c:v>
                </c:pt>
                <c:pt idx="2">
                  <c:v>0.012998</c:v>
                </c:pt>
                <c:pt idx="3">
                  <c:v>0.027353</c:v>
                </c:pt>
                <c:pt idx="4">
                  <c:v>0.105132</c:v>
                </c:pt>
                <c:pt idx="5">
                  <c:v>0.104892</c:v>
                </c:pt>
                <c:pt idx="6">
                  <c:v>0.0023</c:v>
                </c:pt>
                <c:pt idx="7">
                  <c:v>0.057832</c:v>
                </c:pt>
                <c:pt idx="8">
                  <c:v>0.033011</c:v>
                </c:pt>
                <c:pt idx="9">
                  <c:v>0.045031</c:v>
                </c:pt>
                <c:pt idx="10">
                  <c:v>0.021043</c:v>
                </c:pt>
                <c:pt idx="11">
                  <c:v>0.153037</c:v>
                </c:pt>
                <c:pt idx="12">
                  <c:v>0.050492</c:v>
                </c:pt>
                <c:pt idx="13">
                  <c:v>0.011474</c:v>
                </c:pt>
                <c:pt idx="14">
                  <c:v>0.225692</c:v>
                </c:pt>
                <c:pt idx="15">
                  <c:v>0.109891</c:v>
                </c:pt>
                <c:pt idx="16">
                  <c:v>0.213846</c:v>
                </c:pt>
                <c:pt idx="17">
                  <c:v>0.279148</c:v>
                </c:pt>
                <c:pt idx="18">
                  <c:v>0.081218</c:v>
                </c:pt>
                <c:pt idx="20">
                  <c:v>0.086601</c:v>
                </c:pt>
                <c:pt idx="21">
                  <c:v>0.048791</c:v>
                </c:pt>
              </c:numCache>
            </c:numRef>
          </c:val>
        </c:ser>
        <c:ser>
          <c:idx val="5"/>
          <c:order val="2"/>
          <c:tx>
            <c:strRef>
              <c:f>timegcbytime!$G$1</c:f>
              <c:strCache>
                <c:ptCount val="1"/>
                <c:pt idx="0">
                  <c:v>RCImmix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strRef>
              <c:f>timegcbytime!$A$2:$A$23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mtrt</c:v>
                </c:pt>
                <c:pt idx="5">
                  <c:v>jack</c:v>
                </c:pt>
                <c:pt idx="6">
                  <c:v>avrora</c:v>
                </c:pt>
                <c:pt idx="7">
                  <c:v>bloat</c:v>
                </c:pt>
                <c:pt idx="8">
                  <c:v>chart</c:v>
                </c:pt>
                <c:pt idx="9">
                  <c:v>eclipse</c:v>
                </c:pt>
                <c:pt idx="10">
                  <c:v>fop</c:v>
                </c:pt>
                <c:pt idx="11">
                  <c:v>hsqldb</c:v>
                </c:pt>
                <c:pt idx="12">
                  <c:v>jython</c:v>
                </c:pt>
                <c:pt idx="13">
                  <c:v>luindex</c:v>
                </c:pt>
                <c:pt idx="14">
                  <c:v>lusearchfix</c:v>
                </c:pt>
                <c:pt idx="15">
                  <c:v>pmd</c:v>
                </c:pt>
                <c:pt idx="16">
                  <c:v>sunflow</c:v>
                </c:pt>
                <c:pt idx="17">
                  <c:v>xalan</c:v>
                </c:pt>
                <c:pt idx="18">
                  <c:v>pjbb2005</c:v>
                </c:pt>
                <c:pt idx="20">
                  <c:v>mean</c:v>
                </c:pt>
                <c:pt idx="21">
                  <c:v>geomean</c:v>
                </c:pt>
              </c:strCache>
            </c:strRef>
          </c:cat>
          <c:val>
            <c:numRef>
              <c:f>timegcbytime!$G$2:$G$23</c:f>
              <c:numCache>
                <c:formatCode>0%</c:formatCode>
                <c:ptCount val="22"/>
                <c:pt idx="0">
                  <c:v>0.002469</c:v>
                </c:pt>
                <c:pt idx="1">
                  <c:v>0.064675</c:v>
                </c:pt>
                <c:pt idx="2">
                  <c:v>0.018351</c:v>
                </c:pt>
                <c:pt idx="3">
                  <c:v>0.143948</c:v>
                </c:pt>
                <c:pt idx="4">
                  <c:v>0.101649</c:v>
                </c:pt>
                <c:pt idx="5">
                  <c:v>0.054124</c:v>
                </c:pt>
                <c:pt idx="6">
                  <c:v>0.002968</c:v>
                </c:pt>
                <c:pt idx="7">
                  <c:v>0.031759</c:v>
                </c:pt>
                <c:pt idx="8">
                  <c:v>0.038493</c:v>
                </c:pt>
                <c:pt idx="9">
                  <c:v>0.039227</c:v>
                </c:pt>
                <c:pt idx="10">
                  <c:v>0.027112</c:v>
                </c:pt>
                <c:pt idx="11">
                  <c:v>0.235429</c:v>
                </c:pt>
                <c:pt idx="12">
                  <c:v>0.015309</c:v>
                </c:pt>
                <c:pt idx="13">
                  <c:v>0.007499</c:v>
                </c:pt>
                <c:pt idx="14">
                  <c:v>0.103885</c:v>
                </c:pt>
                <c:pt idx="15">
                  <c:v>0.118441</c:v>
                </c:pt>
                <c:pt idx="16">
                  <c:v>0.095806</c:v>
                </c:pt>
                <c:pt idx="17">
                  <c:v>0.159503</c:v>
                </c:pt>
                <c:pt idx="18">
                  <c:v>0.083052</c:v>
                </c:pt>
                <c:pt idx="20">
                  <c:v>0.070721</c:v>
                </c:pt>
                <c:pt idx="21">
                  <c:v>0.040676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02118232"/>
        <c:axId val="2102169496"/>
      </c:barChart>
      <c:catAx>
        <c:axId val="2102118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2102169496"/>
        <c:crosses val="autoZero"/>
        <c:auto val="1"/>
        <c:lblAlgn val="ctr"/>
        <c:lblOffset val="100"/>
        <c:noMultiLvlLbl val="0"/>
      </c:catAx>
      <c:valAx>
        <c:axId val="2102169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b="1" i="0" baseline="0">
                    <a:effectLst/>
                  </a:rPr>
                  <a:t>GC Fraction</a:t>
                </a:r>
                <a:endParaRPr lang="en-US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36131593874078"/>
              <c:y val="0.40569904429885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02118232"/>
        <c:crosses val="autoZero"/>
        <c:crossBetween val="between"/>
        <c:majorUnit val="0.1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850794074469"/>
          <c:y val="0.149704109251968"/>
          <c:w val="0.840589883891632"/>
          <c:h val="0.639202140748031"/>
        </c:manualLayout>
      </c:layout>
      <c:scatterChart>
        <c:scatterStyle val="lineMarker"/>
        <c:varyColors val="0"/>
        <c:ser>
          <c:idx val="2"/>
          <c:order val="0"/>
          <c:tx>
            <c:strRef>
              <c:f>'Time Mu'!$B$1</c:f>
              <c:strCache>
                <c:ptCount val="1"/>
                <c:pt idx="0">
                  <c:v> GenImmix</c:v>
                </c:pt>
              </c:strCache>
            </c:strRef>
          </c:tx>
          <c:spPr>
            <a:ln w="28575" cmpd="sng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'Time Mu'!$A$3:$A$13</c:f>
              <c:numCache>
                <c:formatCode>General</c:formatCode>
                <c:ptCount val="11"/>
                <c:pt idx="0">
                  <c:v>1.211</c:v>
                </c:pt>
                <c:pt idx="1">
                  <c:v>1.322</c:v>
                </c:pt>
                <c:pt idx="2">
                  <c:v>1.436</c:v>
                </c:pt>
                <c:pt idx="3">
                  <c:v>1.554</c:v>
                </c:pt>
                <c:pt idx="4">
                  <c:v>1.927</c:v>
                </c:pt>
                <c:pt idx="5">
                  <c:v>2.058</c:v>
                </c:pt>
                <c:pt idx="6">
                  <c:v>2.192</c:v>
                </c:pt>
                <c:pt idx="7">
                  <c:v>2.471</c:v>
                </c:pt>
                <c:pt idx="8">
                  <c:v>3.721</c:v>
                </c:pt>
                <c:pt idx="9">
                  <c:v>5.186</c:v>
                </c:pt>
                <c:pt idx="10">
                  <c:v>6.0</c:v>
                </c:pt>
              </c:numCache>
            </c:numRef>
          </c:xVal>
          <c:yVal>
            <c:numRef>
              <c:f>'Time Mu'!$B$3:$B$13</c:f>
              <c:numCache>
                <c:formatCode>General</c:formatCode>
                <c:ptCount val="11"/>
                <c:pt idx="0">
                  <c:v>1.031465093411996</c:v>
                </c:pt>
                <c:pt idx="1">
                  <c:v>1.028515240904622</c:v>
                </c:pt>
                <c:pt idx="2">
                  <c:v>1.021632251720747</c:v>
                </c:pt>
                <c:pt idx="3">
                  <c:v>1.019665683382498</c:v>
                </c:pt>
                <c:pt idx="4">
                  <c:v>1.010816125860374</c:v>
                </c:pt>
                <c:pt idx="5">
                  <c:v>1.00983284169125</c:v>
                </c:pt>
                <c:pt idx="6">
                  <c:v>1.008849557522124</c:v>
                </c:pt>
                <c:pt idx="7">
                  <c:v>1.011799410029457</c:v>
                </c:pt>
                <c:pt idx="8">
                  <c:v>1.00196656833825</c:v>
                </c:pt>
                <c:pt idx="9">
                  <c:v>1.0</c:v>
                </c:pt>
                <c:pt idx="10">
                  <c:v>1.0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'Time Mu'!$D$1</c:f>
              <c:strCache>
                <c:ptCount val="1"/>
                <c:pt idx="0">
                  <c:v>RC</c:v>
                </c:pt>
              </c:strCache>
            </c:strRef>
          </c:tx>
          <c:spPr>
            <a:ln w="28575" cmpd="sng">
              <a:solidFill>
                <a:srgbClr val="FF6600"/>
              </a:solidFill>
              <a:prstDash val="solid"/>
            </a:ln>
          </c:spPr>
          <c:marker>
            <c:symbol val="none"/>
          </c:marker>
          <c:xVal>
            <c:numRef>
              <c:f>'Time Mu'!$A$3:$A$13</c:f>
              <c:numCache>
                <c:formatCode>General</c:formatCode>
                <c:ptCount val="11"/>
                <c:pt idx="0">
                  <c:v>1.211</c:v>
                </c:pt>
                <c:pt idx="1">
                  <c:v>1.322</c:v>
                </c:pt>
                <c:pt idx="2">
                  <c:v>1.436</c:v>
                </c:pt>
                <c:pt idx="3">
                  <c:v>1.554</c:v>
                </c:pt>
                <c:pt idx="4">
                  <c:v>1.927</c:v>
                </c:pt>
                <c:pt idx="5">
                  <c:v>2.058</c:v>
                </c:pt>
                <c:pt idx="6">
                  <c:v>2.192</c:v>
                </c:pt>
                <c:pt idx="7">
                  <c:v>2.471</c:v>
                </c:pt>
                <c:pt idx="8">
                  <c:v>3.721</c:v>
                </c:pt>
                <c:pt idx="9">
                  <c:v>5.186</c:v>
                </c:pt>
                <c:pt idx="10">
                  <c:v>6.0</c:v>
                </c:pt>
              </c:numCache>
            </c:numRef>
          </c:xVal>
          <c:yVal>
            <c:numRef>
              <c:f>'Time Mu'!$D$3:$D$13</c:f>
              <c:numCache>
                <c:formatCode>General</c:formatCode>
                <c:ptCount val="11"/>
                <c:pt idx="0">
                  <c:v>1.16322517207473</c:v>
                </c:pt>
                <c:pt idx="1">
                  <c:v>1.142576204523107</c:v>
                </c:pt>
                <c:pt idx="2">
                  <c:v>1.129793510324484</c:v>
                </c:pt>
                <c:pt idx="3">
                  <c:v>1.12291052114061</c:v>
                </c:pt>
                <c:pt idx="4">
                  <c:v>1.109144542772861</c:v>
                </c:pt>
                <c:pt idx="5">
                  <c:v>1.108161258603737</c:v>
                </c:pt>
                <c:pt idx="6">
                  <c:v>1.104228121927237</c:v>
                </c:pt>
                <c:pt idx="7">
                  <c:v>1.099311701081613</c:v>
                </c:pt>
                <c:pt idx="8">
                  <c:v>1.08849557522124</c:v>
                </c:pt>
                <c:pt idx="9">
                  <c:v>1.08062930186824</c:v>
                </c:pt>
                <c:pt idx="10">
                  <c:v>1.08062930186824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'Time Mu'!$E$1</c:f>
              <c:strCache>
                <c:ptCount val="1"/>
                <c:pt idx="0">
                  <c:v> RC Immix (No PC)</c:v>
                </c:pt>
              </c:strCache>
            </c:strRef>
          </c:tx>
          <c:spPr>
            <a:ln w="2857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'Time Mu'!$A$3:$A$13</c:f>
              <c:numCache>
                <c:formatCode>General</c:formatCode>
                <c:ptCount val="11"/>
                <c:pt idx="0">
                  <c:v>1.211</c:v>
                </c:pt>
                <c:pt idx="1">
                  <c:v>1.322</c:v>
                </c:pt>
                <c:pt idx="2">
                  <c:v>1.436</c:v>
                </c:pt>
                <c:pt idx="3">
                  <c:v>1.554</c:v>
                </c:pt>
                <c:pt idx="4">
                  <c:v>1.927</c:v>
                </c:pt>
                <c:pt idx="5">
                  <c:v>2.058</c:v>
                </c:pt>
                <c:pt idx="6">
                  <c:v>2.192</c:v>
                </c:pt>
                <c:pt idx="7">
                  <c:v>2.471</c:v>
                </c:pt>
                <c:pt idx="8">
                  <c:v>3.721</c:v>
                </c:pt>
                <c:pt idx="9">
                  <c:v>5.186</c:v>
                </c:pt>
                <c:pt idx="10">
                  <c:v>6.0</c:v>
                </c:pt>
              </c:numCache>
            </c:numRef>
          </c:xVal>
          <c:yVal>
            <c:numRef>
              <c:f>'Time Mu'!$E$3:$E$13</c:f>
              <c:numCache>
                <c:formatCode>General</c:formatCode>
                <c:ptCount val="11"/>
                <c:pt idx="0">
                  <c:v>1.037364798426745</c:v>
                </c:pt>
                <c:pt idx="1">
                  <c:v>1.024582104228122</c:v>
                </c:pt>
                <c:pt idx="2">
                  <c:v>1.017699115044248</c:v>
                </c:pt>
                <c:pt idx="3">
                  <c:v>1.017699115044248</c:v>
                </c:pt>
                <c:pt idx="4">
                  <c:v>1.008849557522124</c:v>
                </c:pt>
                <c:pt idx="5">
                  <c:v>1.008849557522124</c:v>
                </c:pt>
                <c:pt idx="6">
                  <c:v>1.006882989183874</c:v>
                </c:pt>
                <c:pt idx="7">
                  <c:v>1.002949852507375</c:v>
                </c:pt>
                <c:pt idx="8">
                  <c:v>1.007866273352999</c:v>
                </c:pt>
                <c:pt idx="9">
                  <c:v>1.005899705014749</c:v>
                </c:pt>
                <c:pt idx="10">
                  <c:v>1.003933136676499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'Time Mu'!$F$1</c:f>
              <c:strCache>
                <c:ptCount val="1"/>
                <c:pt idx="0">
                  <c:v> RC Immix</c:v>
                </c:pt>
              </c:strCache>
            </c:strRef>
          </c:tx>
          <c:spPr>
            <a:ln w="28575" cmpd="sng">
              <a:solidFill>
                <a:srgbClr val="3366FF"/>
              </a:solidFill>
            </a:ln>
          </c:spPr>
          <c:marker>
            <c:symbol val="none"/>
          </c:marker>
          <c:xVal>
            <c:numRef>
              <c:f>'Time Mu'!$A$3:$A$13</c:f>
              <c:numCache>
                <c:formatCode>General</c:formatCode>
                <c:ptCount val="11"/>
                <c:pt idx="0">
                  <c:v>1.211</c:v>
                </c:pt>
                <c:pt idx="1">
                  <c:v>1.322</c:v>
                </c:pt>
                <c:pt idx="2">
                  <c:v>1.436</c:v>
                </c:pt>
                <c:pt idx="3">
                  <c:v>1.554</c:v>
                </c:pt>
                <c:pt idx="4">
                  <c:v>1.927</c:v>
                </c:pt>
                <c:pt idx="5">
                  <c:v>2.058</c:v>
                </c:pt>
                <c:pt idx="6">
                  <c:v>2.192</c:v>
                </c:pt>
                <c:pt idx="7">
                  <c:v>2.471</c:v>
                </c:pt>
                <c:pt idx="8">
                  <c:v>3.721</c:v>
                </c:pt>
                <c:pt idx="9">
                  <c:v>5.186</c:v>
                </c:pt>
                <c:pt idx="10">
                  <c:v>6.0</c:v>
                </c:pt>
              </c:numCache>
            </c:numRef>
          </c:xVal>
          <c:yVal>
            <c:numRef>
              <c:f>'Time Mu'!$F$3:$F$13</c:f>
              <c:numCache>
                <c:formatCode>General</c:formatCode>
                <c:ptCount val="11"/>
                <c:pt idx="0">
                  <c:v>1.037364798426745</c:v>
                </c:pt>
                <c:pt idx="1">
                  <c:v>1.021632251720747</c:v>
                </c:pt>
                <c:pt idx="2">
                  <c:v>1.021632251720747</c:v>
                </c:pt>
                <c:pt idx="3">
                  <c:v>1.017699115044248</c:v>
                </c:pt>
                <c:pt idx="4">
                  <c:v>1.007866273352999</c:v>
                </c:pt>
                <c:pt idx="5">
                  <c:v>1.005899705014749</c:v>
                </c:pt>
                <c:pt idx="6">
                  <c:v>1.007866273352999</c:v>
                </c:pt>
                <c:pt idx="7">
                  <c:v>1.00196656833825</c:v>
                </c:pt>
                <c:pt idx="8">
                  <c:v>1.00983284169125</c:v>
                </c:pt>
                <c:pt idx="9">
                  <c:v>1.010816125860374</c:v>
                </c:pt>
                <c:pt idx="10">
                  <c:v>1.014749262536873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1892648"/>
        <c:axId val="2101885144"/>
      </c:scatterChart>
      <c:valAx>
        <c:axId val="2101892648"/>
        <c:scaling>
          <c:orientation val="minMax"/>
          <c:max val="6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Heap Size / Minimum Heap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1885144"/>
        <c:crosses val="autoZero"/>
        <c:crossBetween val="midCat"/>
        <c:majorUnit val="0.5"/>
      </c:valAx>
      <c:valAx>
        <c:axId val="2101885144"/>
        <c:scaling>
          <c:orientation val="minMax"/>
          <c:max val="1.18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Mutator</a:t>
                </a:r>
                <a:r>
                  <a:rPr lang="en-US" baseline="0"/>
                  <a:t> </a:t>
                </a:r>
                <a:r>
                  <a:rPr lang="en-US"/>
                  <a:t>Time / Best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189264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0203169624983318"/>
          <c:y val="0.03125"/>
          <c:w val="0.948772854664353"/>
          <c:h val="0.110641609251968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850794074469"/>
          <c:y val="0.149704109251968"/>
          <c:w val="0.840589883891632"/>
          <c:h val="0.639202140748031"/>
        </c:manualLayout>
      </c:layout>
      <c:scatterChart>
        <c:scatterStyle val="lineMarker"/>
        <c:varyColors val="0"/>
        <c:ser>
          <c:idx val="2"/>
          <c:order val="0"/>
          <c:tx>
            <c:strRef>
              <c:f>'Time GC'!$B$1</c:f>
              <c:strCache>
                <c:ptCount val="1"/>
                <c:pt idx="0">
                  <c:v> GenImmix</c:v>
                </c:pt>
              </c:strCache>
            </c:strRef>
          </c:tx>
          <c:spPr>
            <a:ln w="28575" cmpd="sng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'Time GC'!$A$2:$A$13</c:f>
              <c:numCache>
                <c:formatCode>General</c:formatCode>
                <c:ptCount val="12"/>
                <c:pt idx="0">
                  <c:v>1.104</c:v>
                </c:pt>
                <c:pt idx="1">
                  <c:v>1.211</c:v>
                </c:pt>
                <c:pt idx="2">
                  <c:v>1.322</c:v>
                </c:pt>
                <c:pt idx="3">
                  <c:v>1.436</c:v>
                </c:pt>
                <c:pt idx="4">
                  <c:v>1.554</c:v>
                </c:pt>
                <c:pt idx="5">
                  <c:v>1.927</c:v>
                </c:pt>
                <c:pt idx="6">
                  <c:v>2.058</c:v>
                </c:pt>
                <c:pt idx="7">
                  <c:v>2.192</c:v>
                </c:pt>
                <c:pt idx="8">
                  <c:v>2.471</c:v>
                </c:pt>
                <c:pt idx="9">
                  <c:v>3.721</c:v>
                </c:pt>
                <c:pt idx="10">
                  <c:v>5.186</c:v>
                </c:pt>
                <c:pt idx="11">
                  <c:v>6.0</c:v>
                </c:pt>
              </c:numCache>
            </c:numRef>
          </c:xVal>
          <c:yVal>
            <c:numRef>
              <c:f>'Time GC'!$B$2:$B$13</c:f>
              <c:numCache>
                <c:formatCode>General</c:formatCode>
                <c:ptCount val="12"/>
                <c:pt idx="0">
                  <c:v>5.25923739517583</c:v>
                </c:pt>
                <c:pt idx="1">
                  <c:v>4.847950116760417</c:v>
                </c:pt>
                <c:pt idx="2">
                  <c:v>4.415811210758227</c:v>
                </c:pt>
                <c:pt idx="3">
                  <c:v>4.10327298872103</c:v>
                </c:pt>
                <c:pt idx="4">
                  <c:v>3.887858213364133</c:v>
                </c:pt>
                <c:pt idx="5">
                  <c:v>3.48130247565485</c:v>
                </c:pt>
                <c:pt idx="6">
                  <c:v>3.262718737400255</c:v>
                </c:pt>
                <c:pt idx="7">
                  <c:v>3.10636329432517</c:v>
                </c:pt>
                <c:pt idx="8">
                  <c:v>2.888930380554374</c:v>
                </c:pt>
                <c:pt idx="9">
                  <c:v>2.57853165898292</c:v>
                </c:pt>
                <c:pt idx="10">
                  <c:v>2.551685121883426</c:v>
                </c:pt>
                <c:pt idx="11">
                  <c:v>2.535654093644736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'Time GC'!$D$1</c:f>
              <c:strCache>
                <c:ptCount val="1"/>
                <c:pt idx="0">
                  <c:v>RC</c:v>
                </c:pt>
              </c:strCache>
            </c:strRef>
          </c:tx>
          <c:spPr>
            <a:ln w="28575" cmpd="sng">
              <a:solidFill>
                <a:srgbClr val="FF6600"/>
              </a:solidFill>
              <a:prstDash val="solid"/>
            </a:ln>
          </c:spPr>
          <c:marker>
            <c:symbol val="none"/>
          </c:marker>
          <c:xVal>
            <c:numRef>
              <c:f>'Time GC'!$A$2:$A$13</c:f>
              <c:numCache>
                <c:formatCode>General</c:formatCode>
                <c:ptCount val="12"/>
                <c:pt idx="0">
                  <c:v>1.104</c:v>
                </c:pt>
                <c:pt idx="1">
                  <c:v>1.211</c:v>
                </c:pt>
                <c:pt idx="2">
                  <c:v>1.322</c:v>
                </c:pt>
                <c:pt idx="3">
                  <c:v>1.436</c:v>
                </c:pt>
                <c:pt idx="4">
                  <c:v>1.554</c:v>
                </c:pt>
                <c:pt idx="5">
                  <c:v>1.927</c:v>
                </c:pt>
                <c:pt idx="6">
                  <c:v>2.058</c:v>
                </c:pt>
                <c:pt idx="7">
                  <c:v>2.192</c:v>
                </c:pt>
                <c:pt idx="8">
                  <c:v>2.471</c:v>
                </c:pt>
                <c:pt idx="9">
                  <c:v>3.721</c:v>
                </c:pt>
                <c:pt idx="10">
                  <c:v>5.186</c:v>
                </c:pt>
                <c:pt idx="11">
                  <c:v>6.0</c:v>
                </c:pt>
              </c:numCache>
            </c:numRef>
          </c:xVal>
          <c:yVal>
            <c:numRef>
              <c:f>'Time GC'!$D$2:$D$13</c:f>
              <c:numCache>
                <c:formatCode>General</c:formatCode>
                <c:ptCount val="12"/>
                <c:pt idx="0">
                  <c:v>24.97824615541025</c:v>
                </c:pt>
                <c:pt idx="1">
                  <c:v>12.99130123686274</c:v>
                </c:pt>
                <c:pt idx="2">
                  <c:v>7.64663218690999</c:v>
                </c:pt>
                <c:pt idx="3">
                  <c:v>6.21337006079576</c:v>
                </c:pt>
                <c:pt idx="4">
                  <c:v>5.519644021890301</c:v>
                </c:pt>
                <c:pt idx="5">
                  <c:v>4.215295566098669</c:v>
                </c:pt>
                <c:pt idx="6">
                  <c:v>3.595519767995762</c:v>
                </c:pt>
                <c:pt idx="7">
                  <c:v>3.234494698901625</c:v>
                </c:pt>
                <c:pt idx="8">
                  <c:v>2.930962252408843</c:v>
                </c:pt>
                <c:pt idx="9">
                  <c:v>2.172326615964532</c:v>
                </c:pt>
                <c:pt idx="10">
                  <c:v>1.86288940967334</c:v>
                </c:pt>
                <c:pt idx="11">
                  <c:v>1.72725772475642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'Time GC'!$E$1</c:f>
              <c:strCache>
                <c:ptCount val="1"/>
                <c:pt idx="0">
                  <c:v> RC Immix (No PC)</c:v>
                </c:pt>
              </c:strCache>
            </c:strRef>
          </c:tx>
          <c:spPr>
            <a:ln w="2857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'Time GC'!$A$2:$A$13</c:f>
              <c:numCache>
                <c:formatCode>General</c:formatCode>
                <c:ptCount val="12"/>
                <c:pt idx="0">
                  <c:v>1.104</c:v>
                </c:pt>
                <c:pt idx="1">
                  <c:v>1.211</c:v>
                </c:pt>
                <c:pt idx="2">
                  <c:v>1.322</c:v>
                </c:pt>
                <c:pt idx="3">
                  <c:v>1.436</c:v>
                </c:pt>
                <c:pt idx="4">
                  <c:v>1.554</c:v>
                </c:pt>
                <c:pt idx="5">
                  <c:v>1.927</c:v>
                </c:pt>
                <c:pt idx="6">
                  <c:v>2.058</c:v>
                </c:pt>
                <c:pt idx="7">
                  <c:v>2.192</c:v>
                </c:pt>
                <c:pt idx="8">
                  <c:v>2.471</c:v>
                </c:pt>
                <c:pt idx="9">
                  <c:v>3.721</c:v>
                </c:pt>
                <c:pt idx="10">
                  <c:v>5.186</c:v>
                </c:pt>
                <c:pt idx="11">
                  <c:v>6.0</c:v>
                </c:pt>
              </c:numCache>
            </c:numRef>
          </c:xVal>
          <c:yVal>
            <c:numRef>
              <c:f>'Time GC'!$E$2:$E$13</c:f>
              <c:numCache>
                <c:formatCode>General</c:formatCode>
                <c:ptCount val="12"/>
                <c:pt idx="0">
                  <c:v>9.88715472900897</c:v>
                </c:pt>
                <c:pt idx="1">
                  <c:v>7.42999377816463</c:v>
                </c:pt>
                <c:pt idx="2">
                  <c:v>5.695232913776205</c:v>
                </c:pt>
                <c:pt idx="3">
                  <c:v>4.794418877898799</c:v>
                </c:pt>
                <c:pt idx="4">
                  <c:v>3.930728339396254</c:v>
                </c:pt>
                <c:pt idx="5">
                  <c:v>2.852126266563559</c:v>
                </c:pt>
                <c:pt idx="6">
                  <c:v>2.361134852486454</c:v>
                </c:pt>
                <c:pt idx="7">
                  <c:v>2.15442559311894</c:v>
                </c:pt>
                <c:pt idx="8">
                  <c:v>1.818245414883281</c:v>
                </c:pt>
                <c:pt idx="9">
                  <c:v>1.30885371779072</c:v>
                </c:pt>
                <c:pt idx="10">
                  <c:v>1.08418295794261</c:v>
                </c:pt>
                <c:pt idx="11">
                  <c:v>1.0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'Time GC'!$F$1</c:f>
              <c:strCache>
                <c:ptCount val="1"/>
                <c:pt idx="0">
                  <c:v> RC Immix</c:v>
                </c:pt>
              </c:strCache>
            </c:strRef>
          </c:tx>
          <c:spPr>
            <a:ln w="28575" cmpd="sng">
              <a:solidFill>
                <a:srgbClr val="3366FF"/>
              </a:solidFill>
            </a:ln>
          </c:spPr>
          <c:marker>
            <c:symbol val="none"/>
          </c:marker>
          <c:xVal>
            <c:numRef>
              <c:f>'Time GC'!$A$2:$A$13</c:f>
              <c:numCache>
                <c:formatCode>General</c:formatCode>
                <c:ptCount val="12"/>
                <c:pt idx="0">
                  <c:v>1.104</c:v>
                </c:pt>
                <c:pt idx="1">
                  <c:v>1.211</c:v>
                </c:pt>
                <c:pt idx="2">
                  <c:v>1.322</c:v>
                </c:pt>
                <c:pt idx="3">
                  <c:v>1.436</c:v>
                </c:pt>
                <c:pt idx="4">
                  <c:v>1.554</c:v>
                </c:pt>
                <c:pt idx="5">
                  <c:v>1.927</c:v>
                </c:pt>
                <c:pt idx="6">
                  <c:v>2.058</c:v>
                </c:pt>
                <c:pt idx="7">
                  <c:v>2.192</c:v>
                </c:pt>
                <c:pt idx="8">
                  <c:v>2.471</c:v>
                </c:pt>
                <c:pt idx="9">
                  <c:v>3.721</c:v>
                </c:pt>
                <c:pt idx="10">
                  <c:v>5.186</c:v>
                </c:pt>
                <c:pt idx="11">
                  <c:v>6.0</c:v>
                </c:pt>
              </c:numCache>
            </c:numRef>
          </c:xVal>
          <c:yVal>
            <c:numRef>
              <c:f>'Time GC'!$F$2:$F$13</c:f>
              <c:numCache>
                <c:formatCode>General</c:formatCode>
                <c:ptCount val="12"/>
                <c:pt idx="0">
                  <c:v>6.669074462172171</c:v>
                </c:pt>
                <c:pt idx="1">
                  <c:v>5.50289579159814</c:v>
                </c:pt>
                <c:pt idx="2">
                  <c:v>4.616003069261185</c:v>
                </c:pt>
                <c:pt idx="3">
                  <c:v>4.082193569656265</c:v>
                </c:pt>
                <c:pt idx="4">
                  <c:v>3.647233789641438</c:v>
                </c:pt>
                <c:pt idx="5">
                  <c:v>2.929547545823064</c:v>
                </c:pt>
                <c:pt idx="6">
                  <c:v>2.728346113834008</c:v>
                </c:pt>
                <c:pt idx="7">
                  <c:v>2.57749260884088</c:v>
                </c:pt>
                <c:pt idx="8">
                  <c:v>2.068978258382506</c:v>
                </c:pt>
                <c:pt idx="9">
                  <c:v>1.512181895628232</c:v>
                </c:pt>
                <c:pt idx="10">
                  <c:v>1.31232448274083</c:v>
                </c:pt>
                <c:pt idx="11">
                  <c:v>1.269909524414093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1801480"/>
        <c:axId val="2101795864"/>
      </c:scatterChart>
      <c:valAx>
        <c:axId val="2101801480"/>
        <c:scaling>
          <c:orientation val="minMax"/>
          <c:max val="6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Heap Size / Minimum Heap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1795864"/>
        <c:crossesAt val="0.0"/>
        <c:crossBetween val="midCat"/>
        <c:majorUnit val="0.5"/>
      </c:valAx>
      <c:valAx>
        <c:axId val="2101795864"/>
        <c:scaling>
          <c:orientation val="minMax"/>
          <c:max val="25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GC Time / Best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1801480"/>
        <c:crosses val="autoZero"/>
        <c:crossBetween val="midCat"/>
        <c:majorUnit val="2.5"/>
      </c:valAx>
    </c:plotArea>
    <c:legend>
      <c:legendPos val="t"/>
      <c:layout>
        <c:manualLayout>
          <c:xMode val="edge"/>
          <c:yMode val="edge"/>
          <c:x val="0.0203169624983318"/>
          <c:y val="0.03125"/>
          <c:w val="0.948772854664353"/>
          <c:h val="0.110641609251968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198284242247"/>
          <c:y val="0.0443353160421329"/>
          <c:w val="0.822280289425443"/>
          <c:h val="0.911329367915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Total Time</c:v>
                </c:pt>
                <c:pt idx="1">
                  <c:v>Mutator Time</c:v>
                </c:pt>
                <c:pt idx="2">
                  <c:v>GC Time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 2012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Total Time</c:v>
                </c:pt>
                <c:pt idx="1">
                  <c:v>Mutator Time</c:v>
                </c:pt>
                <c:pt idx="2">
                  <c:v>GC Time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0.09</c:v>
                </c:pt>
                <c:pt idx="1">
                  <c:v>0.09</c:v>
                </c:pt>
                <c:pt idx="2">
                  <c:v>-0.03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20"/>
        <c:axId val="2143115272"/>
        <c:axId val="2143118392"/>
      </c:barChart>
      <c:catAx>
        <c:axId val="2143115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effectLst/>
        </c:spPr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2143118392"/>
        <c:crossesAt val="0.0"/>
        <c:auto val="1"/>
        <c:lblAlgn val="ctr"/>
        <c:lblOffset val="100"/>
        <c:noMultiLvlLbl val="0"/>
      </c:catAx>
      <c:valAx>
        <c:axId val="2143118392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v</a:t>
                </a:r>
                <a:r>
                  <a:rPr lang="en-US" baseline="0" dirty="0" smtClean="0"/>
                  <a:t> Production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63323202945031"/>
              <c:y val="0.0937888798472281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2143115272"/>
        <c:crosses val="autoZero"/>
        <c:crossBetween val="between"/>
        <c:majorUnit val="0.05"/>
        <c:minorUnit val="0.01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0246913580247"/>
          <c:y val="0.0329867427659434"/>
          <c:w val="0.921913580246914"/>
          <c:h val="0.785202159183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0.09</c:v>
                </c:pt>
                <c:pt idx="2">
                  <c:v>0.32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FF6600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0.06</c:v>
                </c:pt>
                <c:pt idx="1">
                  <c:v>0.04</c:v>
                </c:pt>
                <c:pt idx="2">
                  <c:v>0.28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rgbClr val="660066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-0.02</c:v>
                </c:pt>
                <c:pt idx="1">
                  <c:v>-0.03</c:v>
                </c:pt>
                <c:pt idx="2">
                  <c:v>-0.02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-0.03</c:v>
                </c:pt>
                <c:pt idx="1">
                  <c:v>-0.03</c:v>
                </c:pt>
                <c:pt idx="2">
                  <c:v>0.01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43225352"/>
        <c:axId val="2143228360"/>
      </c:barChart>
      <c:catAx>
        <c:axId val="21432253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2143228360"/>
        <c:crosses val="autoZero"/>
        <c:auto val="1"/>
        <c:lblAlgn val="ctr"/>
        <c:lblOffset val="100"/>
        <c:noMultiLvlLbl val="0"/>
      </c:catAx>
      <c:valAx>
        <c:axId val="2143228360"/>
        <c:scaling>
          <c:orientation val="minMax"/>
          <c:min val="-0.1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Mutator</a:t>
                </a:r>
                <a:r>
                  <a:rPr lang="en-US" baseline="0" dirty="0" smtClean="0"/>
                  <a:t> v Production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2143225352"/>
        <c:crosses val="autoZero"/>
        <c:crossBetween val="between"/>
        <c:majorUnit val="0.05"/>
        <c:minorUnit val="0.01"/>
      </c:valAx>
    </c:plotArea>
    <c:legend>
      <c:legendPos val="b"/>
      <c:layout>
        <c:manualLayout>
          <c:xMode val="edge"/>
          <c:yMode val="edge"/>
          <c:x val="0.298867016622922"/>
          <c:y val="0.924761455500564"/>
          <c:w val="0.396093127247983"/>
          <c:h val="0.07523854449943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0246913580247"/>
          <c:y val="0.0329867427659434"/>
          <c:w val="0.921913580246914"/>
          <c:h val="0.785202159183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0.09</c:v>
                </c:pt>
                <c:pt idx="2">
                  <c:v>0.32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FF6600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0.06</c:v>
                </c:pt>
                <c:pt idx="1">
                  <c:v>0.04</c:v>
                </c:pt>
                <c:pt idx="2">
                  <c:v>0.28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rgbClr val="660066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-0.02</c:v>
                </c:pt>
                <c:pt idx="1">
                  <c:v>-0.03</c:v>
                </c:pt>
                <c:pt idx="2">
                  <c:v>-0.02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Mutator time</c:v>
                </c:pt>
                <c:pt idx="1">
                  <c:v>Instructions retired</c:v>
                </c:pt>
                <c:pt idx="2">
                  <c:v>L1D cache misses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-0.03</c:v>
                </c:pt>
                <c:pt idx="1">
                  <c:v>-0.03</c:v>
                </c:pt>
                <c:pt idx="2">
                  <c:v>0.01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43249144"/>
        <c:axId val="2143252152"/>
      </c:barChart>
      <c:catAx>
        <c:axId val="21432491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2143252152"/>
        <c:crosses val="autoZero"/>
        <c:auto val="1"/>
        <c:lblAlgn val="ctr"/>
        <c:lblOffset val="100"/>
        <c:noMultiLvlLbl val="0"/>
      </c:catAx>
      <c:valAx>
        <c:axId val="2143252152"/>
        <c:scaling>
          <c:orientation val="minMax"/>
          <c:min val="-0.1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Mutator</a:t>
                </a:r>
                <a:r>
                  <a:rPr lang="en-US" baseline="0" dirty="0" smtClean="0"/>
                  <a:t> v Production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2143249144"/>
        <c:crosses val="autoZero"/>
        <c:crossBetween val="between"/>
        <c:majorUnit val="0.05"/>
        <c:minorUnit val="0.01"/>
      </c:valAx>
    </c:plotArea>
    <c:legend>
      <c:legendPos val="b"/>
      <c:layout>
        <c:manualLayout>
          <c:xMode val="edge"/>
          <c:yMode val="edge"/>
          <c:x val="0.298867016622922"/>
          <c:y val="0.924761455500564"/>
          <c:w val="0.396093127247983"/>
          <c:h val="0.07523854449943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729002624672"/>
          <c:y val="0.0504854368932039"/>
          <c:w val="0.761801618547682"/>
          <c:h val="0.899029126213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time!$R$48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strRef>
              <c:f>time!$Q$49:$Q$51</c:f>
              <c:strCache>
                <c:ptCount val="3"/>
                <c:pt idx="0">
                  <c:v>Totall</c:v>
                </c:pt>
                <c:pt idx="1">
                  <c:v>Mutator</c:v>
                </c:pt>
                <c:pt idx="2">
                  <c:v>GC</c:v>
                </c:pt>
              </c:strCache>
            </c:strRef>
          </c:cat>
          <c:val>
            <c:numRef>
              <c:f>time!$R$49:$R$51</c:f>
              <c:numCache>
                <c:formatCode>0%</c:formatCode>
                <c:ptCount val="3"/>
                <c:pt idx="0">
                  <c:v>0.093458</c:v>
                </c:pt>
                <c:pt idx="1">
                  <c:v>0.092046</c:v>
                </c:pt>
                <c:pt idx="2">
                  <c:v>-0.033606</c:v>
                </c:pt>
              </c:numCache>
            </c:numRef>
          </c:val>
        </c:ser>
        <c:ser>
          <c:idx val="1"/>
          <c:order val="1"/>
          <c:tx>
            <c:strRef>
              <c:f>time!$S$48</c:f>
              <c:strCache>
                <c:ptCount val="1"/>
                <c:pt idx="0">
                  <c:v>RC Immix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strRef>
              <c:f>time!$Q$49:$Q$51</c:f>
              <c:strCache>
                <c:ptCount val="3"/>
                <c:pt idx="0">
                  <c:v>Totall</c:v>
                </c:pt>
                <c:pt idx="1">
                  <c:v>Mutator</c:v>
                </c:pt>
                <c:pt idx="2">
                  <c:v>GC</c:v>
                </c:pt>
              </c:strCache>
            </c:strRef>
          </c:cat>
          <c:val>
            <c:numRef>
              <c:f>time!$S$49:$S$51</c:f>
              <c:numCache>
                <c:formatCode>0%</c:formatCode>
                <c:ptCount val="3"/>
                <c:pt idx="0">
                  <c:v>-0.027721</c:v>
                </c:pt>
                <c:pt idx="1">
                  <c:v>-0.010533</c:v>
                </c:pt>
                <c:pt idx="2">
                  <c:v>-0.28298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357032"/>
        <c:axId val="2112351656"/>
      </c:barChart>
      <c:catAx>
        <c:axId val="2112357032"/>
        <c:scaling>
          <c:orientation val="minMax"/>
        </c:scaling>
        <c:delete val="1"/>
        <c:axPos val="b"/>
        <c:majorTickMark val="out"/>
        <c:minorTickMark val="none"/>
        <c:tickLblPos val="nextTo"/>
        <c:crossAx val="2112351656"/>
        <c:crosses val="autoZero"/>
        <c:auto val="1"/>
        <c:lblAlgn val="ctr"/>
        <c:lblOffset val="100"/>
        <c:noMultiLvlLbl val="0"/>
      </c:catAx>
      <c:valAx>
        <c:axId val="211235165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Verdana"/>
                <a:cs typeface="Verdana"/>
              </a:defRPr>
            </a:pPr>
            <a:endParaRPr lang="en-US"/>
          </a:p>
        </c:txPr>
        <c:crossAx val="2112357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8530621172353"/>
          <c:y val="0.0788135463649568"/>
          <c:w val="0.19147353455818"/>
          <c:h val="0.15552205488877"/>
        </c:manualLayout>
      </c:layout>
      <c:overlay val="0"/>
      <c:txPr>
        <a:bodyPr/>
        <a:lstStyle/>
        <a:p>
          <a:pPr>
            <a:defRPr>
              <a:latin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197369179511"/>
          <c:y val="0.0670043744531933"/>
          <c:w val="0.873219815312251"/>
          <c:h val="0.848605132691747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time!$E$1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strRef>
              <c:f>time!$A$2:$A$23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mtrt</c:v>
                </c:pt>
                <c:pt idx="5">
                  <c:v>jack</c:v>
                </c:pt>
                <c:pt idx="6">
                  <c:v>avrora</c:v>
                </c:pt>
                <c:pt idx="7">
                  <c:v>bloat</c:v>
                </c:pt>
                <c:pt idx="8">
                  <c:v>chart</c:v>
                </c:pt>
                <c:pt idx="9">
                  <c:v>eclipse</c:v>
                </c:pt>
                <c:pt idx="10">
                  <c:v>fop</c:v>
                </c:pt>
                <c:pt idx="11">
                  <c:v>hsqldb</c:v>
                </c:pt>
                <c:pt idx="12">
                  <c:v>jython</c:v>
                </c:pt>
                <c:pt idx="13">
                  <c:v>luindex</c:v>
                </c:pt>
                <c:pt idx="14">
                  <c:v>lusearchfix</c:v>
                </c:pt>
                <c:pt idx="15">
                  <c:v>pmd</c:v>
                </c:pt>
                <c:pt idx="16">
                  <c:v>sunflow</c:v>
                </c:pt>
                <c:pt idx="17">
                  <c:v>xalan</c:v>
                </c:pt>
                <c:pt idx="18">
                  <c:v>pjbb2005</c:v>
                </c:pt>
                <c:pt idx="20">
                  <c:v>mean</c:v>
                </c:pt>
                <c:pt idx="21">
                  <c:v>geomean</c:v>
                </c:pt>
              </c:strCache>
            </c:strRef>
          </c:cat>
          <c:val>
            <c:numRef>
              <c:f>time!$E$2:$E$20</c:f>
              <c:numCache>
                <c:formatCode>0%</c:formatCode>
                <c:ptCount val="19"/>
                <c:pt idx="0">
                  <c:v>0.00151100000000004</c:v>
                </c:pt>
                <c:pt idx="1">
                  <c:v>0.329349</c:v>
                </c:pt>
                <c:pt idx="2">
                  <c:v>0.088065</c:v>
                </c:pt>
                <c:pt idx="3">
                  <c:v>-0.032633</c:v>
                </c:pt>
                <c:pt idx="4">
                  <c:v>0.063021</c:v>
                </c:pt>
                <c:pt idx="5">
                  <c:v>0.177571</c:v>
                </c:pt>
                <c:pt idx="6">
                  <c:v>-0.027663</c:v>
                </c:pt>
                <c:pt idx="7">
                  <c:v>0.20113</c:v>
                </c:pt>
                <c:pt idx="8">
                  <c:v>0.077849</c:v>
                </c:pt>
                <c:pt idx="9">
                  <c:v>0.124146</c:v>
                </c:pt>
                <c:pt idx="10">
                  <c:v>0.0192509999999999</c:v>
                </c:pt>
                <c:pt idx="11">
                  <c:v>0.10915</c:v>
                </c:pt>
                <c:pt idx="12">
                  <c:v>0.14688</c:v>
                </c:pt>
                <c:pt idx="13">
                  <c:v>0.017919</c:v>
                </c:pt>
                <c:pt idx="14">
                  <c:v>0.233363</c:v>
                </c:pt>
                <c:pt idx="15">
                  <c:v>0.089089</c:v>
                </c:pt>
                <c:pt idx="16">
                  <c:v>0.177056</c:v>
                </c:pt>
                <c:pt idx="17">
                  <c:v>-0.016186</c:v>
                </c:pt>
                <c:pt idx="18">
                  <c:v>0.071564</c:v>
                </c:pt>
              </c:numCache>
            </c:numRef>
          </c:val>
        </c:ser>
        <c:ser>
          <c:idx val="5"/>
          <c:order val="1"/>
          <c:tx>
            <c:strRef>
              <c:f>time!$G$1</c:f>
              <c:strCache>
                <c:ptCount val="1"/>
                <c:pt idx="0">
                  <c:v>RC Immix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strRef>
              <c:f>time!$A$2:$A$23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mtrt</c:v>
                </c:pt>
                <c:pt idx="5">
                  <c:v>jack</c:v>
                </c:pt>
                <c:pt idx="6">
                  <c:v>avrora</c:v>
                </c:pt>
                <c:pt idx="7">
                  <c:v>bloat</c:v>
                </c:pt>
                <c:pt idx="8">
                  <c:v>chart</c:v>
                </c:pt>
                <c:pt idx="9">
                  <c:v>eclipse</c:v>
                </c:pt>
                <c:pt idx="10">
                  <c:v>fop</c:v>
                </c:pt>
                <c:pt idx="11">
                  <c:v>hsqldb</c:v>
                </c:pt>
                <c:pt idx="12">
                  <c:v>jython</c:v>
                </c:pt>
                <c:pt idx="13">
                  <c:v>luindex</c:v>
                </c:pt>
                <c:pt idx="14">
                  <c:v>lusearchfix</c:v>
                </c:pt>
                <c:pt idx="15">
                  <c:v>pmd</c:v>
                </c:pt>
                <c:pt idx="16">
                  <c:v>sunflow</c:v>
                </c:pt>
                <c:pt idx="17">
                  <c:v>xalan</c:v>
                </c:pt>
                <c:pt idx="18">
                  <c:v>pjbb2005</c:v>
                </c:pt>
                <c:pt idx="20">
                  <c:v>mean</c:v>
                </c:pt>
                <c:pt idx="21">
                  <c:v>geomean</c:v>
                </c:pt>
              </c:strCache>
            </c:strRef>
          </c:cat>
          <c:val>
            <c:numRef>
              <c:f>time!$G$2:$G$20</c:f>
              <c:numCache>
                <c:formatCode>0%</c:formatCode>
                <c:ptCount val="19"/>
                <c:pt idx="0">
                  <c:v>-0.032434</c:v>
                </c:pt>
                <c:pt idx="1">
                  <c:v>0.00849999999999995</c:v>
                </c:pt>
                <c:pt idx="2">
                  <c:v>-0.029797</c:v>
                </c:pt>
                <c:pt idx="3">
                  <c:v>0.0504770000000001</c:v>
                </c:pt>
                <c:pt idx="4">
                  <c:v>-0.017094</c:v>
                </c:pt>
                <c:pt idx="5">
                  <c:v>-0.031638</c:v>
                </c:pt>
                <c:pt idx="6">
                  <c:v>-0.015409</c:v>
                </c:pt>
                <c:pt idx="7">
                  <c:v>-0.01076</c:v>
                </c:pt>
                <c:pt idx="8">
                  <c:v>-0.00688999999999995</c:v>
                </c:pt>
                <c:pt idx="9">
                  <c:v>0.028297</c:v>
                </c:pt>
                <c:pt idx="10">
                  <c:v>-0.00885899999999995</c:v>
                </c:pt>
                <c:pt idx="11">
                  <c:v>0.034311</c:v>
                </c:pt>
                <c:pt idx="12">
                  <c:v>-0.0181869999999999</c:v>
                </c:pt>
                <c:pt idx="13">
                  <c:v>0.0372189999999999</c:v>
                </c:pt>
                <c:pt idx="14">
                  <c:v>-0.112966</c:v>
                </c:pt>
                <c:pt idx="15">
                  <c:v>-0.060631</c:v>
                </c:pt>
                <c:pt idx="16">
                  <c:v>-0.0523289999999999</c:v>
                </c:pt>
                <c:pt idx="17">
                  <c:v>-0.224149</c:v>
                </c:pt>
                <c:pt idx="18">
                  <c:v>-0.026579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2259272"/>
        <c:axId val="2112257864"/>
      </c:barChart>
      <c:catAx>
        <c:axId val="2112259272"/>
        <c:scaling>
          <c:orientation val="minMax"/>
        </c:scaling>
        <c:delete val="1"/>
        <c:axPos val="b"/>
        <c:majorTickMark val="out"/>
        <c:minorTickMark val="none"/>
        <c:tickLblPos val="nextTo"/>
        <c:crossAx val="2112257864"/>
        <c:crosses val="autoZero"/>
        <c:auto val="1"/>
        <c:lblAlgn val="ctr"/>
        <c:lblOffset val="100"/>
        <c:noMultiLvlLbl val="0"/>
      </c:catAx>
      <c:valAx>
        <c:axId val="2112257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b="0"/>
                  <a:t>faster</a:t>
                </a:r>
                <a:r>
                  <a:rPr lang="en-US" sz="1400"/>
                  <a:t>  ←   Time   →  </a:t>
                </a:r>
                <a:r>
                  <a:rPr lang="en-US" sz="1400" b="0"/>
                  <a:t>slower</a:t>
                </a:r>
              </a:p>
            </c:rich>
          </c:tx>
          <c:layout>
            <c:manualLayout>
              <c:xMode val="edge"/>
              <c:yMode val="edge"/>
              <c:x val="0.0110358423352279"/>
              <c:y val="0.113671916010499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1122592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777658777279487"/>
          <c:y val="0.0777777777777778"/>
          <c:w val="0.20495152234814"/>
          <c:h val="0.095152814231554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197369179511"/>
          <c:y val="0.0670043744531933"/>
          <c:w val="0.873219815312251"/>
          <c:h val="0.848605132691747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timemu!$E$1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strRef>
              <c:f>timemu!$A$2:$A$23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mtrt</c:v>
                </c:pt>
                <c:pt idx="5">
                  <c:v>jack</c:v>
                </c:pt>
                <c:pt idx="6">
                  <c:v>avrora</c:v>
                </c:pt>
                <c:pt idx="7">
                  <c:v>bloat</c:v>
                </c:pt>
                <c:pt idx="8">
                  <c:v>chart</c:v>
                </c:pt>
                <c:pt idx="9">
                  <c:v>eclipse</c:v>
                </c:pt>
                <c:pt idx="10">
                  <c:v>fop</c:v>
                </c:pt>
                <c:pt idx="11">
                  <c:v>hsqldb</c:v>
                </c:pt>
                <c:pt idx="12">
                  <c:v>jython</c:v>
                </c:pt>
                <c:pt idx="13">
                  <c:v>luindex</c:v>
                </c:pt>
                <c:pt idx="14">
                  <c:v>lusearchfix</c:v>
                </c:pt>
                <c:pt idx="15">
                  <c:v>pmd</c:v>
                </c:pt>
                <c:pt idx="16">
                  <c:v>sunflow</c:v>
                </c:pt>
                <c:pt idx="17">
                  <c:v>xalan</c:v>
                </c:pt>
                <c:pt idx="18">
                  <c:v>pjbb2005</c:v>
                </c:pt>
                <c:pt idx="20">
                  <c:v>mean</c:v>
                </c:pt>
                <c:pt idx="21">
                  <c:v>geomean</c:v>
                </c:pt>
              </c:strCache>
            </c:strRef>
          </c:cat>
          <c:val>
            <c:numRef>
              <c:f>timemu!$E$2:$E$20</c:f>
              <c:numCache>
                <c:formatCode>0%</c:formatCode>
                <c:ptCount val="19"/>
                <c:pt idx="0">
                  <c:v>0.00359500000000001</c:v>
                </c:pt>
                <c:pt idx="1">
                  <c:v>0.275495</c:v>
                </c:pt>
                <c:pt idx="2">
                  <c:v>0.096881</c:v>
                </c:pt>
                <c:pt idx="3">
                  <c:v>0.08192</c:v>
                </c:pt>
                <c:pt idx="4">
                  <c:v>0.071437</c:v>
                </c:pt>
                <c:pt idx="5">
                  <c:v>0.133879</c:v>
                </c:pt>
                <c:pt idx="6">
                  <c:v>-0.023712</c:v>
                </c:pt>
                <c:pt idx="7">
                  <c:v>0.186193</c:v>
                </c:pt>
                <c:pt idx="8">
                  <c:v>0.125207</c:v>
                </c:pt>
                <c:pt idx="9">
                  <c:v>0.131245</c:v>
                </c:pt>
                <c:pt idx="10">
                  <c:v>0.0215430000000001</c:v>
                </c:pt>
                <c:pt idx="11">
                  <c:v>0.164688</c:v>
                </c:pt>
                <c:pt idx="12">
                  <c:v>0.116306</c:v>
                </c:pt>
                <c:pt idx="13">
                  <c:v>0.017085</c:v>
                </c:pt>
                <c:pt idx="14">
                  <c:v>0.105788</c:v>
                </c:pt>
                <c:pt idx="15">
                  <c:v>0.146005</c:v>
                </c:pt>
                <c:pt idx="16">
                  <c:v>0.056011</c:v>
                </c:pt>
                <c:pt idx="17">
                  <c:v>-0.019719</c:v>
                </c:pt>
                <c:pt idx="18">
                  <c:v>0.105217</c:v>
                </c:pt>
              </c:numCache>
            </c:numRef>
          </c:val>
        </c:ser>
        <c:ser>
          <c:idx val="5"/>
          <c:order val="1"/>
          <c:tx>
            <c:strRef>
              <c:f>timemu!$G$1</c:f>
              <c:strCache>
                <c:ptCount val="1"/>
                <c:pt idx="0">
                  <c:v>RC Immix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strRef>
              <c:f>timemu!$A$2:$A$23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mtrt</c:v>
                </c:pt>
                <c:pt idx="5">
                  <c:v>jack</c:v>
                </c:pt>
                <c:pt idx="6">
                  <c:v>avrora</c:v>
                </c:pt>
                <c:pt idx="7">
                  <c:v>bloat</c:v>
                </c:pt>
                <c:pt idx="8">
                  <c:v>chart</c:v>
                </c:pt>
                <c:pt idx="9">
                  <c:v>eclipse</c:v>
                </c:pt>
                <c:pt idx="10">
                  <c:v>fop</c:v>
                </c:pt>
                <c:pt idx="11">
                  <c:v>hsqldb</c:v>
                </c:pt>
                <c:pt idx="12">
                  <c:v>jython</c:v>
                </c:pt>
                <c:pt idx="13">
                  <c:v>luindex</c:v>
                </c:pt>
                <c:pt idx="14">
                  <c:v>lusearchfix</c:v>
                </c:pt>
                <c:pt idx="15">
                  <c:v>pmd</c:v>
                </c:pt>
                <c:pt idx="16">
                  <c:v>sunflow</c:v>
                </c:pt>
                <c:pt idx="17">
                  <c:v>xalan</c:v>
                </c:pt>
                <c:pt idx="18">
                  <c:v>pjbb2005</c:v>
                </c:pt>
                <c:pt idx="20">
                  <c:v>mean</c:v>
                </c:pt>
                <c:pt idx="21">
                  <c:v>geomean</c:v>
                </c:pt>
              </c:strCache>
            </c:strRef>
          </c:cat>
          <c:val>
            <c:numRef>
              <c:f>timemu!$G$2:$G$20</c:f>
              <c:numCache>
                <c:formatCode>0%</c:formatCode>
                <c:ptCount val="19"/>
                <c:pt idx="0">
                  <c:v>-0.026392</c:v>
                </c:pt>
                <c:pt idx="1">
                  <c:v>0.0105390000000001</c:v>
                </c:pt>
                <c:pt idx="2">
                  <c:v>-0.027225</c:v>
                </c:pt>
                <c:pt idx="3">
                  <c:v>0.0319940000000001</c:v>
                </c:pt>
                <c:pt idx="4">
                  <c:v>-0.00569900000000001</c:v>
                </c:pt>
                <c:pt idx="5">
                  <c:v>-0.014695</c:v>
                </c:pt>
                <c:pt idx="6">
                  <c:v>-0.012074</c:v>
                </c:pt>
                <c:pt idx="7">
                  <c:v>0.00396299999999994</c:v>
                </c:pt>
                <c:pt idx="8">
                  <c:v>0.0308870000000001</c:v>
                </c:pt>
                <c:pt idx="9">
                  <c:v>0.040975</c:v>
                </c:pt>
                <c:pt idx="10">
                  <c:v>-0.012815</c:v>
                </c:pt>
                <c:pt idx="11">
                  <c:v>-0.019556</c:v>
                </c:pt>
                <c:pt idx="12">
                  <c:v>-0.00894700000000004</c:v>
                </c:pt>
                <c:pt idx="13">
                  <c:v>0.0405390000000001</c:v>
                </c:pt>
                <c:pt idx="14">
                  <c:v>-0.08038</c:v>
                </c:pt>
                <c:pt idx="15">
                  <c:v>-0.020818</c:v>
                </c:pt>
                <c:pt idx="16">
                  <c:v>-0.022102</c:v>
                </c:pt>
                <c:pt idx="17">
                  <c:v>-0.098392</c:v>
                </c:pt>
                <c:pt idx="18">
                  <c:v>0.00197399999999992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2127144"/>
        <c:axId val="2112129928"/>
      </c:barChart>
      <c:catAx>
        <c:axId val="2112127144"/>
        <c:scaling>
          <c:orientation val="minMax"/>
        </c:scaling>
        <c:delete val="1"/>
        <c:axPos val="b"/>
        <c:majorTickMark val="out"/>
        <c:minorTickMark val="none"/>
        <c:tickLblPos val="nextTo"/>
        <c:crossAx val="2112129928"/>
        <c:crosses val="autoZero"/>
        <c:auto val="1"/>
        <c:lblAlgn val="ctr"/>
        <c:lblOffset val="100"/>
        <c:noMultiLvlLbl val="0"/>
      </c:catAx>
      <c:valAx>
        <c:axId val="2112129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300"/>
                </a:pPr>
                <a:r>
                  <a:rPr lang="en-US" sz="1300" b="0"/>
                  <a:t>faster</a:t>
                </a:r>
                <a:r>
                  <a:rPr lang="en-US" sz="1300"/>
                  <a:t>  ←   Mutator   →  </a:t>
                </a:r>
                <a:r>
                  <a:rPr lang="en-US" sz="1300" b="0"/>
                  <a:t>slower</a:t>
                </a:r>
              </a:p>
            </c:rich>
          </c:tx>
          <c:layout>
            <c:manualLayout>
              <c:xMode val="edge"/>
              <c:yMode val="edge"/>
              <c:x val="0.0110358423352279"/>
              <c:y val="0.113671916010499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1121271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777658777279487"/>
          <c:y val="0.0777777777777778"/>
          <c:w val="0.20495152234814"/>
          <c:h val="0.095152814231554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197369179511"/>
          <c:y val="0.0670043744531933"/>
          <c:w val="0.873219815312251"/>
          <c:h val="0.848605132691747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time!$E$1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strRef>
              <c:f>time!$A$2:$A$23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mtrt</c:v>
                </c:pt>
                <c:pt idx="5">
                  <c:v>jack</c:v>
                </c:pt>
                <c:pt idx="6">
                  <c:v>avrora</c:v>
                </c:pt>
                <c:pt idx="7">
                  <c:v>bloat</c:v>
                </c:pt>
                <c:pt idx="8">
                  <c:v>chart</c:v>
                </c:pt>
                <c:pt idx="9">
                  <c:v>eclipse</c:v>
                </c:pt>
                <c:pt idx="10">
                  <c:v>fop</c:v>
                </c:pt>
                <c:pt idx="11">
                  <c:v>hsqldb</c:v>
                </c:pt>
                <c:pt idx="12">
                  <c:v>jython</c:v>
                </c:pt>
                <c:pt idx="13">
                  <c:v>luindex</c:v>
                </c:pt>
                <c:pt idx="14">
                  <c:v>lusearchfix</c:v>
                </c:pt>
                <c:pt idx="15">
                  <c:v>pmd</c:v>
                </c:pt>
                <c:pt idx="16">
                  <c:v>sunflow</c:v>
                </c:pt>
                <c:pt idx="17">
                  <c:v>xalan</c:v>
                </c:pt>
                <c:pt idx="18">
                  <c:v>pjbb2005</c:v>
                </c:pt>
                <c:pt idx="20">
                  <c:v>mean</c:v>
                </c:pt>
                <c:pt idx="21">
                  <c:v>geomean</c:v>
                </c:pt>
              </c:strCache>
            </c:strRef>
          </c:cat>
          <c:val>
            <c:numRef>
              <c:f>time!$E$2:$E$20</c:f>
              <c:numCache>
                <c:formatCode>0%</c:formatCode>
                <c:ptCount val="19"/>
                <c:pt idx="0">
                  <c:v>0.00151100000000004</c:v>
                </c:pt>
                <c:pt idx="1">
                  <c:v>0.329349</c:v>
                </c:pt>
                <c:pt idx="2">
                  <c:v>0.088065</c:v>
                </c:pt>
                <c:pt idx="3">
                  <c:v>-0.032633</c:v>
                </c:pt>
                <c:pt idx="4">
                  <c:v>0.063021</c:v>
                </c:pt>
                <c:pt idx="5">
                  <c:v>0.177571</c:v>
                </c:pt>
                <c:pt idx="6">
                  <c:v>-0.027663</c:v>
                </c:pt>
                <c:pt idx="7">
                  <c:v>0.20113</c:v>
                </c:pt>
                <c:pt idx="8">
                  <c:v>0.077849</c:v>
                </c:pt>
                <c:pt idx="9">
                  <c:v>0.124146</c:v>
                </c:pt>
                <c:pt idx="10">
                  <c:v>0.0192509999999999</c:v>
                </c:pt>
                <c:pt idx="11">
                  <c:v>0.10915</c:v>
                </c:pt>
                <c:pt idx="12">
                  <c:v>0.14688</c:v>
                </c:pt>
                <c:pt idx="13">
                  <c:v>0.017919</c:v>
                </c:pt>
                <c:pt idx="14">
                  <c:v>0.233363</c:v>
                </c:pt>
                <c:pt idx="15">
                  <c:v>0.089089</c:v>
                </c:pt>
                <c:pt idx="16">
                  <c:v>0.177056</c:v>
                </c:pt>
                <c:pt idx="17">
                  <c:v>-0.016186</c:v>
                </c:pt>
                <c:pt idx="18">
                  <c:v>0.071564</c:v>
                </c:pt>
              </c:numCache>
            </c:numRef>
          </c:val>
        </c:ser>
        <c:ser>
          <c:idx val="5"/>
          <c:order val="1"/>
          <c:tx>
            <c:strRef>
              <c:f>time!$G$1</c:f>
              <c:strCache>
                <c:ptCount val="1"/>
                <c:pt idx="0">
                  <c:v>RC Immix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strRef>
              <c:f>time!$A$2:$A$23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mtrt</c:v>
                </c:pt>
                <c:pt idx="5">
                  <c:v>jack</c:v>
                </c:pt>
                <c:pt idx="6">
                  <c:v>avrora</c:v>
                </c:pt>
                <c:pt idx="7">
                  <c:v>bloat</c:v>
                </c:pt>
                <c:pt idx="8">
                  <c:v>chart</c:v>
                </c:pt>
                <c:pt idx="9">
                  <c:v>eclipse</c:v>
                </c:pt>
                <c:pt idx="10">
                  <c:v>fop</c:v>
                </c:pt>
                <c:pt idx="11">
                  <c:v>hsqldb</c:v>
                </c:pt>
                <c:pt idx="12">
                  <c:v>jython</c:v>
                </c:pt>
                <c:pt idx="13">
                  <c:v>luindex</c:v>
                </c:pt>
                <c:pt idx="14">
                  <c:v>lusearchfix</c:v>
                </c:pt>
                <c:pt idx="15">
                  <c:v>pmd</c:v>
                </c:pt>
                <c:pt idx="16">
                  <c:v>sunflow</c:v>
                </c:pt>
                <c:pt idx="17">
                  <c:v>xalan</c:v>
                </c:pt>
                <c:pt idx="18">
                  <c:v>pjbb2005</c:v>
                </c:pt>
                <c:pt idx="20">
                  <c:v>mean</c:v>
                </c:pt>
                <c:pt idx="21">
                  <c:v>geomean</c:v>
                </c:pt>
              </c:strCache>
            </c:strRef>
          </c:cat>
          <c:val>
            <c:numRef>
              <c:f>time!$G$2:$G$20</c:f>
              <c:numCache>
                <c:formatCode>0%</c:formatCode>
                <c:ptCount val="19"/>
                <c:pt idx="0">
                  <c:v>-0.032434</c:v>
                </c:pt>
                <c:pt idx="1">
                  <c:v>0.00849999999999995</c:v>
                </c:pt>
                <c:pt idx="2">
                  <c:v>-0.029797</c:v>
                </c:pt>
                <c:pt idx="3">
                  <c:v>0.0504770000000001</c:v>
                </c:pt>
                <c:pt idx="4">
                  <c:v>-0.017094</c:v>
                </c:pt>
                <c:pt idx="5">
                  <c:v>-0.031638</c:v>
                </c:pt>
                <c:pt idx="6">
                  <c:v>-0.015409</c:v>
                </c:pt>
                <c:pt idx="7">
                  <c:v>-0.01076</c:v>
                </c:pt>
                <c:pt idx="8">
                  <c:v>-0.00688999999999995</c:v>
                </c:pt>
                <c:pt idx="9">
                  <c:v>0.028297</c:v>
                </c:pt>
                <c:pt idx="10">
                  <c:v>-0.00885899999999995</c:v>
                </c:pt>
                <c:pt idx="11">
                  <c:v>0.034311</c:v>
                </c:pt>
                <c:pt idx="12">
                  <c:v>-0.0181869999999999</c:v>
                </c:pt>
                <c:pt idx="13">
                  <c:v>0.0372189999999999</c:v>
                </c:pt>
                <c:pt idx="14">
                  <c:v>-0.112966</c:v>
                </c:pt>
                <c:pt idx="15">
                  <c:v>-0.060631</c:v>
                </c:pt>
                <c:pt idx="16">
                  <c:v>-0.0523289999999999</c:v>
                </c:pt>
                <c:pt idx="17">
                  <c:v>-0.224149</c:v>
                </c:pt>
                <c:pt idx="18">
                  <c:v>-0.026579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2026392"/>
        <c:axId val="2112021512"/>
      </c:barChart>
      <c:catAx>
        <c:axId val="2112026392"/>
        <c:scaling>
          <c:orientation val="minMax"/>
        </c:scaling>
        <c:delete val="1"/>
        <c:axPos val="b"/>
        <c:majorTickMark val="out"/>
        <c:minorTickMark val="none"/>
        <c:tickLblPos val="nextTo"/>
        <c:crossAx val="2112021512"/>
        <c:crosses val="autoZero"/>
        <c:auto val="1"/>
        <c:lblAlgn val="ctr"/>
        <c:lblOffset val="100"/>
        <c:noMultiLvlLbl val="0"/>
      </c:catAx>
      <c:valAx>
        <c:axId val="2112021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b="0"/>
                  <a:t>faster</a:t>
                </a:r>
                <a:r>
                  <a:rPr lang="en-US" sz="1400"/>
                  <a:t>  ←   GC  →  </a:t>
                </a:r>
                <a:r>
                  <a:rPr lang="en-US" sz="1400" b="0"/>
                  <a:t>slower</a:t>
                </a:r>
              </a:p>
            </c:rich>
          </c:tx>
          <c:layout>
            <c:manualLayout>
              <c:xMode val="edge"/>
              <c:yMode val="edge"/>
              <c:x val="0.0110358423352279"/>
              <c:y val="0.113671916010499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1120263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777658777279487"/>
          <c:y val="0.0777777777777778"/>
          <c:w val="0.20495152234814"/>
          <c:h val="0.095152814231554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850794074469"/>
          <c:y val="0.149704109251968"/>
          <c:w val="0.840589883891632"/>
          <c:h val="0.639202140748031"/>
        </c:manualLayout>
      </c:layout>
      <c:scatterChart>
        <c:scatterStyle val="lineMarker"/>
        <c:varyColors val="0"/>
        <c:ser>
          <c:idx val="0"/>
          <c:order val="0"/>
          <c:tx>
            <c:strRef>
              <c:f>Time!$B$1</c:f>
              <c:strCache>
                <c:ptCount val="1"/>
                <c:pt idx="0">
                  <c:v> GenImmix</c:v>
                </c:pt>
              </c:strCache>
            </c:strRef>
          </c:tx>
          <c:spPr>
            <a:ln w="38100" cmpd="sng">
              <a:solidFill>
                <a:srgbClr val="3366FF"/>
              </a:solidFill>
            </a:ln>
          </c:spPr>
          <c:marker>
            <c:symbol val="none"/>
          </c:marker>
          <c:xVal>
            <c:numRef>
              <c:f>Time!$A$2:$A$13</c:f>
              <c:numCache>
                <c:formatCode>General</c:formatCode>
                <c:ptCount val="12"/>
                <c:pt idx="0">
                  <c:v>1.104</c:v>
                </c:pt>
                <c:pt idx="1">
                  <c:v>1.211</c:v>
                </c:pt>
                <c:pt idx="2">
                  <c:v>1.322</c:v>
                </c:pt>
                <c:pt idx="3">
                  <c:v>1.436</c:v>
                </c:pt>
                <c:pt idx="4">
                  <c:v>1.554</c:v>
                </c:pt>
                <c:pt idx="5">
                  <c:v>1.927</c:v>
                </c:pt>
                <c:pt idx="6">
                  <c:v>2.058</c:v>
                </c:pt>
                <c:pt idx="7">
                  <c:v>2.192</c:v>
                </c:pt>
                <c:pt idx="8">
                  <c:v>2.471</c:v>
                </c:pt>
                <c:pt idx="9">
                  <c:v>3.721</c:v>
                </c:pt>
                <c:pt idx="10">
                  <c:v>5.186</c:v>
                </c:pt>
                <c:pt idx="11">
                  <c:v>6.0</c:v>
                </c:pt>
              </c:numCache>
            </c:numRef>
          </c:xVal>
          <c:yVal>
            <c:numRef>
              <c:f>Time!$B$2:$B$13</c:f>
              <c:numCache>
                <c:formatCode>General</c:formatCode>
                <c:ptCount val="12"/>
                <c:pt idx="0">
                  <c:v>1.214073339940535</c:v>
                </c:pt>
                <c:pt idx="1">
                  <c:v>1.172447968285431</c:v>
                </c:pt>
                <c:pt idx="2">
                  <c:v>1.146679881070367</c:v>
                </c:pt>
                <c:pt idx="3">
                  <c:v>1.124876114965312</c:v>
                </c:pt>
                <c:pt idx="4">
                  <c:v>1.113974231912785</c:v>
                </c:pt>
                <c:pt idx="5">
                  <c:v>1.087215064420218</c:v>
                </c:pt>
                <c:pt idx="6">
                  <c:v>1.077304261645193</c:v>
                </c:pt>
                <c:pt idx="7">
                  <c:v>1.069375619425174</c:v>
                </c:pt>
                <c:pt idx="8">
                  <c:v>1.064420218037661</c:v>
                </c:pt>
                <c:pt idx="9">
                  <c:v>1.04360753221011</c:v>
                </c:pt>
                <c:pt idx="10">
                  <c:v>1.039643211100099</c:v>
                </c:pt>
                <c:pt idx="11">
                  <c:v>1.040634291377602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Time!$D$1</c:f>
              <c:strCache>
                <c:ptCount val="1"/>
                <c:pt idx="0">
                  <c:v>RC</c:v>
                </c:pt>
              </c:strCache>
            </c:strRef>
          </c:tx>
          <c:spPr>
            <a:ln w="38100" cmpd="sng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Time!$A$2:$A$13</c:f>
              <c:numCache>
                <c:formatCode>General</c:formatCode>
                <c:ptCount val="12"/>
                <c:pt idx="0">
                  <c:v>1.104</c:v>
                </c:pt>
                <c:pt idx="1">
                  <c:v>1.211</c:v>
                </c:pt>
                <c:pt idx="2">
                  <c:v>1.322</c:v>
                </c:pt>
                <c:pt idx="3">
                  <c:v>1.436</c:v>
                </c:pt>
                <c:pt idx="4">
                  <c:v>1.554</c:v>
                </c:pt>
                <c:pt idx="5">
                  <c:v>1.927</c:v>
                </c:pt>
                <c:pt idx="6">
                  <c:v>2.058</c:v>
                </c:pt>
                <c:pt idx="7">
                  <c:v>2.192</c:v>
                </c:pt>
                <c:pt idx="8">
                  <c:v>2.471</c:v>
                </c:pt>
                <c:pt idx="9">
                  <c:v>3.721</c:v>
                </c:pt>
                <c:pt idx="10">
                  <c:v>5.186</c:v>
                </c:pt>
                <c:pt idx="11">
                  <c:v>6.0</c:v>
                </c:pt>
              </c:numCache>
            </c:numRef>
          </c:xVal>
          <c:yVal>
            <c:numRef>
              <c:f>Time!$D$2:$D$13</c:f>
              <c:numCache>
                <c:formatCode>General</c:formatCode>
                <c:ptCount val="12"/>
                <c:pt idx="0">
                  <c:v>2.45193260654113</c:v>
                </c:pt>
                <c:pt idx="1">
                  <c:v>1.751238850346878</c:v>
                </c:pt>
                <c:pt idx="2">
                  <c:v>1.438057482656095</c:v>
                </c:pt>
                <c:pt idx="3">
                  <c:v>1.330029732408325</c:v>
                </c:pt>
                <c:pt idx="4">
                  <c:v>1.288404360753221</c:v>
                </c:pt>
                <c:pt idx="5">
                  <c:v>1.198216055500496</c:v>
                </c:pt>
                <c:pt idx="6">
                  <c:v>1.181367690782954</c:v>
                </c:pt>
                <c:pt idx="7">
                  <c:v>1.17145688800793</c:v>
                </c:pt>
                <c:pt idx="8">
                  <c:v>1.151635282457879</c:v>
                </c:pt>
                <c:pt idx="9">
                  <c:v>1.113974231912785</c:v>
                </c:pt>
                <c:pt idx="10">
                  <c:v>1.09613478691774</c:v>
                </c:pt>
                <c:pt idx="11">
                  <c:v>1.093161546085233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Time!$F$1</c:f>
              <c:strCache>
                <c:ptCount val="1"/>
                <c:pt idx="0">
                  <c:v> RC Immix</c:v>
                </c:pt>
              </c:strCache>
            </c:strRef>
          </c:tx>
          <c:spPr>
            <a:ln w="38100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Time!$A$2:$A$13</c:f>
              <c:numCache>
                <c:formatCode>General</c:formatCode>
                <c:ptCount val="12"/>
                <c:pt idx="0">
                  <c:v>1.104</c:v>
                </c:pt>
                <c:pt idx="1">
                  <c:v>1.211</c:v>
                </c:pt>
                <c:pt idx="2">
                  <c:v>1.322</c:v>
                </c:pt>
                <c:pt idx="3">
                  <c:v>1.436</c:v>
                </c:pt>
                <c:pt idx="4">
                  <c:v>1.554</c:v>
                </c:pt>
                <c:pt idx="5">
                  <c:v>1.927</c:v>
                </c:pt>
                <c:pt idx="6">
                  <c:v>2.058</c:v>
                </c:pt>
                <c:pt idx="7">
                  <c:v>2.192</c:v>
                </c:pt>
                <c:pt idx="8">
                  <c:v>2.471</c:v>
                </c:pt>
                <c:pt idx="9">
                  <c:v>3.721</c:v>
                </c:pt>
                <c:pt idx="10">
                  <c:v>5.186</c:v>
                </c:pt>
                <c:pt idx="11">
                  <c:v>6.0</c:v>
                </c:pt>
              </c:numCache>
            </c:numRef>
          </c:xVal>
          <c:yVal>
            <c:numRef>
              <c:f>Time!$F$2:$F$13</c:f>
              <c:numCache>
                <c:formatCode>General</c:formatCode>
                <c:ptCount val="12"/>
                <c:pt idx="0">
                  <c:v>1.295341922695738</c:v>
                </c:pt>
                <c:pt idx="1">
                  <c:v>1.209117938553023</c:v>
                </c:pt>
                <c:pt idx="2">
                  <c:v>1.14767096134787</c:v>
                </c:pt>
                <c:pt idx="3">
                  <c:v>1.12388503468781</c:v>
                </c:pt>
                <c:pt idx="4">
                  <c:v>1.099108027750248</c:v>
                </c:pt>
                <c:pt idx="5">
                  <c:v>1.060455896927651</c:v>
                </c:pt>
                <c:pt idx="6">
                  <c:v>1.05153617443013</c:v>
                </c:pt>
                <c:pt idx="7">
                  <c:v>1.048562933597622</c:v>
                </c:pt>
                <c:pt idx="8">
                  <c:v>1.034687809712587</c:v>
                </c:pt>
                <c:pt idx="9">
                  <c:v>1.02775024777007</c:v>
                </c:pt>
                <c:pt idx="10">
                  <c:v>1.022794846382557</c:v>
                </c:pt>
                <c:pt idx="11">
                  <c:v>1.024777006937562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Time!$E$1</c:f>
              <c:strCache>
                <c:ptCount val="1"/>
                <c:pt idx="0">
                  <c:v> RC Immix (No PC)</c:v>
                </c:pt>
              </c:strCache>
            </c:strRef>
          </c:tx>
          <c:spPr>
            <a:ln w="38100" cmpd="sng">
              <a:solidFill>
                <a:srgbClr val="008000"/>
              </a:solidFill>
              <a:prstDash val="sysDot"/>
            </a:ln>
          </c:spPr>
          <c:marker>
            <c:symbol val="none"/>
          </c:marker>
          <c:xVal>
            <c:numRef>
              <c:f>Time!$A$2:$A$13</c:f>
              <c:numCache>
                <c:formatCode>General</c:formatCode>
                <c:ptCount val="12"/>
                <c:pt idx="0">
                  <c:v>1.104</c:v>
                </c:pt>
                <c:pt idx="1">
                  <c:v>1.211</c:v>
                </c:pt>
                <c:pt idx="2">
                  <c:v>1.322</c:v>
                </c:pt>
                <c:pt idx="3">
                  <c:v>1.436</c:v>
                </c:pt>
                <c:pt idx="4">
                  <c:v>1.554</c:v>
                </c:pt>
                <c:pt idx="5">
                  <c:v>1.927</c:v>
                </c:pt>
                <c:pt idx="6">
                  <c:v>2.058</c:v>
                </c:pt>
                <c:pt idx="7">
                  <c:v>2.192</c:v>
                </c:pt>
                <c:pt idx="8">
                  <c:v>2.471</c:v>
                </c:pt>
                <c:pt idx="9">
                  <c:v>3.721</c:v>
                </c:pt>
                <c:pt idx="10">
                  <c:v>5.186</c:v>
                </c:pt>
                <c:pt idx="11">
                  <c:v>6.0</c:v>
                </c:pt>
              </c:numCache>
            </c:numRef>
          </c:xVal>
          <c:yVal>
            <c:numRef>
              <c:f>Time!$E$2:$E$13</c:f>
              <c:numCache>
                <c:formatCode>General</c:formatCode>
                <c:ptCount val="12"/>
                <c:pt idx="0">
                  <c:v>1.601585728444004</c:v>
                </c:pt>
                <c:pt idx="1">
                  <c:v>1.373637264618434</c:v>
                </c:pt>
                <c:pt idx="2">
                  <c:v>1.217046580773043</c:v>
                </c:pt>
                <c:pt idx="3">
                  <c:v>1.160555004955402</c:v>
                </c:pt>
                <c:pt idx="4">
                  <c:v>1.1199207135778</c:v>
                </c:pt>
                <c:pt idx="5">
                  <c:v>1.058473736372646</c:v>
                </c:pt>
                <c:pt idx="6">
                  <c:v>1.046580773042617</c:v>
                </c:pt>
                <c:pt idx="7">
                  <c:v>1.03567888999009</c:v>
                </c:pt>
                <c:pt idx="8">
                  <c:v>1.026759167492567</c:v>
                </c:pt>
                <c:pt idx="9">
                  <c:v>1.013875123885035</c:v>
                </c:pt>
                <c:pt idx="10">
                  <c:v>1.00396432111001</c:v>
                </c:pt>
                <c:pt idx="11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1892312"/>
        <c:axId val="2111897896"/>
      </c:scatterChart>
      <c:valAx>
        <c:axId val="2111892312"/>
        <c:scaling>
          <c:orientation val="minMax"/>
          <c:max val="6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Heap Size / Minimum Heap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1897896"/>
        <c:crosses val="autoZero"/>
        <c:crossBetween val="midCat"/>
        <c:majorUnit val="0.5"/>
      </c:valAx>
      <c:valAx>
        <c:axId val="2111897896"/>
        <c:scaling>
          <c:orientation val="minMax"/>
          <c:max val="1.5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/ Best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1892312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0203169624983318"/>
          <c:y val="0.03125"/>
          <c:w val="0.948772854664353"/>
          <c:h val="0.11064160925196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0.51524</cdr:x>
      <cdr:y>0.75364</cdr:y>
    </cdr:from>
    <cdr:to>
      <cdr:x>0.57726</cdr:x>
      <cdr:y>0.83829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240188" y="3772024"/>
          <a:ext cx="510417" cy="42366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alpha val="94000"/>
          </a:schemeClr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EDA46-92D5-154A-9545-36B15D37F649}" type="datetimeFigureOut">
              <a:rPr lang="en-US" smtClean="0"/>
              <a:pPr/>
              <a:t>29/10/2013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4BD6-0235-7844-B01D-7B1DEEEFC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C672-21B7-4B4A-88FA-09C43C642ACF}" type="datetimeFigureOut">
              <a:rPr lang="en-US" smtClean="0"/>
              <a:pPr/>
              <a:t>29/10/2013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96D9F-DD7E-1B4B-99C6-ADA462B88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Everybody,</a:t>
            </a:r>
            <a:r>
              <a:rPr lang="en-US" baseline="0" dirty="0" smtClean="0"/>
              <a:t> </a:t>
            </a:r>
            <a:r>
              <a:rPr lang="en-US" dirty="0" smtClean="0"/>
              <a:t>I</a:t>
            </a:r>
            <a:r>
              <a:rPr lang="en-US" baseline="0" dirty="0" smtClean="0"/>
              <a:t> am Rifat Shahriyar from Australian National University. </a:t>
            </a:r>
          </a:p>
          <a:p>
            <a:r>
              <a:rPr lang="en-US" baseline="0" dirty="0" smtClean="0"/>
              <a:t>I am here to present our paper ‘Taking off the gloves with reference counting immix’. </a:t>
            </a:r>
          </a:p>
          <a:p>
            <a:r>
              <a:rPr lang="en-US" baseline="0" dirty="0" smtClean="0"/>
              <a:t>This is a joint work with Steve, Xi and Kathryn.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have a look how RC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set of objects and references. Objects with their reference count.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Reference update – 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 of new and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 of old</a:t>
            </a:r>
          </a:p>
          <a:p>
            <a:r>
              <a:rPr lang="en-US" baseline="0" dirty="0" smtClean="0"/>
              <a:t>Reference delete –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 of old and if zero then collect</a:t>
            </a:r>
          </a:p>
          <a:p>
            <a:r>
              <a:rPr lang="en-US" baseline="0" dirty="0" smtClean="0"/>
              <a:t>Reference delete –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 of old, two objects only pointing to each other, circular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6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Deferral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Instead</a:t>
            </a:r>
            <a:r>
              <a:rPr lang="en-US" sz="1200" baseline="0" dirty="0" smtClean="0"/>
              <a:t> of catching every changes from stack and registers with barrier, it note changes occasionally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Coalescing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 explain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9010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</a:t>
            </a:r>
            <a:r>
              <a:rPr lang="en-US" baseline="0" dirty="0" smtClean="0"/>
              <a:t> of left hand side</a:t>
            </a:r>
          </a:p>
          <a:p>
            <a:r>
              <a:rPr lang="en-US" baseline="0" dirty="0" err="1" smtClean="0"/>
              <a:t>IncBuffer</a:t>
            </a:r>
            <a:endParaRPr lang="en-US" baseline="0" dirty="0" smtClean="0"/>
          </a:p>
          <a:p>
            <a:r>
              <a:rPr lang="en-US" baseline="0" dirty="0" err="1" smtClean="0"/>
              <a:t>DecBuffer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0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it is first</a:t>
            </a:r>
            <a:r>
              <a:rPr lang="en-US" baseline="0" dirty="0" smtClean="0"/>
              <a:t> changed remember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0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Contiguous allocation with copying collection,</a:t>
            </a:r>
            <a:r>
              <a:rPr lang="en-US" sz="2400" baseline="0" dirty="0" smtClean="0"/>
              <a:t> </a:t>
            </a:r>
            <a:r>
              <a:rPr lang="en-US" sz="2000" baseline="0" dirty="0" smtClean="0"/>
              <a:t>m</a:t>
            </a:r>
            <a:r>
              <a:rPr lang="en-US" sz="2000" dirty="0" smtClean="0"/>
              <a:t>ust update all references to each moved object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Combining copying and RC is novel and surprising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Using Managed Runtime Systems to Tolerate Holes in Wearable Memories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4810A-A29C-4545-98D8-4DA3B5676B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2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Using Managed Runtime Systems to Tolerate Holes in Wearable Memories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4810A-A29C-4545-98D8-4DA3B5676B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1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Says Occasional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8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happened 53 years ago?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3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r>
              <a:rPr lang="en-US" baseline="0" dirty="0" smtClean="0"/>
              <a:t> in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5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G</a:t>
            </a:r>
            <a:r>
              <a:rPr lang="en-US" dirty="0" smtClean="0"/>
              <a:t>C</a:t>
            </a:r>
            <a:r>
              <a:rPr lang="en-US" baseline="0" dirty="0" smtClean="0"/>
              <a:t> algorithm can be broken down </a:t>
            </a:r>
            <a:r>
              <a:rPr lang="en-US" b="0" u="none" baseline="0" dirty="0" smtClean="0"/>
              <a:t>into of three algorithmic components</a:t>
            </a:r>
            <a:r>
              <a:rPr lang="en-US" b="0" baseline="0" dirty="0" smtClean="0"/>
              <a:t>.  How </a:t>
            </a:r>
            <a:r>
              <a:rPr lang="en-US" b="1" baseline="0" dirty="0" smtClean="0"/>
              <a:t>objects </a:t>
            </a:r>
            <a:r>
              <a:rPr lang="en-US" b="0" baseline="0" dirty="0" smtClean="0"/>
              <a:t>are allocated, how garbage is identified, and how space is reclaimed.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fundamental branches</a:t>
            </a:r>
            <a:r>
              <a:rPr lang="en-US" baseline="0" dirty="0" smtClean="0"/>
              <a:t> to GC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GC was born</a:t>
            </a:r>
            <a:r>
              <a:rPr lang="en-US" baseline="0" dirty="0" smtClean="0"/>
              <a:t> in 1960.</a:t>
            </a:r>
          </a:p>
          <a:p>
            <a:r>
              <a:rPr lang="en-US" baseline="0" dirty="0" smtClean="0"/>
              <a:t>At the top, first paper on tracing by McCarthy.</a:t>
            </a:r>
          </a:p>
          <a:p>
            <a:r>
              <a:rPr lang="en-US" baseline="0" dirty="0" smtClean="0"/>
              <a:t>At the bottom, first paper on RC by Collins.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2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am here giving a talk in OOPSLA about RC?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Didn’t tracing already win the race?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high performance VM uses tracing.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Using Managed Runtime Systems to Tolerate Holes in Wearable Memories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4810A-A29C-4545-98D8-4DA3B5676B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</a:t>
            </a:r>
            <a:r>
              <a:rPr lang="en-US" baseline="0" dirty="0" smtClean="0"/>
              <a:t>e counting has some interesting advantages. </a:t>
            </a:r>
          </a:p>
          <a:p>
            <a:r>
              <a:rPr lang="en-US" baseline="0" dirty="0" smtClean="0"/>
              <a:t>Our goal is to make it faster than the production.</a:t>
            </a:r>
          </a:p>
          <a:p>
            <a:r>
              <a:rPr lang="en-US" baseline="0" dirty="0" smtClean="0"/>
              <a:t>Zoom in on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only</a:t>
            </a:r>
            <a:r>
              <a:rPr lang="en-US" baseline="0" dirty="0" smtClean="0"/>
              <a:t> improving GC time</a:t>
            </a:r>
            <a:endParaRPr lang="en-US" dirty="0" smtClean="0"/>
          </a:p>
          <a:p>
            <a:r>
              <a:rPr lang="en-US" dirty="0" smtClean="0"/>
              <a:t>GC effects the application –</a:t>
            </a:r>
            <a:r>
              <a:rPr lang="en-US" baseline="0" dirty="0" smtClean="0"/>
              <a:t> </a:t>
            </a:r>
            <a:r>
              <a:rPr lang="en-US" dirty="0" smtClean="0"/>
              <a:t>mutator</a:t>
            </a:r>
          </a:p>
          <a:p>
            <a:r>
              <a:rPr lang="en-US" dirty="0" smtClean="0"/>
              <a:t>9% total overhead,</a:t>
            </a:r>
            <a:r>
              <a:rPr lang="en-US" baseline="0" dirty="0" smtClean="0"/>
              <a:t> </a:t>
            </a:r>
            <a:r>
              <a:rPr lang="en-US" dirty="0" smtClean="0"/>
              <a:t>9% mutator</a:t>
            </a:r>
            <a:r>
              <a:rPr lang="en-US" baseline="0" dirty="0" smtClean="0"/>
              <a:t> overhead</a:t>
            </a:r>
          </a:p>
          <a:p>
            <a:r>
              <a:rPr lang="en-US" baseline="0" dirty="0" smtClean="0"/>
              <a:t>Infact 3% speed up in GC</a:t>
            </a:r>
          </a:p>
          <a:p>
            <a:r>
              <a:rPr lang="en-US" baseline="0" dirty="0" smtClean="0"/>
              <a:t>But the fraction of time spend on GC is very low</a:t>
            </a:r>
          </a:p>
          <a:p>
            <a:r>
              <a:rPr lang="en-US" baseline="0" dirty="0" smtClean="0"/>
              <a:t>So the GC improvement doesn’t effect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Start with RC, then MS, then SS</a:t>
            </a:r>
          </a:p>
          <a:p>
            <a:r>
              <a:rPr lang="en-US" baseline="0" dirty="0" smtClean="0"/>
              <a:t>then Immix (non generational baseline of the production)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Immix and SS matches production, sometimes better</a:t>
            </a:r>
          </a:p>
          <a:p>
            <a:r>
              <a:rPr lang="en-US" baseline="0" dirty="0" smtClean="0"/>
              <a:t>But what about RC and MS?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Using Managed Runtime Systems to Tolerate Holes in Wearable Memories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4810A-A29C-4545-98D8-4DA3B5676B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aseline="0" dirty="0" smtClean="0"/>
              <a:t>Define zeroing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Free list </a:t>
            </a:r>
          </a:p>
          <a:p>
            <a:r>
              <a:rPr lang="en-US" baseline="0" dirty="0" smtClean="0"/>
              <a:t>Divides memory into different sized free list</a:t>
            </a:r>
          </a:p>
          <a:p>
            <a:r>
              <a:rPr lang="en-US" baseline="0" dirty="0" smtClean="0"/>
              <a:t>Allocate objects where the size matches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Bump pointer</a:t>
            </a:r>
          </a:p>
          <a:p>
            <a:r>
              <a:rPr lang="en-US" baseline="0" dirty="0" smtClean="0"/>
              <a:t>Increment a pointer by the size of the object</a:t>
            </a:r>
          </a:p>
          <a:p>
            <a:endParaRPr lang="en-US" baseline="0" dirty="0" smtClean="0"/>
          </a:p>
          <a:p>
            <a:r>
              <a:rPr lang="en-US" baseline="0" smtClean="0"/>
              <a:t>Problem </a:t>
            </a:r>
            <a:r>
              <a:rPr lang="en-US" baseline="0" dirty="0" smtClean="0"/>
              <a:t>of Free List</a:t>
            </a:r>
          </a:p>
          <a:p>
            <a:r>
              <a:rPr lang="en-US" baseline="0" dirty="0" smtClean="0"/>
              <a:t>Poor cache locality – contemporaneously allocated objects often on different cache lines</a:t>
            </a:r>
          </a:p>
          <a:p>
            <a:r>
              <a:rPr lang="en-US" baseline="0" dirty="0" smtClean="0"/>
              <a:t>Internal Fragmentation – size of the object doesn’t match the size of the class</a:t>
            </a:r>
          </a:p>
          <a:p>
            <a:r>
              <a:rPr lang="en-US" baseline="0" dirty="0" smtClean="0"/>
              <a:t>External Fragmentation – memory available overall, but a specific size class not available</a:t>
            </a:r>
          </a:p>
          <a:p>
            <a:r>
              <a:rPr lang="en-US" baseline="0" dirty="0" smtClean="0"/>
              <a:t>Zeroing – cell by cell zeroing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Advantage of Free List</a:t>
            </a:r>
          </a:p>
          <a:p>
            <a:r>
              <a:rPr lang="en-US" baseline="0" dirty="0" smtClean="0"/>
              <a:t>Separate meta data for free and uses memory </a:t>
            </a:r>
          </a:p>
          <a:p>
            <a:r>
              <a:rPr lang="en-US" baseline="0" dirty="0" smtClean="0"/>
              <a:t>Easily return memory occupied by dead objects</a:t>
            </a:r>
          </a:p>
          <a:p>
            <a:r>
              <a:rPr lang="en-US" baseline="0" dirty="0" smtClean="0"/>
              <a:t>East to sweep object by object which is needed for RC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Advantage of Bump pointer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cache locality – contemporaneously allocated objects often on same cache lines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Zeroing – bulk zeroing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2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which</a:t>
            </a:r>
            <a:r>
              <a:rPr lang="en-US" baseline="0" dirty="0" smtClean="0"/>
              <a:t> GC uses which allocator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RC and MS – Free List</a:t>
            </a:r>
          </a:p>
          <a:p>
            <a:r>
              <a:rPr lang="en-US" baseline="0" dirty="0" smtClean="0"/>
              <a:t>SS and Immix – Bump pointer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Using Managed Runtime Systems to Tolerate Holes in Wearable Memories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4810A-A29C-4545-98D8-4DA3B5676B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Reference Counting Immix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Blackburn &amp; McKinley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 Counting Immix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Shahriyar</a:t>
            </a:r>
            <a:r>
              <a:rPr lang="en-US" dirty="0" smtClean="0"/>
              <a:t> et 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Reference Counting Immix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Taking Off The Gloves</a:t>
            </a:r>
            <a:br>
              <a:rPr lang="en-US" sz="4800" dirty="0" smtClean="0"/>
            </a:br>
            <a:r>
              <a:rPr lang="en-US" sz="2400" dirty="0" smtClean="0"/>
              <a:t>With Reference Counting Immix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24672"/>
            <a:ext cx="3962400" cy="1752600"/>
          </a:xfrm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Rifat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Shahriyar</a:t>
            </a:r>
            <a:endParaRPr lang="en-US" sz="2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Xi Yang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Stephen M. Blackburn</a:t>
            </a:r>
          </a:p>
          <a:p>
            <a:r>
              <a:rPr lang="en-US" sz="2000" dirty="0" smtClean="0"/>
              <a:t>Australian National University</a:t>
            </a:r>
            <a:endParaRPr lang="en-US" sz="20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648200" y="4581128"/>
            <a:ext cx="3962400" cy="960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Kathryn S. M</a:t>
            </a:r>
            <a:r>
              <a:rPr kumimoji="0" lang="en-US" sz="259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cKinley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Microsoft Research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boxinggloves.gif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02866">
            <a:off x="6703534" y="297418"/>
            <a:ext cx="2540000" cy="21844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56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3"/>
    </mc:Choice>
    <mc:Fallback xmlns="">
      <p:transition xmlns:p14="http://schemas.microsoft.com/office/powerpoint/2010/main" spd="slow" advTm="59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 Counting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1"/>
    </mc:Choice>
    <mc:Fallback xmlns="">
      <p:transition xmlns:p14="http://schemas.microsoft.com/office/powerpoint/2010/main" spd="slow" advTm="4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Basic Reference Counting</a:t>
            </a:r>
            <a:br>
              <a:rPr lang="en-US" sz="4900" dirty="0" smtClean="0"/>
            </a:br>
            <a:r>
              <a:rPr lang="en-US" sz="2200" b="0" dirty="0" smtClean="0"/>
              <a:t>[Collins 1960]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103618" y="3115469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319464" y="3200461"/>
            <a:ext cx="204057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424891" y="3200461"/>
            <a:ext cx="1014652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723508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64680" y="3200461"/>
            <a:ext cx="1268315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536912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B50B1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420888"/>
            <a:ext cx="0" cy="79983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rot="21380412">
            <a:off x="1632895" y="2385251"/>
            <a:ext cx="1800200" cy="987300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1999191"/>
              <a:gd name="connsiteY0" fmla="*/ 690371 h 690371"/>
              <a:gd name="connsiteX1" fmla="*/ 553446 w 1999191"/>
              <a:gd name="connsiteY1" fmla="*/ 97 h 690371"/>
              <a:gd name="connsiteX2" fmla="*/ 1999191 w 1999191"/>
              <a:gd name="connsiteY2" fmla="*/ 635065 h 690371"/>
              <a:gd name="connsiteX3" fmla="*/ 1999191 w 1999191"/>
              <a:gd name="connsiteY3" fmla="*/ 635065 h 6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191" h="690371">
                <a:moveTo>
                  <a:pt x="0" y="690371"/>
                </a:moveTo>
                <a:cubicBezTo>
                  <a:pt x="93455" y="372887"/>
                  <a:pt x="220248" y="9315"/>
                  <a:pt x="553446" y="97"/>
                </a:cubicBezTo>
                <a:cubicBezTo>
                  <a:pt x="886644" y="-9121"/>
                  <a:pt x="1999191" y="635065"/>
                  <a:pt x="1999191" y="635065"/>
                </a:cubicBezTo>
                <a:lnTo>
                  <a:pt x="1999191" y="635065"/>
                </a:lnTo>
              </a:path>
            </a:pathLst>
          </a:custGeom>
          <a:ln w="28575" cap="flat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623904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4680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23508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20079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6494" y="3240000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19464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36912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rot="152994">
            <a:off x="1876737" y="3489048"/>
            <a:ext cx="2720278" cy="937438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56304"/>
              <a:gd name="connsiteY0" fmla="*/ 0 h 959485"/>
              <a:gd name="connsiteX1" fmla="*/ 1499791 w 3256304"/>
              <a:gd name="connsiteY1" fmla="*/ 959209 h 959485"/>
              <a:gd name="connsiteX2" fmla="*/ 3256304 w 3256304"/>
              <a:gd name="connsiteY2" fmla="*/ 108080 h 959485"/>
              <a:gd name="connsiteX3" fmla="*/ 3256304 w 3256304"/>
              <a:gd name="connsiteY3" fmla="*/ 108080 h 95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304" h="959485">
                <a:moveTo>
                  <a:pt x="0" y="0"/>
                </a:moveTo>
                <a:cubicBezTo>
                  <a:pt x="467277" y="431193"/>
                  <a:pt x="957074" y="941196"/>
                  <a:pt x="1499791" y="959209"/>
                </a:cubicBezTo>
                <a:cubicBezTo>
                  <a:pt x="2042508" y="977222"/>
                  <a:pt x="3256304" y="108080"/>
                  <a:pt x="3256304" y="108080"/>
                </a:cubicBezTo>
                <a:lnTo>
                  <a:pt x="3256304" y="108080"/>
                </a:lnTo>
              </a:path>
            </a:pathLst>
          </a:cu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60000">
            <a:off x="1878452" y="3459006"/>
            <a:ext cx="3447132" cy="985526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56304"/>
              <a:gd name="connsiteY0" fmla="*/ 0 h 959485"/>
              <a:gd name="connsiteX1" fmla="*/ 1499791 w 3256304"/>
              <a:gd name="connsiteY1" fmla="*/ 959209 h 959485"/>
              <a:gd name="connsiteX2" fmla="*/ 3256304 w 3256304"/>
              <a:gd name="connsiteY2" fmla="*/ 108080 h 959485"/>
              <a:gd name="connsiteX3" fmla="*/ 3256304 w 3256304"/>
              <a:gd name="connsiteY3" fmla="*/ 108080 h 959485"/>
              <a:gd name="connsiteX0" fmla="*/ 0 w 3256304"/>
              <a:gd name="connsiteY0" fmla="*/ 0 h 797801"/>
              <a:gd name="connsiteX1" fmla="*/ 1530893 w 3256304"/>
              <a:gd name="connsiteY1" fmla="*/ 797463 h 797801"/>
              <a:gd name="connsiteX2" fmla="*/ 3256304 w 3256304"/>
              <a:gd name="connsiteY2" fmla="*/ 108080 h 797801"/>
              <a:gd name="connsiteX3" fmla="*/ 3256304 w 3256304"/>
              <a:gd name="connsiteY3" fmla="*/ 108080 h 797801"/>
              <a:gd name="connsiteX0" fmla="*/ 0 w 3359975"/>
              <a:gd name="connsiteY0" fmla="*/ 0 h 786183"/>
              <a:gd name="connsiteX1" fmla="*/ 1634564 w 3359975"/>
              <a:gd name="connsiteY1" fmla="*/ 785911 h 786183"/>
              <a:gd name="connsiteX2" fmla="*/ 3359975 w 3359975"/>
              <a:gd name="connsiteY2" fmla="*/ 96528 h 786183"/>
              <a:gd name="connsiteX3" fmla="*/ 3359975 w 3359975"/>
              <a:gd name="connsiteY3" fmla="*/ 96528 h 78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975" h="786183">
                <a:moveTo>
                  <a:pt x="0" y="0"/>
                </a:moveTo>
                <a:cubicBezTo>
                  <a:pt x="467277" y="431193"/>
                  <a:pt x="1074568" y="769823"/>
                  <a:pt x="1634564" y="785911"/>
                </a:cubicBezTo>
                <a:cubicBezTo>
                  <a:pt x="2194560" y="801999"/>
                  <a:pt x="3359975" y="96528"/>
                  <a:pt x="3359975" y="96528"/>
                </a:cubicBezTo>
                <a:lnTo>
                  <a:pt x="3359975" y="96528"/>
                </a:lnTo>
              </a:path>
            </a:pathLst>
          </a:cu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0605712">
            <a:off x="5448619" y="3527662"/>
            <a:ext cx="2474642" cy="834714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1999191"/>
              <a:gd name="connsiteY0" fmla="*/ 690371 h 690371"/>
              <a:gd name="connsiteX1" fmla="*/ 553446 w 1999191"/>
              <a:gd name="connsiteY1" fmla="*/ 97 h 690371"/>
              <a:gd name="connsiteX2" fmla="*/ 1999191 w 1999191"/>
              <a:gd name="connsiteY2" fmla="*/ 635065 h 690371"/>
              <a:gd name="connsiteX3" fmla="*/ 1999191 w 1999191"/>
              <a:gd name="connsiteY3" fmla="*/ 635065 h 6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191" h="690371">
                <a:moveTo>
                  <a:pt x="0" y="690371"/>
                </a:moveTo>
                <a:cubicBezTo>
                  <a:pt x="93455" y="372887"/>
                  <a:pt x="220248" y="9315"/>
                  <a:pt x="553446" y="97"/>
                </a:cubicBezTo>
                <a:cubicBezTo>
                  <a:pt x="886644" y="-9121"/>
                  <a:pt x="1999191" y="635065"/>
                  <a:pt x="1999191" y="635065"/>
                </a:cubicBezTo>
                <a:lnTo>
                  <a:pt x="1999191" y="635065"/>
                </a:lnTo>
              </a:path>
            </a:pathLst>
          </a:custGeom>
          <a:ln w="28575" cap="flat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708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9680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167165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77918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786507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cxnSp>
        <p:nvCxnSpPr>
          <p:cNvPr id="83" name="Straight Arrow Connector 82"/>
          <p:cNvCxnSpPr>
            <a:endCxn id="47" idx="1"/>
          </p:cNvCxnSpPr>
          <p:nvPr/>
        </p:nvCxnSpPr>
        <p:spPr>
          <a:xfrm flipV="1">
            <a:off x="2124472" y="3424666"/>
            <a:ext cx="599036" cy="433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784281" y="3420635"/>
            <a:ext cx="842213" cy="403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58" idx="1"/>
          </p:cNvCxnSpPr>
          <p:nvPr/>
        </p:nvCxnSpPr>
        <p:spPr>
          <a:xfrm flipV="1">
            <a:off x="5014426" y="3424666"/>
            <a:ext cx="305038" cy="85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661813" y="3429000"/>
            <a:ext cx="1862515" cy="85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77918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84281" y="3420635"/>
            <a:ext cx="842213" cy="403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19464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80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0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725200" y="3200400"/>
            <a:ext cx="507326" cy="444563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6787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7479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7479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61" grpId="0" animBg="1"/>
      <p:bldP spid="62" grpId="0" animBg="1"/>
      <p:bldP spid="71" grpId="0"/>
      <p:bldP spid="73" grpId="1"/>
      <p:bldP spid="74" grpId="0"/>
      <p:bldP spid="87" grpId="1"/>
      <p:bldP spid="88" grpId="1"/>
      <p:bldP spid="88" grpId="2"/>
      <p:bldP spid="60" grpId="0"/>
      <p:bldP spid="63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RC works</a:t>
            </a:r>
            <a:br>
              <a:rPr lang="en-US" dirty="0" smtClean="0"/>
            </a:br>
            <a:r>
              <a:rPr lang="en-US" sz="1800" b="0" dirty="0" smtClean="0"/>
              <a:t>Fundamental optimizations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210050"/>
          </a:xfrm>
        </p:spPr>
        <p:txBody>
          <a:bodyPr>
            <a:noAutofit/>
          </a:bodyPr>
          <a:lstStyle/>
          <a:p>
            <a:r>
              <a:rPr lang="en-US" sz="2800" dirty="0" smtClean="0"/>
              <a:t>Backup tracing </a:t>
            </a:r>
            <a:r>
              <a:rPr lang="en-US" sz="2000" dirty="0" smtClean="0"/>
              <a:t>[</a:t>
            </a:r>
            <a:r>
              <a:rPr lang="en-US" sz="2000" dirty="0" err="1" smtClean="0"/>
              <a:t>Weizenbaum</a:t>
            </a:r>
            <a:r>
              <a:rPr lang="en-US" sz="2000" dirty="0" smtClean="0"/>
              <a:t> 1969]</a:t>
            </a:r>
          </a:p>
          <a:p>
            <a:pPr lvl="1"/>
            <a:r>
              <a:rPr lang="en-US" sz="2400" dirty="0" smtClean="0"/>
              <a:t>Reclaim cyclic garbage</a:t>
            </a:r>
          </a:p>
          <a:p>
            <a:r>
              <a:rPr lang="en-US" sz="2800" dirty="0" smtClean="0"/>
              <a:t>Deferral </a:t>
            </a:r>
            <a:r>
              <a:rPr lang="en-US" sz="2000" dirty="0" smtClean="0"/>
              <a:t>[Deutsch and </a:t>
            </a:r>
            <a:r>
              <a:rPr lang="en-US" sz="2000" dirty="0" err="1" smtClean="0"/>
              <a:t>Bobrow</a:t>
            </a:r>
            <a:r>
              <a:rPr lang="en-US" sz="2000" dirty="0" smtClean="0"/>
              <a:t> 1976]</a:t>
            </a:r>
          </a:p>
          <a:p>
            <a:pPr lvl="1"/>
            <a:r>
              <a:rPr lang="en-US" sz="2400" dirty="0" smtClean="0"/>
              <a:t>Note changes to stacks &amp; registers occasionally</a:t>
            </a:r>
          </a:p>
          <a:p>
            <a:r>
              <a:rPr lang="en-US" sz="2800" dirty="0" smtClean="0"/>
              <a:t>Coalescing </a:t>
            </a:r>
            <a:r>
              <a:rPr lang="en-US" sz="2000" dirty="0" smtClean="0"/>
              <a:t>[</a:t>
            </a:r>
            <a:r>
              <a:rPr lang="en-US" sz="2000" dirty="0" err="1" smtClean="0"/>
              <a:t>Levanoni</a:t>
            </a:r>
            <a:r>
              <a:rPr lang="en-US" sz="2000" dirty="0" smtClean="0"/>
              <a:t> and </a:t>
            </a:r>
            <a:r>
              <a:rPr lang="en-US" sz="2000" dirty="0" err="1" smtClean="0"/>
              <a:t>Petrank</a:t>
            </a:r>
            <a:r>
              <a:rPr lang="en-US" sz="2000" dirty="0" smtClean="0"/>
              <a:t> 2001]</a:t>
            </a:r>
          </a:p>
          <a:p>
            <a:pPr lvl="1"/>
            <a:r>
              <a:rPr lang="en-US" sz="2400" dirty="0" smtClean="0"/>
              <a:t>Note only initial and final state of references</a:t>
            </a:r>
          </a:p>
          <a:p>
            <a:endParaRPr lang="en-US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580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04"/>
    </mc:Choice>
    <mc:Fallback xmlns="">
      <p:transition xmlns:p14="http://schemas.microsoft.com/office/powerpoint/2010/main" spd="slow" advTm="616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2563080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628026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208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2483768" y="1700808"/>
            <a:ext cx="4104455" cy="72008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Deferral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0" dirty="0" smtClean="0"/>
              <a:t>[</a:t>
            </a:r>
            <a:r>
              <a:rPr lang="en-US" sz="1800" b="0" dirty="0"/>
              <a:t>Deutsch and </a:t>
            </a:r>
            <a:r>
              <a:rPr lang="en-US" sz="1800" b="0" dirty="0" err="1"/>
              <a:t>Bobrow</a:t>
            </a:r>
            <a:r>
              <a:rPr lang="en-US" sz="1800" b="0" dirty="0"/>
              <a:t> </a:t>
            </a:r>
            <a:r>
              <a:rPr lang="en-US" sz="1800" b="0" dirty="0" smtClean="0"/>
              <a:t>1976, Bacon et al. 2001]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953011" y="2794717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163703" y="2898000"/>
            <a:ext cx="204057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260772" y="2898000"/>
            <a:ext cx="1014652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70383" y="2898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14073" y="2898000"/>
            <a:ext cx="1268315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79655" y="2898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6305" y="2880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87625" y="2275152"/>
            <a:ext cx="1800199" cy="61745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472768" y="2552294"/>
            <a:ext cx="2013234" cy="446920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2013234"/>
              <a:gd name="connsiteY0" fmla="*/ 770633 h 770633"/>
              <a:gd name="connsiteX1" fmla="*/ 567489 w 2013234"/>
              <a:gd name="connsiteY1" fmla="*/ 565 h 770633"/>
              <a:gd name="connsiteX2" fmla="*/ 2013234 w 2013234"/>
              <a:gd name="connsiteY2" fmla="*/ 635533 h 770633"/>
              <a:gd name="connsiteX3" fmla="*/ 2013234 w 2013234"/>
              <a:gd name="connsiteY3" fmla="*/ 635533 h 770633"/>
              <a:gd name="connsiteX0" fmla="*/ 0 w 2013234"/>
              <a:gd name="connsiteY0" fmla="*/ 352758 h 352758"/>
              <a:gd name="connsiteX1" fmla="*/ 675582 w 2013234"/>
              <a:gd name="connsiteY1" fmla="*/ 1499 h 352758"/>
              <a:gd name="connsiteX2" fmla="*/ 2013234 w 2013234"/>
              <a:gd name="connsiteY2" fmla="*/ 217658 h 352758"/>
              <a:gd name="connsiteX3" fmla="*/ 2013234 w 2013234"/>
              <a:gd name="connsiteY3" fmla="*/ 217658 h 352758"/>
              <a:gd name="connsiteX0" fmla="*/ 0 w 2013234"/>
              <a:gd name="connsiteY0" fmla="*/ 446920 h 446920"/>
              <a:gd name="connsiteX1" fmla="*/ 675582 w 2013234"/>
              <a:gd name="connsiteY1" fmla="*/ 1091 h 446920"/>
              <a:gd name="connsiteX2" fmla="*/ 2013234 w 2013234"/>
              <a:gd name="connsiteY2" fmla="*/ 311820 h 446920"/>
              <a:gd name="connsiteX3" fmla="*/ 2013234 w 2013234"/>
              <a:gd name="connsiteY3" fmla="*/ 311820 h 44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234" h="446920">
                <a:moveTo>
                  <a:pt x="0" y="446920"/>
                </a:moveTo>
                <a:cubicBezTo>
                  <a:pt x="93455" y="129436"/>
                  <a:pt x="340043" y="23608"/>
                  <a:pt x="675582" y="1091"/>
                </a:cubicBezTo>
                <a:cubicBezTo>
                  <a:pt x="1011121" y="-21426"/>
                  <a:pt x="2013234" y="311820"/>
                  <a:pt x="2013234" y="311820"/>
                </a:cubicBezTo>
                <a:lnTo>
                  <a:pt x="2013234" y="311820"/>
                </a:lnTo>
              </a:path>
            </a:pathLst>
          </a:custGeom>
          <a:ln cap="flat"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1699" y="3201864"/>
            <a:ext cx="3229281" cy="1000253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29281"/>
              <a:gd name="connsiteY0" fmla="*/ 0 h 1000253"/>
              <a:gd name="connsiteX1" fmla="*/ 1472768 w 3229281"/>
              <a:gd name="connsiteY1" fmla="*/ 999738 h 1000253"/>
              <a:gd name="connsiteX2" fmla="*/ 3229281 w 3229281"/>
              <a:gd name="connsiteY2" fmla="*/ 148609 h 1000253"/>
              <a:gd name="connsiteX3" fmla="*/ 3229281 w 3229281"/>
              <a:gd name="connsiteY3" fmla="*/ 148609 h 100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281" h="1000253">
                <a:moveTo>
                  <a:pt x="0" y="0"/>
                </a:moveTo>
                <a:cubicBezTo>
                  <a:pt x="467277" y="431193"/>
                  <a:pt x="934555" y="974970"/>
                  <a:pt x="1472768" y="999738"/>
                </a:cubicBezTo>
                <a:cubicBezTo>
                  <a:pt x="2010982" y="1024506"/>
                  <a:pt x="3229281" y="148609"/>
                  <a:pt x="3229281" y="148609"/>
                </a:cubicBezTo>
                <a:lnTo>
                  <a:pt x="3229281" y="14860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24656" y="1773995"/>
            <a:ext cx="349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cs typeface="Bell MT"/>
              </a:rPr>
              <a:t>Stacks &amp; Registers</a:t>
            </a:r>
            <a:endParaRPr lang="en-US" sz="2400" b="1" dirty="0">
              <a:solidFill>
                <a:prstClr val="black"/>
              </a:solidFill>
              <a:cs typeface="Bell M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0809" y="5012383"/>
            <a:ext cx="95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A</a:t>
            </a:r>
            <a:r>
              <a:rPr lang="en-US" sz="2400" dirty="0" smtClean="0">
                <a:solidFill>
                  <a:srgbClr val="1D86CD"/>
                </a:solidFill>
              </a:rPr>
              <a:t>++</a:t>
            </a:r>
          </a:p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F</a:t>
            </a:r>
            <a:r>
              <a:rPr lang="en-US" sz="2400" dirty="0" smtClean="0">
                <a:solidFill>
                  <a:srgbClr val="1D86CD"/>
                </a:solidFill>
              </a:rPr>
              <a:t>++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56142" y="5012383"/>
            <a:ext cx="9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1418722" y="3215373"/>
            <a:ext cx="1289117" cy="716063"/>
          </a:xfrm>
          <a:custGeom>
            <a:avLst/>
            <a:gdLst>
              <a:gd name="connsiteX0" fmla="*/ 0 w 1289117"/>
              <a:gd name="connsiteY0" fmla="*/ 27020 h 621509"/>
              <a:gd name="connsiteX1" fmla="*/ 1121466 w 1289117"/>
              <a:gd name="connsiteY1" fmla="*/ 621459 h 621509"/>
              <a:gd name="connsiteX2" fmla="*/ 1283605 w 1289117"/>
              <a:gd name="connsiteY2" fmla="*/ 0 h 621509"/>
              <a:gd name="connsiteX0" fmla="*/ 0 w 1289117"/>
              <a:gd name="connsiteY0" fmla="*/ 0 h 716063"/>
              <a:gd name="connsiteX1" fmla="*/ 1121466 w 1289117"/>
              <a:gd name="connsiteY1" fmla="*/ 716028 h 716063"/>
              <a:gd name="connsiteX2" fmla="*/ 1283605 w 1289117"/>
              <a:gd name="connsiteY2" fmla="*/ 94569 h 71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117" h="716063">
                <a:moveTo>
                  <a:pt x="0" y="0"/>
                </a:moveTo>
                <a:cubicBezTo>
                  <a:pt x="453766" y="299471"/>
                  <a:pt x="907532" y="720531"/>
                  <a:pt x="1121466" y="716028"/>
                </a:cubicBezTo>
                <a:cubicBezTo>
                  <a:pt x="1335400" y="711525"/>
                  <a:pt x="1283605" y="94569"/>
                  <a:pt x="1283605" y="9456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99389" y="3216577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93586" y="3233878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92739" y="3233879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156176" y="2275152"/>
            <a:ext cx="1296144" cy="60394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27786" y="2275152"/>
            <a:ext cx="1872206" cy="60394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47866" y="2275152"/>
            <a:ext cx="1152126" cy="62481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76056" y="2275152"/>
            <a:ext cx="144016" cy="62481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13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9552" y="4663306"/>
            <a:ext cx="109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</a:t>
            </a:r>
            <a:r>
              <a:rPr lang="en-US" sz="2400" dirty="0" smtClean="0"/>
              <a:t>++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3982" y="4654014"/>
            <a:ext cx="79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A</a:t>
            </a:r>
            <a:r>
              <a:rPr lang="en-US" sz="2400" dirty="0" smtClean="0">
                <a:solidFill>
                  <a:srgbClr val="1D86CD"/>
                </a:solidFill>
              </a:rPr>
              <a:t>--</a:t>
            </a:r>
          </a:p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F</a:t>
            </a:r>
            <a:r>
              <a:rPr lang="en-US" sz="2400" dirty="0" smtClean="0">
                <a:solidFill>
                  <a:srgbClr val="1D86CD"/>
                </a:solidFill>
              </a:rPr>
              <a:t>--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86680" y="2938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55776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75856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9992" y="2924944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98003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42408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209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020071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730824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94518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59633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556142" y="4672599"/>
            <a:ext cx="9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A</a:t>
            </a:r>
            <a:r>
              <a:rPr lang="en-US" sz="2400" dirty="0" smtClean="0">
                <a:solidFill>
                  <a:schemeClr val="accent1"/>
                </a:solidFill>
              </a:rPr>
              <a:t>--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8209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0</a:t>
            </a:r>
            <a:endParaRPr lang="en-US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730824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59633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52316" y="4633972"/>
            <a:ext cx="3165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/>
              <a:t>mutator</a:t>
            </a:r>
            <a:r>
              <a:rPr lang="en-US" sz="2800" i="1" dirty="0" smtClean="0"/>
              <a:t> activity</a:t>
            </a:r>
            <a:endParaRPr lang="en-US" sz="28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52516" y="4633972"/>
            <a:ext cx="296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scan roots</a:t>
            </a:r>
            <a:endParaRPr lang="en-US" sz="28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4233432" y="4633972"/>
            <a:ext cx="420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apply increments</a:t>
            </a:r>
            <a:endParaRPr lang="en-US" sz="28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4177501" y="4633972"/>
            <a:ext cx="431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apply decrements</a:t>
            </a:r>
            <a:endParaRPr lang="en-US" sz="28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5210712" y="4633972"/>
            <a:ext cx="2248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collect</a:t>
            </a:r>
            <a:endParaRPr lang="en-US" sz="28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570400" y="2898000"/>
            <a:ext cx="507326" cy="444563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93232" y="4633972"/>
            <a:ext cx="468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GC: move deferred </a:t>
            </a:r>
            <a:r>
              <a:rPr lang="en-US" sz="2800" i="1" dirty="0" err="1" smtClean="0"/>
              <a:t>decs</a:t>
            </a:r>
            <a:endParaRPr lang="en-US" sz="28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1629635" y="4654014"/>
            <a:ext cx="81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A</a:t>
            </a:r>
            <a:r>
              <a:rPr lang="en-US" sz="2400" dirty="0" smtClean="0">
                <a:solidFill>
                  <a:srgbClr val="1D86CD"/>
                </a:solidFill>
              </a:rPr>
              <a:t>--</a:t>
            </a:r>
          </a:p>
          <a:p>
            <a:pPr algn="ctr"/>
            <a:r>
              <a:rPr lang="en-US" sz="2400" b="1" dirty="0" smtClean="0">
                <a:solidFill>
                  <a:srgbClr val="1D86CD"/>
                </a:solidFill>
              </a:rPr>
              <a:t>F</a:t>
            </a:r>
            <a:r>
              <a:rPr lang="en-US" sz="2400" dirty="0" smtClean="0">
                <a:solidFill>
                  <a:srgbClr val="1D86CD"/>
                </a:solidFill>
              </a:rPr>
              <a:t>--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632" y="4211796"/>
            <a:ext cx="58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++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61488" y="4221088"/>
            <a:ext cx="4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--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20948" y="4221088"/>
            <a:ext cx="4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--'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197741" y="3017717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4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/>
      <p:bldP spid="46" grpId="1"/>
      <p:bldP spid="47" grpId="0"/>
      <p:bldP spid="47" grpId="1"/>
      <p:bldP spid="6" grpId="0" animBg="1"/>
      <p:bldP spid="58" grpId="0"/>
      <p:bldP spid="58" grpId="1"/>
      <p:bldP spid="59" grpId="0"/>
      <p:bldP spid="59" grpId="1"/>
      <p:bldP spid="69" grpId="0"/>
      <p:bldP spid="70" grpId="0"/>
      <p:bldP spid="72" grpId="0"/>
      <p:bldP spid="74" grpId="0"/>
      <p:bldP spid="75" grpId="0"/>
      <p:bldP spid="76" grpId="0"/>
      <p:bldP spid="76" grpId="1"/>
      <p:bldP spid="77" grpId="0"/>
      <p:bldP spid="78" grpId="0"/>
      <p:bldP spid="79" grpId="0"/>
      <p:bldP spid="80" grpId="0"/>
      <p:bldP spid="4" grpId="0"/>
      <p:bldP spid="81" grpId="0"/>
      <p:bldP spid="81" grpId="1"/>
      <p:bldP spid="82" grpId="0"/>
      <p:bldP spid="82" grpId="1"/>
      <p:bldP spid="82" grpId="2"/>
      <p:bldP spid="83" grpId="0"/>
      <p:bldP spid="83" grpId="1"/>
      <p:bldP spid="84" grpId="0"/>
      <p:bldP spid="84" grpId="1"/>
      <p:bldP spid="86" grpId="0" animBg="1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Coalescing</a:t>
            </a:r>
            <a:br>
              <a:rPr lang="en-US" dirty="0" smtClean="0"/>
            </a:br>
            <a:r>
              <a:rPr lang="en-US" sz="1600" b="0" dirty="0" smtClean="0"/>
              <a:t>[</a:t>
            </a:r>
            <a:r>
              <a:rPr lang="en-US" sz="1600" b="0" dirty="0" err="1" smtClean="0"/>
              <a:t>Levanoni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Patrank</a:t>
            </a:r>
            <a:r>
              <a:rPr lang="en-US" sz="1600" b="0" dirty="0" smtClean="0"/>
              <a:t> 2001]</a:t>
            </a:r>
            <a:endParaRPr lang="en-US" sz="1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953011" y="2794717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163703" y="2899970"/>
            <a:ext cx="204057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282309" y="2888421"/>
            <a:ext cx="1014652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81200" y="2888421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14073" y="2888421"/>
            <a:ext cx="1268315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82000" y="2892606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6305" y="2879096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10629" y="2458815"/>
            <a:ext cx="0" cy="44115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551826" y="3242394"/>
            <a:ext cx="1178198" cy="932404"/>
          </a:xfrm>
          <a:custGeom>
            <a:avLst/>
            <a:gdLst>
              <a:gd name="connsiteX0" fmla="*/ 0 w 1212702"/>
              <a:gd name="connsiteY0" fmla="*/ 0 h 851133"/>
              <a:gd name="connsiteX1" fmla="*/ 1067420 w 1212702"/>
              <a:gd name="connsiteY1" fmla="*/ 851129 h 851133"/>
              <a:gd name="connsiteX2" fmla="*/ 1202536 w 1212702"/>
              <a:gd name="connsiteY2" fmla="*/ 13510 h 851133"/>
              <a:gd name="connsiteX3" fmla="*/ 1202536 w 1212702"/>
              <a:gd name="connsiteY3" fmla="*/ 13510 h 851133"/>
              <a:gd name="connsiteX0" fmla="*/ 0 w 1297791"/>
              <a:gd name="connsiteY0" fmla="*/ 0 h 932404"/>
              <a:gd name="connsiteX1" fmla="*/ 1148490 w 1297791"/>
              <a:gd name="connsiteY1" fmla="*/ 932189 h 932404"/>
              <a:gd name="connsiteX2" fmla="*/ 1283606 w 1297791"/>
              <a:gd name="connsiteY2" fmla="*/ 94570 h 932404"/>
              <a:gd name="connsiteX3" fmla="*/ 1283606 w 1297791"/>
              <a:gd name="connsiteY3" fmla="*/ 94570 h 93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791" h="932404">
                <a:moveTo>
                  <a:pt x="0" y="0"/>
                </a:moveTo>
                <a:cubicBezTo>
                  <a:pt x="433498" y="424438"/>
                  <a:pt x="934556" y="916427"/>
                  <a:pt x="1148490" y="932189"/>
                </a:cubicBezTo>
                <a:cubicBezTo>
                  <a:pt x="1362424" y="947951"/>
                  <a:pt x="1283606" y="94570"/>
                  <a:pt x="1283606" y="94570"/>
                </a:cubicBezTo>
                <a:lnTo>
                  <a:pt x="1283606" y="94570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51826" y="3228884"/>
            <a:ext cx="2056335" cy="972923"/>
          </a:xfrm>
          <a:custGeom>
            <a:avLst/>
            <a:gdLst>
              <a:gd name="connsiteX0" fmla="*/ 0 w 2080813"/>
              <a:gd name="connsiteY0" fmla="*/ 13510 h 878157"/>
              <a:gd name="connsiteX1" fmla="*/ 1743001 w 2080813"/>
              <a:gd name="connsiteY1" fmla="*/ 878149 h 878157"/>
              <a:gd name="connsiteX2" fmla="*/ 2080792 w 2080813"/>
              <a:gd name="connsiteY2" fmla="*/ 0 h 878157"/>
              <a:gd name="connsiteX3" fmla="*/ 2080792 w 2080813"/>
              <a:gd name="connsiteY3" fmla="*/ 0 h 878157"/>
              <a:gd name="connsiteX0" fmla="*/ 0 w 2202951"/>
              <a:gd name="connsiteY0" fmla="*/ 0 h 972923"/>
              <a:gd name="connsiteX1" fmla="*/ 1864606 w 2202951"/>
              <a:gd name="connsiteY1" fmla="*/ 972718 h 972923"/>
              <a:gd name="connsiteX2" fmla="*/ 2202397 w 2202951"/>
              <a:gd name="connsiteY2" fmla="*/ 94569 h 972923"/>
              <a:gd name="connsiteX3" fmla="*/ 2202397 w 2202951"/>
              <a:gd name="connsiteY3" fmla="*/ 94569 h 97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951" h="972923">
                <a:moveTo>
                  <a:pt x="0" y="0"/>
                </a:moveTo>
                <a:cubicBezTo>
                  <a:pt x="698101" y="433445"/>
                  <a:pt x="1497540" y="956957"/>
                  <a:pt x="1864606" y="972718"/>
                </a:cubicBezTo>
                <a:cubicBezTo>
                  <a:pt x="2231672" y="988479"/>
                  <a:pt x="2202397" y="94569"/>
                  <a:pt x="2202397" y="94569"/>
                </a:cubicBezTo>
                <a:lnTo>
                  <a:pt x="2202397" y="9456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51825" y="3228884"/>
            <a:ext cx="3134187" cy="1053966"/>
          </a:xfrm>
          <a:custGeom>
            <a:avLst/>
            <a:gdLst>
              <a:gd name="connsiteX0" fmla="*/ 0 w 3123881"/>
              <a:gd name="connsiteY0" fmla="*/ 0 h 959208"/>
              <a:gd name="connsiteX1" fmla="*/ 2796909 w 3123881"/>
              <a:gd name="connsiteY1" fmla="*/ 959208 h 959208"/>
              <a:gd name="connsiteX2" fmla="*/ 3067142 w 3123881"/>
              <a:gd name="connsiteY2" fmla="*/ 0 h 959208"/>
              <a:gd name="connsiteX3" fmla="*/ 3067142 w 3123881"/>
              <a:gd name="connsiteY3" fmla="*/ 0 h 959208"/>
              <a:gd name="connsiteX0" fmla="*/ 0 w 3267290"/>
              <a:gd name="connsiteY0" fmla="*/ 0 h 1053966"/>
              <a:gd name="connsiteX1" fmla="*/ 2932025 w 3267290"/>
              <a:gd name="connsiteY1" fmla="*/ 1053777 h 1053966"/>
              <a:gd name="connsiteX2" fmla="*/ 3202258 w 3267290"/>
              <a:gd name="connsiteY2" fmla="*/ 94569 h 1053966"/>
              <a:gd name="connsiteX3" fmla="*/ 3202258 w 3267290"/>
              <a:gd name="connsiteY3" fmla="*/ 94569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290" h="1053966">
                <a:moveTo>
                  <a:pt x="0" y="0"/>
                </a:moveTo>
                <a:cubicBezTo>
                  <a:pt x="1142859" y="479604"/>
                  <a:pt x="2398315" y="1038015"/>
                  <a:pt x="2932025" y="1053777"/>
                </a:cubicBezTo>
                <a:cubicBezTo>
                  <a:pt x="3465735" y="1069539"/>
                  <a:pt x="3202258" y="94569"/>
                  <a:pt x="3202258" y="94569"/>
                </a:cubicBezTo>
                <a:lnTo>
                  <a:pt x="3202258" y="9456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51826" y="3228884"/>
            <a:ext cx="4108141" cy="1080812"/>
          </a:xfrm>
          <a:custGeom>
            <a:avLst/>
            <a:gdLst>
              <a:gd name="connsiteX0" fmla="*/ 0 w 4092618"/>
              <a:gd name="connsiteY0" fmla="*/ 0 h 999753"/>
              <a:gd name="connsiteX1" fmla="*/ 3634630 w 4092618"/>
              <a:gd name="connsiteY1" fmla="*/ 999738 h 999753"/>
              <a:gd name="connsiteX2" fmla="*/ 4039979 w 4092618"/>
              <a:gd name="connsiteY2" fmla="*/ 27020 h 999753"/>
              <a:gd name="connsiteX0" fmla="*/ 0 w 4268269"/>
              <a:gd name="connsiteY0" fmla="*/ 0 h 1080812"/>
              <a:gd name="connsiteX1" fmla="*/ 3810281 w 4268269"/>
              <a:gd name="connsiteY1" fmla="*/ 1080797 h 1080812"/>
              <a:gd name="connsiteX2" fmla="*/ 4215630 w 4268269"/>
              <a:gd name="connsiteY2" fmla="*/ 108079 h 108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8269" h="1080812">
                <a:moveTo>
                  <a:pt x="0" y="0"/>
                </a:moveTo>
                <a:cubicBezTo>
                  <a:pt x="1480650" y="497617"/>
                  <a:pt x="3136951" y="1076294"/>
                  <a:pt x="3810281" y="1080797"/>
                </a:cubicBezTo>
                <a:cubicBezTo>
                  <a:pt x="4483611" y="1085300"/>
                  <a:pt x="4215630" y="108079"/>
                  <a:pt x="4215630" y="10807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51826" y="3228883"/>
            <a:ext cx="5999064" cy="1134837"/>
          </a:xfrm>
          <a:custGeom>
            <a:avLst/>
            <a:gdLst>
              <a:gd name="connsiteX0" fmla="*/ 0 w 5970029"/>
              <a:gd name="connsiteY0" fmla="*/ 0 h 1067288"/>
              <a:gd name="connsiteX1" fmla="*/ 5229004 w 5970029"/>
              <a:gd name="connsiteY1" fmla="*/ 1067288 h 1067288"/>
              <a:gd name="connsiteX2" fmla="*/ 5931609 w 5970029"/>
              <a:gd name="connsiteY2" fmla="*/ 0 h 1067288"/>
              <a:gd name="connsiteX0" fmla="*/ 0 w 6159191"/>
              <a:gd name="connsiteY0" fmla="*/ 0 h 1134837"/>
              <a:gd name="connsiteX1" fmla="*/ 5418166 w 6159191"/>
              <a:gd name="connsiteY1" fmla="*/ 1134837 h 1134837"/>
              <a:gd name="connsiteX2" fmla="*/ 6120771 w 6159191"/>
              <a:gd name="connsiteY2" fmla="*/ 67549 h 11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191" h="1134837">
                <a:moveTo>
                  <a:pt x="0" y="0"/>
                </a:moveTo>
                <a:cubicBezTo>
                  <a:pt x="2120201" y="533644"/>
                  <a:pt x="4429565" y="1134837"/>
                  <a:pt x="5418166" y="1134837"/>
                </a:cubicBezTo>
                <a:cubicBezTo>
                  <a:pt x="6406767" y="1134837"/>
                  <a:pt x="6120771" y="67549"/>
                  <a:pt x="6120771" y="6754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69337" y="2350735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467544" y="4525670"/>
            <a:ext cx="220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emember </a:t>
            </a:r>
            <a:r>
              <a:rPr lang="en-US" sz="2400" b="1" dirty="0" smtClean="0"/>
              <a:t>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48197" y="4525670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Ignore intermediate </a:t>
            </a:r>
          </a:p>
          <a:p>
            <a:pPr algn="ctr"/>
            <a:r>
              <a:rPr lang="en-US" sz="2400" dirty="0" smtClean="0"/>
              <a:t>mutations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6300192" y="452567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ompare </a:t>
            </a:r>
            <a:r>
              <a:rPr lang="en-US" sz="2400" b="1" dirty="0" smtClean="0"/>
              <a:t>A, </a:t>
            </a:r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old</a:t>
            </a:r>
            <a:endParaRPr lang="en-US" sz="2400" dirty="0" smtClean="0"/>
          </a:p>
          <a:p>
            <a:pPr algn="ctr"/>
            <a:r>
              <a:rPr lang="en-US" sz="2400" dirty="0" smtClean="0"/>
              <a:t>B--, F++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283924" y="2018240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r>
              <a:rPr lang="en-US" sz="2400" dirty="0" smtClean="0"/>
              <a:t>++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75856" y="2358315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284124" y="2025820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r>
              <a:rPr lang="en-US" sz="2400" dirty="0" smtClean="0"/>
              <a:t>++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283968" y="2333052"/>
            <a:ext cx="106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604512" y="2000557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dirty="0" smtClean="0"/>
              <a:t>++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580112" y="2350352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dirty="0" smtClean="0"/>
              <a:t>--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7135136" y="2017857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</a:t>
            </a:r>
            <a:r>
              <a:rPr lang="en-US" sz="2400" dirty="0" smtClean="0"/>
              <a:t>++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14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87624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27784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43023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55765" y="2924944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70011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42408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7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3" grpId="0" animBg="1"/>
      <p:bldP spid="13" grpId="1" animBg="1"/>
      <p:bldP spid="15" grpId="0" animBg="1"/>
      <p:bldP spid="15" grpId="1" animBg="1"/>
      <p:bldP spid="18" grpId="0" animBg="1"/>
      <p:bldP spid="20" grpId="0"/>
      <p:bldP spid="96" grpId="0"/>
      <p:bldP spid="97" grpId="0"/>
      <p:bldP spid="98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RC </a:t>
            </a:r>
            <a:r>
              <a:rPr lang="en-US" dirty="0" smtClean="0"/>
              <a:t>works</a:t>
            </a:r>
            <a:br>
              <a:rPr lang="en-US" dirty="0" smtClean="0"/>
            </a:br>
            <a:r>
              <a:rPr lang="en-US" sz="1800" b="0" dirty="0" smtClean="0"/>
              <a:t>Recent Optimizations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686800" cy="421005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Limited bit count 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dirty="0" smtClean="0"/>
              <a:t>Shahriyar et al. </a:t>
            </a:r>
            <a:r>
              <a:rPr lang="en-US" sz="2000" dirty="0" smtClean="0">
                <a:solidFill>
                  <a:srgbClr val="000000"/>
                </a:solidFill>
              </a:rPr>
              <a:t>2012]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Use just few bits, fix o/f with backup tracing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Elision of new object counts </a:t>
            </a:r>
            <a:r>
              <a:rPr lang="en-US" sz="2000" dirty="0">
                <a:solidFill>
                  <a:srgbClr val="000000"/>
                </a:solidFill>
              </a:rPr>
              <a:t>[</a:t>
            </a:r>
            <a:r>
              <a:rPr lang="en-US" sz="2000" dirty="0"/>
              <a:t>Shahriyar </a:t>
            </a:r>
            <a:r>
              <a:rPr lang="en-US" sz="2000" dirty="0" smtClean="0"/>
              <a:t>et al. </a:t>
            </a:r>
            <a:r>
              <a:rPr lang="en-US" sz="2000" dirty="0">
                <a:solidFill>
                  <a:srgbClr val="000000"/>
                </a:solidFill>
              </a:rPr>
              <a:t>2012]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Only do RC work if object survives to first GC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Allocate as dead </a:t>
            </a:r>
            <a:r>
              <a:rPr lang="en-US" sz="2000" dirty="0">
                <a:solidFill>
                  <a:srgbClr val="000000"/>
                </a:solidFill>
              </a:rPr>
              <a:t>[</a:t>
            </a:r>
            <a:r>
              <a:rPr lang="en-US" sz="2000" dirty="0"/>
              <a:t>Shahriyar </a:t>
            </a:r>
            <a:r>
              <a:rPr lang="en-US" sz="2000" dirty="0" smtClean="0"/>
              <a:t>et al. </a:t>
            </a:r>
            <a:r>
              <a:rPr lang="en-US" sz="2000" dirty="0" smtClean="0">
                <a:solidFill>
                  <a:srgbClr val="000000"/>
                </a:solidFill>
              </a:rPr>
              <a:t>2012</a:t>
            </a:r>
            <a:r>
              <a:rPr lang="en-US" sz="2000" dirty="0">
                <a:solidFill>
                  <a:srgbClr val="000000"/>
                </a:solidFill>
              </a:rPr>
              <a:t>]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Avoid free-list work for short lived objects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08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77"/>
    </mc:Choice>
    <mc:Fallback xmlns="">
      <p:transition xmlns:p14="http://schemas.microsoft.com/office/powerpoint/2010/main" spd="slow" advTm="537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Immix works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609600" y="1911350"/>
            <a:ext cx="1979613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4568825" y="1911350"/>
            <a:ext cx="1979613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2581255" y="1911350"/>
            <a:ext cx="1979612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3508375" y="2382838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6546850" y="1911350"/>
            <a:ext cx="1981200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7467600" y="2382838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644525" y="1989138"/>
            <a:ext cx="450850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15252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18065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1389063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237172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2857500" y="1989138"/>
            <a:ext cx="71913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403701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3627438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4" name="Rounded Rectangle 373"/>
          <p:cNvSpPr/>
          <p:nvPr/>
        </p:nvSpPr>
        <p:spPr>
          <a:xfrm>
            <a:off x="4267200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5" name="Rounded Rectangle 374"/>
          <p:cNvSpPr/>
          <p:nvPr/>
        </p:nvSpPr>
        <p:spPr>
          <a:xfrm>
            <a:off x="262731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5184775" y="1989138"/>
            <a:ext cx="1809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7" name="Rounded Rectangle 376"/>
          <p:cNvSpPr/>
          <p:nvPr/>
        </p:nvSpPr>
        <p:spPr>
          <a:xfrm>
            <a:off x="4614863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8" name="Rounded Rectangle 377"/>
          <p:cNvSpPr/>
          <p:nvPr/>
        </p:nvSpPr>
        <p:spPr>
          <a:xfrm>
            <a:off x="59975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9" name="Rounded Rectangle 378"/>
          <p:cNvSpPr/>
          <p:nvPr/>
        </p:nvSpPr>
        <p:spPr>
          <a:xfrm>
            <a:off x="5665788" y="1989138"/>
            <a:ext cx="2714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94506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54260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2" name="Rounded Rectangle 381"/>
          <p:cNvSpPr/>
          <p:nvPr/>
        </p:nvSpPr>
        <p:spPr>
          <a:xfrm>
            <a:off x="6237288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3" name="Rounded Rectangle 382"/>
          <p:cNvSpPr/>
          <p:nvPr/>
        </p:nvSpPr>
        <p:spPr>
          <a:xfrm>
            <a:off x="7004050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4" name="Rounded Rectangle 383"/>
          <p:cNvSpPr/>
          <p:nvPr/>
        </p:nvSpPr>
        <p:spPr>
          <a:xfrm>
            <a:off x="7732713" y="1989138"/>
            <a:ext cx="1809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5" name="Rounded Rectangle 384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6592888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7232650" y="1989138"/>
            <a:ext cx="450850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8" name="Rounded Rectangle 387"/>
          <p:cNvSpPr/>
          <p:nvPr/>
        </p:nvSpPr>
        <p:spPr>
          <a:xfrm>
            <a:off x="8193088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2044700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390" name="Group 389"/>
          <p:cNvGrpSpPr>
            <a:grpSpLocks/>
          </p:cNvGrpSpPr>
          <p:nvPr/>
        </p:nvGrpSpPr>
        <p:grpSpPr bwMode="auto">
          <a:xfrm>
            <a:off x="2627313" y="1988518"/>
            <a:ext cx="1819275" cy="360362"/>
            <a:chOff x="2668263" y="1146944"/>
            <a:chExt cx="1819518" cy="360000"/>
          </a:xfrm>
        </p:grpSpPr>
        <p:sp>
          <p:nvSpPr>
            <p:cNvPr id="391" name="Rounded Rectangle 390"/>
            <p:cNvSpPr/>
            <p:nvPr/>
          </p:nvSpPr>
          <p:spPr>
            <a:xfrm>
              <a:off x="2898481" y="1146944"/>
              <a:ext cx="7192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4078151" y="1146944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3668522" y="1146944"/>
              <a:ext cx="3588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4308369" y="1146944"/>
              <a:ext cx="17941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2668263" y="1146944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96" name="Group 395"/>
          <p:cNvGrpSpPr>
            <a:grpSpLocks/>
          </p:cNvGrpSpPr>
          <p:nvPr/>
        </p:nvGrpSpPr>
        <p:grpSpPr bwMode="auto">
          <a:xfrm>
            <a:off x="4614863" y="1988518"/>
            <a:ext cx="1892300" cy="360362"/>
            <a:chOff x="4655538" y="1875728"/>
            <a:chExt cx="1892800" cy="360000"/>
          </a:xfrm>
        </p:grpSpPr>
        <p:sp>
          <p:nvSpPr>
            <p:cNvPr id="397" name="Rounded Rectangle 396"/>
            <p:cNvSpPr/>
            <p:nvPr/>
          </p:nvSpPr>
          <p:spPr>
            <a:xfrm>
              <a:off x="5227189" y="1875728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655538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6038615" y="1875728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5706741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4985825" y="1875728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5466964" y="1875728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6278392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04" name="Group 403"/>
          <p:cNvGrpSpPr>
            <a:grpSpLocks/>
          </p:cNvGrpSpPr>
          <p:nvPr/>
        </p:nvGrpSpPr>
        <p:grpSpPr bwMode="auto">
          <a:xfrm>
            <a:off x="6592888" y="1988518"/>
            <a:ext cx="1870075" cy="360362"/>
            <a:chOff x="6634337" y="647592"/>
            <a:chExt cx="1869401" cy="360000"/>
          </a:xfrm>
        </p:grpSpPr>
        <p:sp>
          <p:nvSpPr>
            <p:cNvPr id="405" name="Rounded Rectangle 404"/>
            <p:cNvSpPr/>
            <p:nvPr/>
          </p:nvSpPr>
          <p:spPr>
            <a:xfrm>
              <a:off x="7043764" y="647592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773751" y="647592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7" name="Rounded Rectangle 406"/>
            <p:cNvSpPr/>
            <p:nvPr/>
          </p:nvSpPr>
          <p:spPr>
            <a:xfrm>
              <a:off x="8003855" y="647592"/>
              <a:ext cx="1793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8" name="Rounded Rectangle 407"/>
            <p:cNvSpPr/>
            <p:nvPr/>
          </p:nvSpPr>
          <p:spPr>
            <a:xfrm>
              <a:off x="6634337" y="647592"/>
              <a:ext cx="36023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7273868" y="647592"/>
              <a:ext cx="45068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0" name="Rounded Rectangle 409"/>
            <p:cNvSpPr/>
            <p:nvPr/>
          </p:nvSpPr>
          <p:spPr>
            <a:xfrm>
              <a:off x="8233960" y="647592"/>
              <a:ext cx="26977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11" name="Group 410"/>
          <p:cNvGrpSpPr>
            <a:grpSpLocks/>
          </p:cNvGrpSpPr>
          <p:nvPr/>
        </p:nvGrpSpPr>
        <p:grpSpPr bwMode="auto">
          <a:xfrm>
            <a:off x="644525" y="1988518"/>
            <a:ext cx="1906588" cy="360362"/>
            <a:chOff x="685800" y="1295400"/>
            <a:chExt cx="1906337" cy="360000"/>
          </a:xfrm>
        </p:grpSpPr>
        <p:sp>
          <p:nvSpPr>
            <p:cNvPr id="412" name="Rounded Rectangle 411"/>
            <p:cNvSpPr/>
            <p:nvPr/>
          </p:nvSpPr>
          <p:spPr>
            <a:xfrm>
              <a:off x="685800" y="1295400"/>
              <a:ext cx="45079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1193733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1847697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5" name="Rounded Rectangle 414"/>
            <p:cNvSpPr/>
            <p:nvPr/>
          </p:nvSpPr>
          <p:spPr>
            <a:xfrm>
              <a:off x="1430240" y="1295400"/>
              <a:ext cx="36031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2412773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7" name="Rounded Rectangle 416"/>
            <p:cNvSpPr/>
            <p:nvPr/>
          </p:nvSpPr>
          <p:spPr>
            <a:xfrm>
              <a:off x="2084204" y="1295400"/>
              <a:ext cx="27142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18" name="Rounded Rectangle 417"/>
          <p:cNvSpPr/>
          <p:nvPr/>
        </p:nvSpPr>
        <p:spPr>
          <a:xfrm>
            <a:off x="7962900" y="198851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19" name="Oval 418"/>
          <p:cNvSpPr/>
          <p:nvPr/>
        </p:nvSpPr>
        <p:spPr>
          <a:xfrm>
            <a:off x="798988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7732713" y="1988518"/>
            <a:ext cx="1809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1" name="Oval 420"/>
          <p:cNvSpPr/>
          <p:nvPr/>
        </p:nvSpPr>
        <p:spPr>
          <a:xfrm>
            <a:off x="77644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white"/>
                </a:solidFill>
                <a:latin typeface="Verdana"/>
                <a:ea typeface="+mn-ea"/>
                <a:cs typeface="+mn-cs"/>
              </a:rPr>
              <a:t>0</a:t>
            </a:r>
          </a:p>
        </p:txBody>
      </p:sp>
      <p:sp>
        <p:nvSpPr>
          <p:cNvPr id="422" name="Rounded Rectangle 421"/>
          <p:cNvSpPr/>
          <p:nvPr/>
        </p:nvSpPr>
        <p:spPr>
          <a:xfrm>
            <a:off x="2627313" y="1988518"/>
            <a:ext cx="179387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3" name="Oval 422"/>
          <p:cNvSpPr/>
          <p:nvPr/>
        </p:nvSpPr>
        <p:spPr>
          <a:xfrm>
            <a:off x="26590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4" name="Rounded Rectangle 423"/>
          <p:cNvSpPr/>
          <p:nvPr/>
        </p:nvSpPr>
        <p:spPr>
          <a:xfrm>
            <a:off x="4267200" y="198851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5" name="Oval 424"/>
          <p:cNvSpPr/>
          <p:nvPr/>
        </p:nvSpPr>
        <p:spPr>
          <a:xfrm>
            <a:off x="43005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6" name="Rounded Rectangle 425"/>
          <p:cNvSpPr/>
          <p:nvPr/>
        </p:nvSpPr>
        <p:spPr>
          <a:xfrm>
            <a:off x="2851925" y="1988518"/>
            <a:ext cx="71913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7" name="Oval 426"/>
          <p:cNvSpPr/>
          <p:nvPr/>
        </p:nvSpPr>
        <p:spPr>
          <a:xfrm>
            <a:off x="28908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428" name="Group 427"/>
          <p:cNvGrpSpPr>
            <a:grpSpLocks/>
          </p:cNvGrpSpPr>
          <p:nvPr/>
        </p:nvGrpSpPr>
        <p:grpSpPr bwMode="auto">
          <a:xfrm>
            <a:off x="3627438" y="1988518"/>
            <a:ext cx="4835525" cy="360362"/>
            <a:chOff x="3627083" y="1988521"/>
            <a:chExt cx="4835717" cy="360003"/>
          </a:xfrm>
        </p:grpSpPr>
        <p:grpSp>
          <p:nvGrpSpPr>
            <p:cNvPr id="38963" name="Group 428"/>
            <p:cNvGrpSpPr>
              <a:grpSpLocks/>
            </p:cNvGrpSpPr>
            <p:nvPr/>
          </p:nvGrpSpPr>
          <p:grpSpPr bwMode="auto">
            <a:xfrm>
              <a:off x="3627083" y="1988521"/>
              <a:ext cx="590573" cy="360000"/>
              <a:chOff x="3779483" y="2382583"/>
              <a:chExt cx="590573" cy="360000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189074" y="2382583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3779483" y="2382583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38964" name="Group 429"/>
            <p:cNvGrpSpPr>
              <a:grpSpLocks/>
            </p:cNvGrpSpPr>
            <p:nvPr/>
          </p:nvGrpSpPr>
          <p:grpSpPr bwMode="auto">
            <a:xfrm>
              <a:off x="6592651" y="1988522"/>
              <a:ext cx="1870149" cy="360002"/>
              <a:chOff x="6633589" y="1294784"/>
              <a:chExt cx="1870149" cy="360002"/>
            </a:xfrm>
          </p:grpSpPr>
          <p:sp>
            <p:nvSpPr>
              <p:cNvPr id="431" name="Rounded Rectangle 430"/>
              <p:cNvSpPr/>
              <p:nvPr/>
            </p:nvSpPr>
            <p:spPr>
              <a:xfrm>
                <a:off x="7043180" y="1294786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2" name="Rounded Rectangle 431"/>
              <p:cNvSpPr/>
              <p:nvPr/>
            </p:nvSpPr>
            <p:spPr>
              <a:xfrm>
                <a:off x="6633589" y="1294784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3" name="Rounded Rectangle 432"/>
              <p:cNvSpPr/>
              <p:nvPr/>
            </p:nvSpPr>
            <p:spPr>
              <a:xfrm>
                <a:off x="7273376" y="1294786"/>
                <a:ext cx="450868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4" name="Rounded Rectangle 433"/>
              <p:cNvSpPr/>
              <p:nvPr/>
            </p:nvSpPr>
            <p:spPr>
              <a:xfrm>
                <a:off x="8233852" y="1294786"/>
                <a:ext cx="26988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4445"/>
            <a:ext cx="8229600" cy="34917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Contiguous allocation into regions</a:t>
            </a:r>
          </a:p>
          <a:p>
            <a:pPr lvl="1">
              <a:defRPr/>
            </a:pPr>
            <a:r>
              <a:rPr lang="en-US" sz="2400" dirty="0" smtClean="0"/>
              <a:t>256B </a:t>
            </a:r>
            <a:r>
              <a:rPr lang="en-US" sz="2400" b="1" dirty="0" smtClean="0"/>
              <a:t>lines</a:t>
            </a:r>
            <a:r>
              <a:rPr lang="en-US" sz="2400" dirty="0" smtClean="0"/>
              <a:t> and 32KB </a:t>
            </a:r>
            <a:r>
              <a:rPr lang="en-US" sz="2400" b="1" dirty="0" smtClean="0"/>
              <a:t>blocks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400" dirty="0" smtClean="0"/>
              <a:t>Objects span lines but not blocks</a:t>
            </a:r>
          </a:p>
          <a:p>
            <a:pPr>
              <a:defRPr/>
            </a:pPr>
            <a:r>
              <a:rPr lang="en-US" sz="2800" dirty="0" smtClean="0"/>
              <a:t>Simple mark phase</a:t>
            </a:r>
          </a:p>
          <a:p>
            <a:pPr lvl="1">
              <a:defRPr/>
            </a:pPr>
            <a:r>
              <a:rPr lang="en-US" sz="2400" dirty="0" smtClean="0"/>
              <a:t>Mark objects and containing regions</a:t>
            </a:r>
          </a:p>
          <a:p>
            <a:pPr>
              <a:defRPr/>
            </a:pPr>
            <a:r>
              <a:rPr lang="en-US" sz="2800" dirty="0" smtClean="0"/>
              <a:t>Free unmarked regions </a:t>
            </a:r>
          </a:p>
          <a:p>
            <a:pPr>
              <a:defRPr/>
            </a:pPr>
            <a:r>
              <a:rPr lang="en-US" sz="2800" dirty="0" smtClean="0"/>
              <a:t>Recycled allocation and defragmentation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9600" y="1547500"/>
            <a:ext cx="7918450" cy="369332"/>
            <a:chOff x="609600" y="1547500"/>
            <a:chExt cx="791845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156265" y="1547500"/>
              <a:ext cx="78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09600" y="1732166"/>
              <a:ext cx="3376613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151437" y="1732166"/>
              <a:ext cx="3376613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546850" y="2492896"/>
            <a:ext cx="1981200" cy="369332"/>
            <a:chOff x="6546850" y="2492896"/>
            <a:chExt cx="1981200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289434" y="2492896"/>
              <a:ext cx="5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546850" y="2677562"/>
              <a:ext cx="552127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975923" y="2677562"/>
              <a:ext cx="552127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475656" y="1232972"/>
            <a:ext cx="4033334" cy="611852"/>
            <a:chOff x="2553816" y="1547500"/>
            <a:chExt cx="4033334" cy="611852"/>
          </a:xfrm>
        </p:grpSpPr>
        <p:sp>
          <p:nvSpPr>
            <p:cNvPr id="99" name="TextBox 98"/>
            <p:cNvSpPr txBox="1"/>
            <p:nvPr/>
          </p:nvSpPr>
          <p:spPr>
            <a:xfrm>
              <a:off x="3600158" y="1547500"/>
              <a:ext cx="1954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recyclable lines</a:t>
              </a:r>
              <a:endParaRPr lang="en-US" dirty="0"/>
            </a:p>
          </p:txBody>
        </p:sp>
        <p:cxnSp>
          <p:nvCxnSpPr>
            <p:cNvPr id="100" name="Straight Connector 99"/>
            <p:cNvCxnSpPr>
              <a:endCxn id="99" idx="1"/>
            </p:cNvCxnSpPr>
            <p:nvPr/>
          </p:nvCxnSpPr>
          <p:spPr>
            <a:xfrm flipV="1">
              <a:off x="2553816" y="1732166"/>
              <a:ext cx="1046342" cy="42718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9" idx="3"/>
            </p:cNvCxnSpPr>
            <p:nvPr/>
          </p:nvCxnSpPr>
          <p:spPr>
            <a:xfrm>
              <a:off x="5554276" y="1732166"/>
              <a:ext cx="1032874" cy="42718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99592" y="1248356"/>
            <a:ext cx="1980456" cy="731028"/>
            <a:chOff x="899592" y="1248356"/>
            <a:chExt cx="1980456" cy="731028"/>
          </a:xfrm>
        </p:grpSpPr>
        <p:sp>
          <p:nvSpPr>
            <p:cNvPr id="123" name="TextBox 122"/>
            <p:cNvSpPr txBox="1"/>
            <p:nvPr/>
          </p:nvSpPr>
          <p:spPr>
            <a:xfrm>
              <a:off x="899592" y="1248356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mark</a:t>
              </a:r>
              <a:endParaRPr lang="en-US" dirty="0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 flipV="1">
              <a:off x="2448000" y="1484784"/>
              <a:ext cx="432048" cy="49460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6638" y="1248356"/>
            <a:ext cx="1499418" cy="1100521"/>
            <a:chOff x="3576638" y="1248356"/>
            <a:chExt cx="1499418" cy="1100521"/>
          </a:xfrm>
        </p:grpSpPr>
        <p:sp>
          <p:nvSpPr>
            <p:cNvPr id="122" name="TextBox 121"/>
            <p:cNvSpPr txBox="1"/>
            <p:nvPr/>
          </p:nvSpPr>
          <p:spPr>
            <a:xfrm>
              <a:off x="3801348" y="124835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line mark</a:t>
              </a:r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3576638" y="1421911"/>
              <a:ext cx="275282" cy="92696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402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9"/>
    </mc:Choice>
    <mc:Fallback xmlns="">
      <p:transition xmlns:p14="http://schemas.microsoft.com/office/powerpoint/2010/main" spd="slow" advTm="6370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3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6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363" grpId="0" animBg="1"/>
      <p:bldP spid="365" grpId="0" animBg="1"/>
      <p:bldP spid="366" grpId="0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2" grpId="0" animBg="1"/>
      <p:bldP spid="372" grpId="1" animBg="1"/>
      <p:bldP spid="373" grpId="0" animBg="1"/>
      <p:bldP spid="373" grpId="1" animBg="1"/>
      <p:bldP spid="374" grpId="0" animBg="1"/>
      <p:bldP spid="375" grpId="0" animBg="1"/>
      <p:bldP spid="376" grpId="0" animBg="1"/>
      <p:bldP spid="376" grpId="1" animBg="1"/>
      <p:bldP spid="377" grpId="0" animBg="1"/>
      <p:bldP spid="377" grpId="1" animBg="1"/>
      <p:bldP spid="378" grpId="0" animBg="1"/>
      <p:bldP spid="378" grpId="1" animBg="1"/>
      <p:bldP spid="379" grpId="0" animBg="1"/>
      <p:bldP spid="379" grpId="1" animBg="1"/>
      <p:bldP spid="380" grpId="0" animBg="1"/>
      <p:bldP spid="380" grpId="1" animBg="1"/>
      <p:bldP spid="381" grpId="0" animBg="1"/>
      <p:bldP spid="381" grpId="1" animBg="1"/>
      <p:bldP spid="382" grpId="0" animBg="1"/>
      <p:bldP spid="382" grpId="1" animBg="1"/>
      <p:bldP spid="383" grpId="0" animBg="1"/>
      <p:bldP spid="383" grpId="1" animBg="1"/>
      <p:bldP spid="384" grpId="0" animBg="1"/>
      <p:bldP spid="385" grpId="0" animBg="1"/>
      <p:bldP spid="386" grpId="0" animBg="1"/>
      <p:bldP spid="386" grpId="1" animBg="1"/>
      <p:bldP spid="387" grpId="0" animBg="1"/>
      <p:bldP spid="387" grpId="1" animBg="1"/>
      <p:bldP spid="388" grpId="0" animBg="1"/>
      <p:bldP spid="388" grpId="1" animBg="1"/>
      <p:bldP spid="389" grpId="0" animBg="1"/>
      <p:bldP spid="389" grpId="1" animBg="1"/>
      <p:bldP spid="418" grpId="0" animBg="1"/>
      <p:bldP spid="419" grpId="0" animBg="1"/>
      <p:bldP spid="419" grpId="1" animBg="1"/>
      <p:bldP spid="420" grpId="0" animBg="1"/>
      <p:bldP spid="421" grpId="0" animBg="1"/>
      <p:bldP spid="421" grpId="1" animBg="1"/>
      <p:bldP spid="422" grpId="0" animBg="1"/>
      <p:bldP spid="423" grpId="0" animBg="1"/>
      <p:bldP spid="423" grpId="1" animBg="1"/>
      <p:bldP spid="424" grpId="0" animBg="1"/>
      <p:bldP spid="425" grpId="0" animBg="1"/>
      <p:bldP spid="425" grpId="1" animBg="1"/>
      <p:bldP spid="426" grpId="0" animBg="1"/>
      <p:bldP spid="427" grpId="0" animBg="1"/>
      <p:bldP spid="42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7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Goal,</a:t>
            </a:r>
            <a:br>
              <a:rPr lang="en-US" dirty="0" smtClean="0"/>
            </a:br>
            <a:r>
              <a:rPr lang="en-US" dirty="0" smtClean="0"/>
              <a:t>Challenges, </a:t>
            </a:r>
            <a:br>
              <a:rPr lang="en-US" dirty="0" smtClean="0"/>
            </a:br>
            <a:r>
              <a:rPr lang="en-US" dirty="0" smtClean="0"/>
              <a:t>Contributions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1"/>
    </mc:Choice>
    <mc:Fallback xmlns="">
      <p:transition xmlns:p14="http://schemas.microsoft.com/office/powerpoint/2010/main" spd="slow" advTm="4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</a:t>
            </a:r>
          </a:p>
          <a:p>
            <a:pPr lvl="1"/>
            <a:r>
              <a:rPr lang="en-US" sz="2400" dirty="0" smtClean="0"/>
              <a:t>Object-local pay-as-you-go collection</a:t>
            </a:r>
          </a:p>
          <a:p>
            <a:pPr lvl="1"/>
            <a:r>
              <a:rPr lang="en-US" sz="2400" dirty="0" smtClean="0"/>
              <a:t>Excellent </a:t>
            </a:r>
            <a:r>
              <a:rPr lang="en-US" sz="2400" dirty="0" err="1" smtClean="0"/>
              <a:t>mutator</a:t>
            </a:r>
            <a:r>
              <a:rPr lang="en-US" sz="2400" dirty="0" smtClean="0"/>
              <a:t> locality</a:t>
            </a:r>
          </a:p>
          <a:p>
            <a:pPr lvl="1"/>
            <a:r>
              <a:rPr lang="en-US" sz="2400" dirty="0" smtClean="0"/>
              <a:t>Copying to eliminate fragmentation</a:t>
            </a:r>
          </a:p>
          <a:p>
            <a:r>
              <a:rPr lang="en-US" sz="2800" dirty="0" smtClean="0"/>
              <a:t>Immix provides </a:t>
            </a:r>
            <a:r>
              <a:rPr lang="en-US" sz="2800" i="1" dirty="0" smtClean="0"/>
              <a:t>opportunistic</a:t>
            </a:r>
            <a:r>
              <a:rPr lang="en-US" sz="2800" dirty="0" smtClean="0"/>
              <a:t> copying 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Same </a:t>
            </a:r>
            <a:r>
              <a:rPr lang="en-US" sz="2400" dirty="0" err="1" smtClean="0"/>
              <a:t>mutator</a:t>
            </a:r>
            <a:r>
              <a:rPr lang="en-US" sz="2400" dirty="0" smtClean="0"/>
              <a:t> locality as contiguous allocator</a:t>
            </a:r>
          </a:p>
          <a:p>
            <a:r>
              <a:rPr lang="en-US" sz="2800" dirty="0" smtClean="0"/>
              <a:t>However, RC </a:t>
            </a:r>
            <a:r>
              <a:rPr lang="en-US" sz="2800" dirty="0"/>
              <a:t>is inherently local</a:t>
            </a:r>
          </a:p>
          <a:p>
            <a:pPr marL="457200" lvl="1" indent="0">
              <a:buNone/>
            </a:pPr>
            <a:r>
              <a:rPr lang="en-US" sz="2400" b="1" dirty="0"/>
              <a:t>R</a:t>
            </a:r>
            <a:r>
              <a:rPr lang="en-US" sz="2400" b="1" dirty="0" smtClean="0"/>
              <a:t>eferences to an object generally unknown…</a:t>
            </a:r>
          </a:p>
          <a:p>
            <a:pPr marL="457200" lvl="1" indent="0">
              <a:buNone/>
            </a:pPr>
            <a:r>
              <a:rPr lang="en-US" sz="2400" b="1" dirty="0" smtClean="0"/>
              <a:t>…but copying must redirect all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0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800" dirty="0" smtClean="0"/>
              <a:t>Identify heap layout as bottleneck for RC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800" dirty="0" smtClean="0"/>
              <a:t>Introduce copying RC (RC Immix)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Exploit </a:t>
            </a:r>
            <a:r>
              <a:rPr lang="en-US" sz="2400" dirty="0" err="1" smtClean="0"/>
              <a:t>Immix’s</a:t>
            </a:r>
            <a:r>
              <a:rPr lang="en-US" sz="2400" dirty="0" smtClean="0"/>
              <a:t> opportunistic copy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Observe new objects can be copied by first GC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Observe old objects can be copied by backup GC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Line/block reclamation, header bits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800" dirty="0" smtClean="0"/>
              <a:t>Deliver great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89"/>
    </mc:Choice>
    <mc:Fallback xmlns="">
      <p:transition xmlns:p14="http://schemas.microsoft.com/office/powerpoint/2010/main" spd="slow" advTm="5088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53 Years </a:t>
            </a:r>
            <a:r>
              <a:rPr lang="en-US" dirty="0"/>
              <a:t>A</a:t>
            </a:r>
            <a:r>
              <a:rPr lang="en-US" dirty="0" smtClean="0">
                <a:solidFill>
                  <a:schemeClr val="tx1"/>
                </a:solidFill>
              </a:rPr>
              <a:t>go…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="">
      <p:transition xmlns:p14="http://schemas.microsoft.com/office/powerpoint/2010/main" spd="slow" advTm="56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738"/>
            <a:ext cx="8229600" cy="1143000"/>
          </a:xfrm>
        </p:spPr>
        <p:txBody>
          <a:bodyPr/>
          <a:lstStyle/>
          <a:p>
            <a:r>
              <a:rPr lang="en-US" dirty="0" smtClean="0"/>
              <a:t>Design of RC Immix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4"/>
    </mc:Choice>
    <mc:Fallback xmlns="">
      <p:transition xmlns:p14="http://schemas.microsoft.com/office/powerpoint/2010/main" spd="slow" advTm="37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Reference Counting</a:t>
            </a:r>
            <a:br>
              <a:rPr lang="en-US" dirty="0" smtClean="0"/>
            </a:br>
            <a:r>
              <a:rPr lang="en-US" sz="2200" b="0" dirty="0" smtClean="0"/>
              <a:t>in RC Immix</a:t>
            </a:r>
            <a:endParaRPr lang="en-US" sz="2200" b="0" dirty="0"/>
          </a:p>
        </p:txBody>
      </p:sp>
      <p:sp>
        <p:nvSpPr>
          <p:cNvPr id="116" name="Rounded Rectangle 115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609600" y="1911351"/>
            <a:ext cx="1979613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4568825" y="1911350"/>
            <a:ext cx="1979613" cy="61200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2589213" y="1911350"/>
            <a:ext cx="1979612" cy="61200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6546850" y="1911350"/>
            <a:ext cx="1981200" cy="61200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390" name="Group 389"/>
          <p:cNvGrpSpPr>
            <a:grpSpLocks/>
          </p:cNvGrpSpPr>
          <p:nvPr/>
        </p:nvGrpSpPr>
        <p:grpSpPr bwMode="auto">
          <a:xfrm>
            <a:off x="2625233" y="1985042"/>
            <a:ext cx="1819275" cy="360362"/>
            <a:chOff x="2668263" y="364176"/>
            <a:chExt cx="1819518" cy="360000"/>
          </a:xfrm>
          <a:effectLst/>
        </p:grpSpPr>
        <p:sp>
          <p:nvSpPr>
            <p:cNvPr id="391" name="Rounded Rectangle 390"/>
            <p:cNvSpPr/>
            <p:nvPr/>
          </p:nvSpPr>
          <p:spPr>
            <a:xfrm>
              <a:off x="2898481" y="364176"/>
              <a:ext cx="7192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4078151" y="364176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3668522" y="364176"/>
              <a:ext cx="3588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4308369" y="364176"/>
              <a:ext cx="17941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2668263" y="364176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96" name="Group 395"/>
          <p:cNvGrpSpPr>
            <a:grpSpLocks/>
          </p:cNvGrpSpPr>
          <p:nvPr/>
        </p:nvGrpSpPr>
        <p:grpSpPr bwMode="auto">
          <a:xfrm>
            <a:off x="4614863" y="1985042"/>
            <a:ext cx="1892300" cy="360362"/>
            <a:chOff x="4655538" y="944504"/>
            <a:chExt cx="1892800" cy="360000"/>
          </a:xfrm>
          <a:effectLst/>
        </p:grpSpPr>
        <p:sp>
          <p:nvSpPr>
            <p:cNvPr id="397" name="Rounded Rectangle 396"/>
            <p:cNvSpPr/>
            <p:nvPr/>
          </p:nvSpPr>
          <p:spPr>
            <a:xfrm>
              <a:off x="5227189" y="944504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655538" y="944504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6038615" y="944504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5706741" y="944504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4985825" y="944504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5466964" y="944504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6278392" y="944504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04" name="Group 403"/>
          <p:cNvGrpSpPr>
            <a:grpSpLocks/>
          </p:cNvGrpSpPr>
          <p:nvPr/>
        </p:nvGrpSpPr>
        <p:grpSpPr bwMode="auto">
          <a:xfrm>
            <a:off x="6594341" y="1985042"/>
            <a:ext cx="1870075" cy="360362"/>
            <a:chOff x="6634337" y="364176"/>
            <a:chExt cx="1869401" cy="360000"/>
          </a:xfrm>
        </p:grpSpPr>
        <p:sp>
          <p:nvSpPr>
            <p:cNvPr id="405" name="Rounded Rectangle 404"/>
            <p:cNvSpPr/>
            <p:nvPr/>
          </p:nvSpPr>
          <p:spPr>
            <a:xfrm>
              <a:off x="7043764" y="364176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773751" y="364176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7" name="Rounded Rectangle 406"/>
            <p:cNvSpPr/>
            <p:nvPr/>
          </p:nvSpPr>
          <p:spPr>
            <a:xfrm>
              <a:off x="8003855" y="364176"/>
              <a:ext cx="1793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8" name="Rounded Rectangle 407"/>
            <p:cNvSpPr/>
            <p:nvPr/>
          </p:nvSpPr>
          <p:spPr>
            <a:xfrm>
              <a:off x="6634337" y="364176"/>
              <a:ext cx="36023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7273868" y="364176"/>
              <a:ext cx="45068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0" name="Rounded Rectangle 409"/>
            <p:cNvSpPr/>
            <p:nvPr/>
          </p:nvSpPr>
          <p:spPr>
            <a:xfrm>
              <a:off x="8233960" y="364176"/>
              <a:ext cx="26977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11" name="Group 410"/>
          <p:cNvGrpSpPr>
            <a:grpSpLocks/>
          </p:cNvGrpSpPr>
          <p:nvPr/>
        </p:nvGrpSpPr>
        <p:grpSpPr bwMode="auto">
          <a:xfrm>
            <a:off x="644525" y="1985042"/>
            <a:ext cx="1906587" cy="360362"/>
            <a:chOff x="685800" y="1848735"/>
            <a:chExt cx="1906336" cy="360001"/>
          </a:xfrm>
          <a:effectLst/>
        </p:grpSpPr>
        <p:sp>
          <p:nvSpPr>
            <p:cNvPr id="412" name="Rounded Rectangle 411"/>
            <p:cNvSpPr/>
            <p:nvPr/>
          </p:nvSpPr>
          <p:spPr>
            <a:xfrm>
              <a:off x="685800" y="1848735"/>
              <a:ext cx="450791" cy="360001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1193733" y="1848735"/>
              <a:ext cx="179364" cy="360001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1847697" y="1848735"/>
              <a:ext cx="179364" cy="360001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5" name="Rounded Rectangle 414"/>
            <p:cNvSpPr/>
            <p:nvPr/>
          </p:nvSpPr>
          <p:spPr>
            <a:xfrm>
              <a:off x="1430240" y="1848735"/>
              <a:ext cx="360315" cy="360001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2412772" y="1848735"/>
              <a:ext cx="179364" cy="360001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7" name="Rounded Rectangle 416"/>
            <p:cNvSpPr/>
            <p:nvPr/>
          </p:nvSpPr>
          <p:spPr>
            <a:xfrm>
              <a:off x="2084204" y="1848735"/>
              <a:ext cx="271426" cy="360001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18" name="Rounded Rectangle 417"/>
          <p:cNvSpPr/>
          <p:nvPr/>
        </p:nvSpPr>
        <p:spPr>
          <a:xfrm>
            <a:off x="7968899" y="1985042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baseline="3000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7734166" y="1985042"/>
            <a:ext cx="1809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baseline="3000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2" name="Rounded Rectangle 421"/>
          <p:cNvSpPr/>
          <p:nvPr/>
        </p:nvSpPr>
        <p:spPr>
          <a:xfrm>
            <a:off x="2625233" y="1985042"/>
            <a:ext cx="181467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just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baseline="3000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4" name="Rounded Rectangle 423"/>
          <p:cNvSpPr/>
          <p:nvPr/>
        </p:nvSpPr>
        <p:spPr>
          <a:xfrm>
            <a:off x="4270243" y="1985042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just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baseline="3000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6" name="Rounded Rectangle 425"/>
          <p:cNvSpPr/>
          <p:nvPr/>
        </p:nvSpPr>
        <p:spPr>
          <a:xfrm>
            <a:off x="2857500" y="1985042"/>
            <a:ext cx="71913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baseline="3000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39976" name="Group 427"/>
          <p:cNvGrpSpPr>
            <a:grpSpLocks/>
          </p:cNvGrpSpPr>
          <p:nvPr/>
        </p:nvGrpSpPr>
        <p:grpSpPr bwMode="auto">
          <a:xfrm>
            <a:off x="3627438" y="1985042"/>
            <a:ext cx="4835525" cy="360362"/>
            <a:chOff x="3627083" y="1989138"/>
            <a:chExt cx="4835717" cy="360000"/>
          </a:xfrm>
          <a:effectLst/>
        </p:grpSpPr>
        <p:grpSp>
          <p:nvGrpSpPr>
            <p:cNvPr id="39986" name="Group 428"/>
            <p:cNvGrpSpPr>
              <a:grpSpLocks/>
            </p:cNvGrpSpPr>
            <p:nvPr/>
          </p:nvGrpSpPr>
          <p:grpSpPr bwMode="auto">
            <a:xfrm>
              <a:off x="3627083" y="1989138"/>
              <a:ext cx="589879" cy="360000"/>
              <a:chOff x="3779483" y="2383200"/>
              <a:chExt cx="589879" cy="360000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189074" y="2383200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3779483" y="2383200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39987" name="Group 429"/>
            <p:cNvGrpSpPr>
              <a:grpSpLocks/>
            </p:cNvGrpSpPr>
            <p:nvPr/>
          </p:nvGrpSpPr>
          <p:grpSpPr bwMode="auto">
            <a:xfrm>
              <a:off x="6593399" y="1989138"/>
              <a:ext cx="1869401" cy="360000"/>
              <a:chOff x="6634337" y="1295400"/>
              <a:chExt cx="1869401" cy="360000"/>
            </a:xfrm>
          </p:grpSpPr>
          <p:sp>
            <p:nvSpPr>
              <p:cNvPr id="431" name="Rounded Rectangle 430"/>
              <p:cNvSpPr/>
              <p:nvPr/>
            </p:nvSpPr>
            <p:spPr>
              <a:xfrm>
                <a:off x="7043180" y="1295400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2" name="Rounded Rectangle 431"/>
              <p:cNvSpPr/>
              <p:nvPr/>
            </p:nvSpPr>
            <p:spPr>
              <a:xfrm>
                <a:off x="6633589" y="1295400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3" name="Rounded Rectangle 432"/>
              <p:cNvSpPr/>
              <p:nvPr/>
            </p:nvSpPr>
            <p:spPr>
              <a:xfrm>
                <a:off x="7273376" y="1295400"/>
                <a:ext cx="450868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4" name="Rounded Rectangle 433"/>
              <p:cNvSpPr/>
              <p:nvPr/>
            </p:nvSpPr>
            <p:spPr>
              <a:xfrm>
                <a:off x="8233852" y="1295400"/>
                <a:ext cx="26988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2999213"/>
            <a:ext cx="8229600" cy="287054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/>
              <a:t>Reference</a:t>
            </a:r>
            <a:r>
              <a:rPr lang="en-US" sz="2800" dirty="0"/>
              <a:t> count </a:t>
            </a:r>
            <a:r>
              <a:rPr lang="en-US" sz="2800" dirty="0" smtClean="0"/>
              <a:t>for </a:t>
            </a:r>
            <a:r>
              <a:rPr lang="en-US" sz="2800" b="1" dirty="0" smtClean="0"/>
              <a:t>object</a:t>
            </a:r>
          </a:p>
          <a:p>
            <a:pPr>
              <a:defRPr/>
            </a:pPr>
            <a:r>
              <a:rPr lang="en-US" sz="2800" b="1" dirty="0" smtClean="0"/>
              <a:t>Live object </a:t>
            </a:r>
            <a:r>
              <a:rPr lang="en-US" sz="2800" dirty="0" smtClean="0"/>
              <a:t>count </a:t>
            </a:r>
            <a:r>
              <a:rPr lang="en-US" sz="2800" dirty="0"/>
              <a:t>for </a:t>
            </a:r>
            <a:r>
              <a:rPr lang="en-US" sz="2800" b="1" dirty="0" smtClean="0"/>
              <a:t>line</a:t>
            </a:r>
          </a:p>
          <a:p>
            <a:pPr lvl="1">
              <a:defRPr/>
            </a:pPr>
            <a:r>
              <a:rPr lang="en-US" sz="2400" dirty="0" smtClean="0"/>
              <a:t>Lines ‘born dead’ (zero live object count)</a:t>
            </a:r>
          </a:p>
          <a:p>
            <a:pPr lvl="1">
              <a:defRPr/>
            </a:pPr>
            <a:r>
              <a:rPr lang="en-US" sz="2400" dirty="0" smtClean="0"/>
              <a:t>Inc when any object gets first RC increment</a:t>
            </a:r>
          </a:p>
          <a:p>
            <a:pPr lvl="1">
              <a:defRPr/>
            </a:pPr>
            <a:r>
              <a:rPr lang="en-US" sz="2400" dirty="0" smtClean="0"/>
              <a:t>Dec when any object is dead</a:t>
            </a:r>
            <a:endParaRPr lang="en-US" sz="2400" dirty="0"/>
          </a:p>
          <a:p>
            <a:pPr>
              <a:defRPr/>
            </a:pPr>
            <a:r>
              <a:rPr lang="en-US" sz="2800" dirty="0" smtClean="0"/>
              <a:t>Collect lines </a:t>
            </a:r>
            <a:r>
              <a:rPr lang="en-US" sz="2800" dirty="0"/>
              <a:t>with </a:t>
            </a:r>
            <a:r>
              <a:rPr lang="en-US" sz="2800" dirty="0" smtClean="0"/>
              <a:t>zero live object count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5184775" y="1988518"/>
            <a:ext cx="180975" cy="360362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baseline="3000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1390011" y="1988518"/>
            <a:ext cx="360363" cy="360362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baseline="3000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95736" y="2293200"/>
            <a:ext cx="432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0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155407" y="2293200"/>
            <a:ext cx="504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>
                <a:latin typeface="Verdana"/>
                <a:cs typeface="Verdana"/>
              </a:rPr>
              <a:t>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21</a:t>
            </a:fld>
            <a:endParaRPr 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195736" y="2293200"/>
            <a:ext cx="432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1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194000" y="2293200"/>
            <a:ext cx="432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3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191795" y="2293200"/>
            <a:ext cx="432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1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136000" y="2293200"/>
            <a:ext cx="432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84800" y="195864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b="1" dirty="0" smtClean="0">
                <a:latin typeface="Verdana"/>
                <a:cs typeface="Verdana"/>
              </a:rPr>
              <a:t>1</a:t>
            </a:r>
            <a:endParaRPr lang="en-US" sz="1000" b="1" dirty="0">
              <a:latin typeface="Verdana"/>
              <a:cs typeface="Verdana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522800" y="195864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b="1" dirty="0" smtClean="0">
                <a:latin typeface="Verdana"/>
                <a:cs typeface="Verdana"/>
              </a:rPr>
              <a:t>1</a:t>
            </a:r>
            <a:endParaRPr lang="en-US" sz="1000" b="1" dirty="0">
              <a:latin typeface="Verdana"/>
              <a:cs typeface="Verdana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347896" y="195864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b="1" dirty="0" smtClean="0">
                <a:latin typeface="Verdana"/>
                <a:cs typeface="Verdana"/>
              </a:rPr>
              <a:t>3</a:t>
            </a:r>
            <a:endParaRPr lang="en-US" sz="1000" b="1" dirty="0">
              <a:latin typeface="Verdana"/>
              <a:cs typeface="Verdana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211992" y="195864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b="1" dirty="0" smtClean="0">
                <a:latin typeface="Verdana"/>
                <a:cs typeface="Verdana"/>
              </a:rPr>
              <a:t>2</a:t>
            </a:r>
            <a:endParaRPr lang="en-US" sz="1000" b="1" dirty="0">
              <a:latin typeface="Verdana"/>
              <a:cs typeface="Verdana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48064" y="195864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b="1" dirty="0" smtClean="0">
                <a:latin typeface="Verdana"/>
                <a:cs typeface="Verdana"/>
              </a:rPr>
              <a:t>1</a:t>
            </a:r>
            <a:endParaRPr lang="en-US" sz="1000" b="1" dirty="0">
              <a:latin typeface="Verdana"/>
              <a:cs typeface="Verdana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920000" y="195864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b="1" dirty="0" smtClean="0">
                <a:latin typeface="Verdana"/>
                <a:cs typeface="Verdana"/>
              </a:rPr>
              <a:t>2</a:t>
            </a:r>
            <a:endParaRPr lang="en-US" sz="1000" b="1" dirty="0">
              <a:latin typeface="Verdana"/>
              <a:cs typeface="Verdana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682400" y="195864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b="1" dirty="0" smtClean="0">
                <a:latin typeface="Verdana"/>
                <a:cs typeface="Verdana"/>
              </a:rPr>
              <a:t>2</a:t>
            </a:r>
            <a:endParaRPr lang="en-US" sz="1000" b="1" dirty="0">
              <a:latin typeface="Verdana"/>
              <a:cs typeface="Verdana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389600" y="1988518"/>
            <a:ext cx="360362" cy="360362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5187600" y="1988518"/>
            <a:ext cx="179387" cy="360362"/>
          </a:xfrm>
          <a:prstGeom prst="roundRect">
            <a:avLst/>
          </a:prstGeom>
          <a:ln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148064" y="195864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b="1" dirty="0" smtClean="0">
                <a:latin typeface="Verdana"/>
                <a:cs typeface="Verdana"/>
              </a:rPr>
              <a:t>0</a:t>
            </a:r>
            <a:endParaRPr lang="en-US" sz="1000" b="1" dirty="0">
              <a:latin typeface="Verdana"/>
              <a:cs typeface="Verdana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522800" y="195864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b="1" dirty="0" smtClean="0">
                <a:latin typeface="Verdana"/>
                <a:cs typeface="Verdana"/>
              </a:rPr>
              <a:t>0</a:t>
            </a:r>
            <a:endParaRPr lang="en-US" sz="1000" b="1" dirty="0">
              <a:latin typeface="Verdana"/>
              <a:cs typeface="Verdan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7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32"/>
    </mc:Choice>
    <mc:Fallback xmlns="">
      <p:transition xmlns:p14="http://schemas.microsoft.com/office/powerpoint/2010/main" spd="slow" advTm="6883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" grpId="0"/>
      <p:bldP spid="8" grpId="1"/>
      <p:bldP spid="91" grpId="0"/>
      <p:bldP spid="91" grpId="1"/>
      <p:bldP spid="58" grpId="0"/>
      <p:bldP spid="58" grpId="1"/>
      <p:bldP spid="59" grpId="0"/>
      <p:bldP spid="60" grpId="0"/>
      <p:bldP spid="60" grpId="1"/>
      <p:bldP spid="61" grpId="0"/>
      <p:bldP spid="62" grpId="0"/>
      <p:bldP spid="63" grpId="0"/>
      <p:bldP spid="63" grpId="1"/>
      <p:bldP spid="64" grpId="0"/>
      <p:bldP spid="65" grpId="0"/>
      <p:bldP spid="66" grpId="1"/>
      <p:bldP spid="66" grpId="2"/>
      <p:bldP spid="67" grpId="0"/>
      <p:bldP spid="68" grpId="0"/>
      <p:bldP spid="71" grpId="0" animBg="1"/>
      <p:bldP spid="71" grpId="1" animBg="1"/>
      <p:bldP spid="72" grpId="0" animBg="1"/>
      <p:bldP spid="72" grpId="1" animBg="1"/>
      <p:bldP spid="70" grpId="0"/>
      <p:bldP spid="70" grpId="1"/>
      <p:bldP spid="69" grpId="1"/>
      <p:bldP spid="69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Cycle Collection</a:t>
            </a:r>
            <a:br>
              <a:rPr lang="en-US" dirty="0" smtClean="0"/>
            </a:br>
            <a:r>
              <a:rPr lang="en-US" sz="2400" b="0" dirty="0" smtClean="0"/>
              <a:t>in RC Immix</a:t>
            </a:r>
            <a:endParaRPr lang="en-US" sz="2400" b="0" dirty="0"/>
          </a:p>
        </p:txBody>
      </p:sp>
      <p:sp>
        <p:nvSpPr>
          <p:cNvPr id="116" name="Rounded Rectangle 115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609600" y="1911348"/>
            <a:ext cx="1979613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Verdana"/>
              </a:rPr>
              <a:t> </a:t>
            </a:r>
            <a:endParaRPr lang="en-US" sz="1200" b="1" kern="0" dirty="0">
              <a:solidFill>
                <a:prstClr val="black"/>
              </a:solidFill>
              <a:latin typeface="Verdana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4568825" y="1911350"/>
            <a:ext cx="1979613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Verdana"/>
              </a:rPr>
              <a:t> </a:t>
            </a:r>
            <a:endParaRPr lang="en-US" sz="1200" b="1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2589213" y="1911350"/>
            <a:ext cx="1979612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Verdana"/>
                <a:ea typeface="+mn-ea"/>
                <a:cs typeface="+mn-cs"/>
              </a:rPr>
              <a:t> </a:t>
            </a:r>
            <a:endParaRPr lang="en-US" sz="1200" b="1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3562423" y="24012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6546850" y="1911350"/>
            <a:ext cx="1981200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Verdana"/>
              </a:rPr>
              <a:t> </a:t>
            </a:r>
            <a:endParaRPr lang="en-US" sz="1200" b="1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7508136" y="24012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390" name="Group 389"/>
          <p:cNvGrpSpPr>
            <a:grpSpLocks/>
          </p:cNvGrpSpPr>
          <p:nvPr/>
        </p:nvGrpSpPr>
        <p:grpSpPr bwMode="auto">
          <a:xfrm>
            <a:off x="2627313" y="1987872"/>
            <a:ext cx="1819275" cy="361008"/>
            <a:chOff x="2668263" y="431011"/>
            <a:chExt cx="1819518" cy="360645"/>
          </a:xfrm>
        </p:grpSpPr>
        <p:sp>
          <p:nvSpPr>
            <p:cNvPr id="391" name="Rounded Rectangle 390"/>
            <p:cNvSpPr/>
            <p:nvPr/>
          </p:nvSpPr>
          <p:spPr>
            <a:xfrm>
              <a:off x="2898481" y="431011"/>
              <a:ext cx="7192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4078151" y="431656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3668522" y="431656"/>
              <a:ext cx="3588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4308369" y="431656"/>
              <a:ext cx="17941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2668263" y="431011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96" name="Group 395"/>
          <p:cNvGrpSpPr>
            <a:grpSpLocks/>
          </p:cNvGrpSpPr>
          <p:nvPr/>
        </p:nvGrpSpPr>
        <p:grpSpPr bwMode="auto">
          <a:xfrm>
            <a:off x="4614863" y="1988518"/>
            <a:ext cx="1892299" cy="360362"/>
            <a:chOff x="4655538" y="431656"/>
            <a:chExt cx="1892799" cy="360000"/>
          </a:xfrm>
          <a:effectLst/>
        </p:grpSpPr>
        <p:sp>
          <p:nvSpPr>
            <p:cNvPr id="397" name="Rounded Rectangle 396"/>
            <p:cNvSpPr/>
            <p:nvPr/>
          </p:nvSpPr>
          <p:spPr>
            <a:xfrm>
              <a:off x="5227189" y="431656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655538" y="431656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6038616" y="431656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5706741" y="431656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4985824" y="431656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5466964" y="431656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6278391" y="431656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04" name="Group 403"/>
          <p:cNvGrpSpPr>
            <a:grpSpLocks/>
          </p:cNvGrpSpPr>
          <p:nvPr/>
        </p:nvGrpSpPr>
        <p:grpSpPr bwMode="auto">
          <a:xfrm>
            <a:off x="6592888" y="1988518"/>
            <a:ext cx="1870075" cy="360362"/>
            <a:chOff x="6634337" y="431656"/>
            <a:chExt cx="1869401" cy="360000"/>
          </a:xfrm>
        </p:grpSpPr>
        <p:sp>
          <p:nvSpPr>
            <p:cNvPr id="405" name="Rounded Rectangle 404"/>
            <p:cNvSpPr/>
            <p:nvPr/>
          </p:nvSpPr>
          <p:spPr>
            <a:xfrm>
              <a:off x="7043764" y="431656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773751" y="431656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7" name="Rounded Rectangle 406"/>
            <p:cNvSpPr/>
            <p:nvPr/>
          </p:nvSpPr>
          <p:spPr>
            <a:xfrm>
              <a:off x="8003855" y="431656"/>
              <a:ext cx="1793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8" name="Rounded Rectangle 407"/>
            <p:cNvSpPr/>
            <p:nvPr/>
          </p:nvSpPr>
          <p:spPr>
            <a:xfrm>
              <a:off x="6634337" y="431656"/>
              <a:ext cx="36023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7273868" y="431656"/>
              <a:ext cx="45068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0" name="Rounded Rectangle 409"/>
            <p:cNvSpPr/>
            <p:nvPr/>
          </p:nvSpPr>
          <p:spPr>
            <a:xfrm>
              <a:off x="8233960" y="431656"/>
              <a:ext cx="26977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11" name="Group 410"/>
          <p:cNvGrpSpPr>
            <a:grpSpLocks/>
          </p:cNvGrpSpPr>
          <p:nvPr/>
        </p:nvGrpSpPr>
        <p:grpSpPr bwMode="auto">
          <a:xfrm>
            <a:off x="636624" y="1988518"/>
            <a:ext cx="1906588" cy="360362"/>
            <a:chOff x="699310" y="431656"/>
            <a:chExt cx="1906337" cy="360000"/>
          </a:xfrm>
        </p:grpSpPr>
        <p:sp>
          <p:nvSpPr>
            <p:cNvPr id="412" name="Rounded Rectangle 411"/>
            <p:cNvSpPr/>
            <p:nvPr/>
          </p:nvSpPr>
          <p:spPr>
            <a:xfrm>
              <a:off x="699310" y="431656"/>
              <a:ext cx="450791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1207243" y="431656"/>
              <a:ext cx="179364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1861207" y="431656"/>
              <a:ext cx="179364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5" name="Rounded Rectangle 414"/>
            <p:cNvSpPr/>
            <p:nvPr/>
          </p:nvSpPr>
          <p:spPr>
            <a:xfrm>
              <a:off x="1443750" y="431656"/>
              <a:ext cx="360315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2426283" y="431656"/>
              <a:ext cx="179364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7" name="Rounded Rectangle 416"/>
            <p:cNvSpPr/>
            <p:nvPr/>
          </p:nvSpPr>
          <p:spPr>
            <a:xfrm>
              <a:off x="2097714" y="431656"/>
              <a:ext cx="271426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18" name="Rounded Rectangle 417"/>
          <p:cNvSpPr/>
          <p:nvPr/>
        </p:nvSpPr>
        <p:spPr>
          <a:xfrm>
            <a:off x="7962541" y="198851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19" name="Oval 418"/>
          <p:cNvSpPr/>
          <p:nvPr/>
        </p:nvSpPr>
        <p:spPr>
          <a:xfrm>
            <a:off x="798988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7732712" y="1988518"/>
            <a:ext cx="1809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1" name="Oval 420"/>
          <p:cNvSpPr/>
          <p:nvPr/>
        </p:nvSpPr>
        <p:spPr>
          <a:xfrm>
            <a:off x="77644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white"/>
                </a:solidFill>
                <a:latin typeface="Verdana"/>
                <a:ea typeface="+mn-ea"/>
                <a:cs typeface="+mn-cs"/>
              </a:rPr>
              <a:t>0</a:t>
            </a:r>
          </a:p>
        </p:txBody>
      </p:sp>
      <p:sp>
        <p:nvSpPr>
          <p:cNvPr id="422" name="Rounded Rectangle 421"/>
          <p:cNvSpPr/>
          <p:nvPr/>
        </p:nvSpPr>
        <p:spPr>
          <a:xfrm>
            <a:off x="2627313" y="1988518"/>
            <a:ext cx="179387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3" name="Oval 422"/>
          <p:cNvSpPr/>
          <p:nvPr/>
        </p:nvSpPr>
        <p:spPr>
          <a:xfrm>
            <a:off x="26590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4" name="Rounded Rectangle 423"/>
          <p:cNvSpPr/>
          <p:nvPr/>
        </p:nvSpPr>
        <p:spPr>
          <a:xfrm>
            <a:off x="4273532" y="198851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5" name="Oval 424"/>
          <p:cNvSpPr/>
          <p:nvPr/>
        </p:nvSpPr>
        <p:spPr>
          <a:xfrm>
            <a:off x="43005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6" name="Rounded Rectangle 425"/>
          <p:cNvSpPr/>
          <p:nvPr/>
        </p:nvSpPr>
        <p:spPr>
          <a:xfrm>
            <a:off x="2857500" y="1988518"/>
            <a:ext cx="71913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7" name="Oval 426"/>
          <p:cNvSpPr/>
          <p:nvPr/>
        </p:nvSpPr>
        <p:spPr>
          <a:xfrm>
            <a:off x="28908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428" name="Group 427"/>
          <p:cNvGrpSpPr>
            <a:grpSpLocks/>
          </p:cNvGrpSpPr>
          <p:nvPr/>
        </p:nvGrpSpPr>
        <p:grpSpPr bwMode="auto">
          <a:xfrm>
            <a:off x="3627438" y="1988518"/>
            <a:ext cx="4835525" cy="360362"/>
            <a:chOff x="3627083" y="2542474"/>
            <a:chExt cx="4835717" cy="360000"/>
          </a:xfrm>
          <a:effectLst/>
        </p:grpSpPr>
        <p:grpSp>
          <p:nvGrpSpPr>
            <p:cNvPr id="41011" name="Group 428"/>
            <p:cNvGrpSpPr>
              <a:grpSpLocks/>
            </p:cNvGrpSpPr>
            <p:nvPr/>
          </p:nvGrpSpPr>
          <p:grpSpPr bwMode="auto">
            <a:xfrm>
              <a:off x="3627083" y="2542474"/>
              <a:ext cx="590573" cy="360000"/>
              <a:chOff x="3779483" y="2936536"/>
              <a:chExt cx="590573" cy="360000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189074" y="2936536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3779483" y="2936536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41012" name="Group 429"/>
            <p:cNvGrpSpPr>
              <a:grpSpLocks/>
            </p:cNvGrpSpPr>
            <p:nvPr/>
          </p:nvGrpSpPr>
          <p:grpSpPr bwMode="auto">
            <a:xfrm>
              <a:off x="6592651" y="2542474"/>
              <a:ext cx="1870149" cy="360000"/>
              <a:chOff x="6633589" y="1848736"/>
              <a:chExt cx="1870149" cy="360000"/>
            </a:xfrm>
          </p:grpSpPr>
          <p:sp>
            <p:nvSpPr>
              <p:cNvPr id="431" name="Rounded Rectangle 430"/>
              <p:cNvSpPr/>
              <p:nvPr/>
            </p:nvSpPr>
            <p:spPr>
              <a:xfrm>
                <a:off x="7043180" y="1848736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2" name="Rounded Rectangle 431"/>
              <p:cNvSpPr/>
              <p:nvPr/>
            </p:nvSpPr>
            <p:spPr>
              <a:xfrm>
                <a:off x="6633589" y="1848736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3" name="Rounded Rectangle 432"/>
              <p:cNvSpPr/>
              <p:nvPr/>
            </p:nvSpPr>
            <p:spPr>
              <a:xfrm>
                <a:off x="7273376" y="1848736"/>
                <a:ext cx="450868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4" name="Rounded Rectangle 433"/>
              <p:cNvSpPr/>
              <p:nvPr/>
            </p:nvSpPr>
            <p:spPr>
              <a:xfrm>
                <a:off x="8233852" y="1848736"/>
                <a:ext cx="26988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932181"/>
            <a:ext cx="8229600" cy="332959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L</a:t>
            </a:r>
            <a:r>
              <a:rPr lang="en-US" sz="2800" dirty="0" smtClean="0"/>
              <a:t>ive object counts zeroed</a:t>
            </a:r>
          </a:p>
          <a:p>
            <a:pPr>
              <a:defRPr/>
            </a:pPr>
            <a:r>
              <a:rPr lang="en-US" sz="2800" dirty="0" smtClean="0"/>
              <a:t>Trace marks live objects and lines</a:t>
            </a:r>
          </a:p>
          <a:p>
            <a:pPr lvl="1">
              <a:defRPr/>
            </a:pPr>
            <a:r>
              <a:rPr lang="en-US" sz="2400" dirty="0" smtClean="0"/>
              <a:t>Corrects incorrect counts (due to cycles)</a:t>
            </a:r>
          </a:p>
          <a:p>
            <a:pPr>
              <a:defRPr/>
            </a:pPr>
            <a:r>
              <a:rPr lang="en-US" sz="2800" dirty="0" smtClean="0"/>
              <a:t>Sweep</a:t>
            </a:r>
          </a:p>
          <a:p>
            <a:pPr lvl="1">
              <a:defRPr/>
            </a:pPr>
            <a:r>
              <a:rPr lang="en-US" sz="2400" dirty="0"/>
              <a:t>C</a:t>
            </a:r>
            <a:r>
              <a:rPr lang="en-US" sz="2400" dirty="0" smtClean="0"/>
              <a:t>ollects </a:t>
            </a:r>
            <a:r>
              <a:rPr lang="en-US" sz="2400" dirty="0"/>
              <a:t>unmarked </a:t>
            </a:r>
            <a:r>
              <a:rPr lang="en-US" sz="2400" dirty="0" smtClean="0"/>
              <a:t>lines</a:t>
            </a:r>
          </a:p>
          <a:p>
            <a:pPr lvl="1">
              <a:defRPr/>
            </a:pPr>
            <a:r>
              <a:rPr lang="en-US" sz="2400" dirty="0" smtClean="0"/>
              <a:t>Sweeps </a:t>
            </a:r>
            <a:r>
              <a:rPr lang="en-US" sz="2400" b="1" dirty="0" smtClean="0"/>
              <a:t>dead lines</a:t>
            </a:r>
            <a:r>
              <a:rPr lang="en-US" sz="2400" dirty="0" smtClean="0"/>
              <a:t>, not dead objects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211959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1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211959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3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8169136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8169136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1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11959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22</a:t>
            </a:fld>
            <a:endParaRPr 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267744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211959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4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228184" y="2287905"/>
            <a:ext cx="2926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0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8169135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0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67744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0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211959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0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169136" y="2287905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8900" y="27897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3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00"/>
    </mc:Choice>
    <mc:Fallback xmlns="">
      <p:transition xmlns:p14="http://schemas.microsoft.com/office/powerpoint/2010/main" spd="slow" advTm="4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5" grpId="0" animBg="1"/>
      <p:bldP spid="418" grpId="0" animBg="1"/>
      <p:bldP spid="419" grpId="0" animBg="1"/>
      <p:bldP spid="419" grpId="1" animBg="1"/>
      <p:bldP spid="420" grpId="0" animBg="1"/>
      <p:bldP spid="421" grpId="0" animBg="1"/>
      <p:bldP spid="421" grpId="1" animBg="1"/>
      <p:bldP spid="422" grpId="0" animBg="1"/>
      <p:bldP spid="423" grpId="0" animBg="1"/>
      <p:bldP spid="423" grpId="1" animBg="1"/>
      <p:bldP spid="424" grpId="0" animBg="1"/>
      <p:bldP spid="425" grpId="0" animBg="1"/>
      <p:bldP spid="425" grpId="1" animBg="1"/>
      <p:bldP spid="426" grpId="0" animBg="1"/>
      <p:bldP spid="427" grpId="0" animBg="1"/>
      <p:bldP spid="427" grpId="1" animBg="1"/>
      <p:bldP spid="85" grpId="0"/>
      <p:bldP spid="85" grpId="1"/>
      <p:bldP spid="86" grpId="0"/>
      <p:bldP spid="87" grpId="0"/>
      <p:bldP spid="88" grpId="0"/>
      <p:bldP spid="88" grpId="1"/>
      <p:bldP spid="89" grpId="0"/>
      <p:bldP spid="89" grpId="1"/>
      <p:bldP spid="90" grpId="0"/>
      <p:bldP spid="91" grpId="0"/>
      <p:bldP spid="92" grpId="0"/>
      <p:bldP spid="93" grpId="0"/>
      <p:bldP spid="93" grpId="1"/>
      <p:bldP spid="94" grpId="0"/>
      <p:bldP spid="94" grpId="1"/>
      <p:bldP spid="95" grpId="0"/>
      <p:bldP spid="95" grpId="1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Defragmentation</a:t>
            </a:r>
            <a:br>
              <a:rPr lang="en-US" dirty="0" smtClean="0"/>
            </a:br>
            <a:r>
              <a:rPr lang="en-US" sz="2200" b="0" dirty="0" smtClean="0"/>
              <a:t>In RC Immix</a:t>
            </a:r>
            <a:endParaRPr lang="en-US" sz="2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RC is object-local, inhibiting copying</a:t>
            </a:r>
          </a:p>
          <a:p>
            <a:r>
              <a:rPr lang="en-US" sz="2800" dirty="0" smtClean="0"/>
              <a:t>But, RC Immix seizes two opportunities</a:t>
            </a:r>
          </a:p>
          <a:p>
            <a:pPr marL="7200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400" dirty="0" smtClean="0"/>
              <a:t> All references to new objects known at </a:t>
            </a:r>
            <a:r>
              <a:rPr lang="en-US" sz="2400" b="1" dirty="0" smtClean="0"/>
              <a:t>first GC</a:t>
            </a:r>
          </a:p>
          <a:p>
            <a:pPr marL="7200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smtClean="0"/>
              <a:t>Backup tracing </a:t>
            </a:r>
            <a:r>
              <a:rPr lang="en-US" sz="2400" dirty="0" smtClean="0"/>
              <a:t>performs a global trace </a:t>
            </a:r>
          </a:p>
          <a:p>
            <a:r>
              <a:rPr lang="en-US" sz="2800" dirty="0" smtClean="0"/>
              <a:t>Use opportunistic copying in both cases</a:t>
            </a:r>
          </a:p>
          <a:p>
            <a:pPr lvl="1"/>
            <a:r>
              <a:rPr lang="en-US" sz="2400" dirty="0" smtClean="0"/>
              <a:t>Mix copying with in-place RC and marking </a:t>
            </a:r>
          </a:p>
          <a:p>
            <a:pPr lvl="1"/>
            <a:r>
              <a:rPr lang="en-US" sz="2400" dirty="0" smtClean="0"/>
              <a:t>Stop copying when available </a:t>
            </a:r>
            <a:r>
              <a:rPr lang="en-US" sz="2400" dirty="0"/>
              <a:t>space </a:t>
            </a:r>
            <a:r>
              <a:rPr lang="en-US" sz="2400" dirty="0" smtClean="0"/>
              <a:t>exhausted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0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83"/>
    </mc:Choice>
    <mc:Fallback xmlns="">
      <p:transition xmlns:p14="http://schemas.microsoft.com/office/powerpoint/2010/main" spd="slow" advTm="3888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Proactive Defragmentation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609600" y="1911348"/>
            <a:ext cx="1979613" cy="619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4568825" y="1911350"/>
            <a:ext cx="1979613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2589213" y="1911350"/>
            <a:ext cx="1979612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6546850" y="1911350"/>
            <a:ext cx="1981200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390" name="Group 389"/>
          <p:cNvGrpSpPr>
            <a:grpSpLocks/>
          </p:cNvGrpSpPr>
          <p:nvPr/>
        </p:nvGrpSpPr>
        <p:grpSpPr bwMode="auto">
          <a:xfrm>
            <a:off x="2667849" y="1998568"/>
            <a:ext cx="1819275" cy="360362"/>
            <a:chOff x="2668263" y="431656"/>
            <a:chExt cx="1819518" cy="360000"/>
          </a:xfrm>
        </p:grpSpPr>
        <p:sp>
          <p:nvSpPr>
            <p:cNvPr id="391" name="Rounded Rectangle 390"/>
            <p:cNvSpPr/>
            <p:nvPr/>
          </p:nvSpPr>
          <p:spPr>
            <a:xfrm>
              <a:off x="2898481" y="431656"/>
              <a:ext cx="7192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4078151" y="431656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3668522" y="431656"/>
              <a:ext cx="3588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4308369" y="431656"/>
              <a:ext cx="17941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2668263" y="431656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96" name="Group 395"/>
          <p:cNvGrpSpPr>
            <a:grpSpLocks/>
          </p:cNvGrpSpPr>
          <p:nvPr/>
        </p:nvGrpSpPr>
        <p:grpSpPr bwMode="auto">
          <a:xfrm>
            <a:off x="4614863" y="1998568"/>
            <a:ext cx="1892299" cy="360362"/>
            <a:chOff x="4655538" y="431656"/>
            <a:chExt cx="1892799" cy="360000"/>
          </a:xfrm>
        </p:grpSpPr>
        <p:sp>
          <p:nvSpPr>
            <p:cNvPr id="397" name="Rounded Rectangle 396"/>
            <p:cNvSpPr/>
            <p:nvPr/>
          </p:nvSpPr>
          <p:spPr>
            <a:xfrm>
              <a:off x="5227189" y="431656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655538" y="431656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6038616" y="431656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5706741" y="431656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4985824" y="431656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5466964" y="431656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6278391" y="431656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11" name="Group 410"/>
          <p:cNvGrpSpPr>
            <a:grpSpLocks/>
          </p:cNvGrpSpPr>
          <p:nvPr/>
        </p:nvGrpSpPr>
        <p:grpSpPr bwMode="auto">
          <a:xfrm>
            <a:off x="636624" y="1998568"/>
            <a:ext cx="1906588" cy="360362"/>
            <a:chOff x="699310" y="431656"/>
            <a:chExt cx="1906337" cy="360000"/>
          </a:xfrm>
        </p:grpSpPr>
        <p:sp>
          <p:nvSpPr>
            <p:cNvPr id="412" name="Rounded Rectangle 411"/>
            <p:cNvSpPr/>
            <p:nvPr/>
          </p:nvSpPr>
          <p:spPr>
            <a:xfrm>
              <a:off x="699310" y="431656"/>
              <a:ext cx="45079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1207243" y="431656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1861207" y="431656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5" name="Rounded Rectangle 414"/>
            <p:cNvSpPr/>
            <p:nvPr/>
          </p:nvSpPr>
          <p:spPr>
            <a:xfrm>
              <a:off x="1443750" y="431656"/>
              <a:ext cx="36031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2426283" y="431656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7" name="Rounded Rectangle 416"/>
            <p:cNvSpPr/>
            <p:nvPr/>
          </p:nvSpPr>
          <p:spPr>
            <a:xfrm>
              <a:off x="2097714" y="431656"/>
              <a:ext cx="27142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22" name="Rounded Rectangle 421"/>
          <p:cNvSpPr/>
          <p:nvPr/>
        </p:nvSpPr>
        <p:spPr>
          <a:xfrm>
            <a:off x="2667849" y="2012078"/>
            <a:ext cx="179387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4" name="Rounded Rectangle 423"/>
          <p:cNvSpPr/>
          <p:nvPr/>
        </p:nvSpPr>
        <p:spPr>
          <a:xfrm>
            <a:off x="4307736" y="199856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6" name="Rounded Rectangle 425"/>
          <p:cNvSpPr/>
          <p:nvPr/>
        </p:nvSpPr>
        <p:spPr>
          <a:xfrm>
            <a:off x="2898036" y="2012078"/>
            <a:ext cx="71913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852936"/>
            <a:ext cx="8582471" cy="332959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Copy </a:t>
            </a:r>
            <a:r>
              <a:rPr lang="en-US" sz="2800" dirty="0"/>
              <a:t>surviving new objects </a:t>
            </a:r>
            <a:r>
              <a:rPr lang="en-US" sz="2000" dirty="0" smtClean="0"/>
              <a:t>(with </a:t>
            </a:r>
            <a:r>
              <a:rPr lang="en-US" sz="2000" dirty="0"/>
              <a:t>bounded </a:t>
            </a:r>
            <a:r>
              <a:rPr lang="en-US" sz="2000" dirty="0" smtClean="0"/>
              <a:t>reserve)</a:t>
            </a:r>
            <a:endParaRPr lang="en-US" sz="2800" dirty="0"/>
          </a:p>
          <a:p>
            <a:r>
              <a:rPr lang="en-US" sz="2800" dirty="0" smtClean="0"/>
              <a:t>Optimization, </a:t>
            </a:r>
            <a:r>
              <a:rPr lang="en-US" sz="2800" dirty="0"/>
              <a:t>not for correctness</a:t>
            </a:r>
          </a:p>
          <a:p>
            <a:pPr lvl="1"/>
            <a:r>
              <a:rPr lang="en-US" sz="2400" dirty="0" smtClean="0"/>
              <a:t>Reserve sized </a:t>
            </a:r>
            <a:r>
              <a:rPr lang="en-US" sz="2400" dirty="0"/>
              <a:t>for performance unlike semi-</a:t>
            </a:r>
            <a:r>
              <a:rPr lang="en-US" sz="2400" dirty="0" smtClean="0"/>
              <a:t>space</a:t>
            </a:r>
          </a:p>
          <a:p>
            <a:r>
              <a:rPr lang="en-US" sz="2800" dirty="0"/>
              <a:t>Use past survival rate to predict the future</a:t>
            </a:r>
          </a:p>
          <a:p>
            <a:endParaRPr lang="en-US" sz="2800" dirty="0" smtClean="0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211960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1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8244408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8244408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Verdana"/>
                <a:cs typeface="Verdana"/>
              </a:rPr>
              <a:t>1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11960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2035212" y="1998568"/>
            <a:ext cx="2698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593558" y="2017271"/>
            <a:ext cx="2698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910823" y="2017271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149178" y="2017271"/>
            <a:ext cx="71913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918833" y="2016036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616397" y="2012078"/>
            <a:ext cx="2698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8157546" y="2016036"/>
            <a:ext cx="2698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665788" y="2012078"/>
            <a:ext cx="2698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0732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232000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0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8244408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Verdana"/>
                <a:cs typeface="Verdana"/>
              </a:rPr>
              <a:t>3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211960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0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8244408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Verdana"/>
                <a:cs typeface="Verdana"/>
              </a:rPr>
              <a:t>4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192000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1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8244408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Verdana"/>
                <a:cs typeface="Verdana"/>
              </a:rPr>
              <a:t>5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24</a:t>
            </a:fld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192000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232000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>
                <a:latin typeface="Verdana"/>
                <a:cs typeface="Verdana"/>
              </a:rPr>
              <a:t>1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211960" y="2304000"/>
            <a:ext cx="3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3</a:t>
            </a:r>
            <a:endParaRPr lang="en-US" sz="1200" b="1" dirty="0">
              <a:latin typeface="Verdana"/>
              <a:cs typeface="Verdan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00"/>
    </mc:Choice>
    <mc:Fallback xmlns="">
      <p:transition xmlns:p14="http://schemas.microsoft.com/office/powerpoint/2010/main" spd="slow" advTm="4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 animBg="1"/>
      <p:bldP spid="424" grpId="0" animBg="1"/>
      <p:bldP spid="426" grpId="0" animBg="1"/>
      <p:bldP spid="85" grpId="0"/>
      <p:bldP spid="85" grpId="1"/>
      <p:bldP spid="87" grpId="0"/>
      <p:bldP spid="87" grpId="1"/>
      <p:bldP spid="88" grpId="0"/>
      <p:bldP spid="88" grpId="1"/>
      <p:bldP spid="89" grpId="0"/>
      <p:bldP spid="89" grpId="1"/>
      <p:bldP spid="3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8" grpId="0"/>
      <p:bldP spid="53" grpId="0"/>
      <p:bldP spid="55" grpId="1"/>
      <p:bldP spid="5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Defragmentation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Backup tracing performs a global trace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Piggyback on this, copy live objects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Use available memory threshold</a:t>
            </a:r>
          </a:p>
          <a:p>
            <a:pPr lvl="1"/>
            <a:r>
              <a:rPr lang="en-US" sz="2400" dirty="0" smtClean="0"/>
              <a:t>If below threshold, do defrag at next cycle GC</a:t>
            </a:r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3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3"/>
    </mc:Choice>
    <mc:Fallback xmlns="">
      <p:transition xmlns:p14="http://schemas.microsoft.com/office/powerpoint/2010/main" spd="slow" advTm="3472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738"/>
            <a:ext cx="822960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"/>
    </mc:Choice>
    <mc:Fallback xmlns="">
      <p:transition xmlns:p14="http://schemas.microsoft.com/office/powerpoint/2010/main" spd="slow" advTm="11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Hardware, Software &amp; Benchmarks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21 benchmarks</a:t>
            </a:r>
          </a:p>
          <a:p>
            <a:pPr lvl="1"/>
            <a:r>
              <a:rPr lang="en-US" sz="2400" dirty="0" err="1" smtClean="0"/>
              <a:t>DaCapo</a:t>
            </a:r>
            <a:r>
              <a:rPr lang="en-US" sz="2400" dirty="0" smtClean="0"/>
              <a:t>, SPECjvm98 and pjbb2005</a:t>
            </a:r>
          </a:p>
          <a:p>
            <a:r>
              <a:rPr lang="en-US" sz="2800" dirty="0"/>
              <a:t>20 invocations for each </a:t>
            </a:r>
            <a:r>
              <a:rPr lang="en-US" sz="2800" dirty="0" smtClean="0"/>
              <a:t>benchmark</a:t>
            </a:r>
          </a:p>
          <a:p>
            <a:r>
              <a:rPr lang="en-US" sz="2800" dirty="0" smtClean="0"/>
              <a:t>Jikes RVM and MMTk</a:t>
            </a:r>
          </a:p>
          <a:p>
            <a:pPr lvl="1"/>
            <a:r>
              <a:rPr lang="en-US" sz="2400" dirty="0" smtClean="0"/>
              <a:t>All garbage collectors are parallel</a:t>
            </a:r>
          </a:p>
          <a:p>
            <a:r>
              <a:rPr lang="es-ES_tradnl" sz="2800" dirty="0" smtClean="0"/>
              <a:t>Intel </a:t>
            </a:r>
            <a:r>
              <a:rPr lang="es-ES_tradnl" sz="2800" dirty="0"/>
              <a:t>Core i7 2600K, </a:t>
            </a:r>
            <a:r>
              <a:rPr lang="es-ES_tradnl" sz="2800" dirty="0" smtClean="0"/>
              <a:t>4GB</a:t>
            </a:r>
          </a:p>
          <a:p>
            <a:r>
              <a:rPr lang="es-ES_tradnl" sz="2800" dirty="0" smtClean="0"/>
              <a:t>Ubuntu </a:t>
            </a:r>
            <a:r>
              <a:rPr lang="es-ES_tradnl" sz="2800" dirty="0"/>
              <a:t>10.04.1 LTS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06"/>
    </mc:Choice>
    <mc:Fallback xmlns="">
      <p:transition xmlns:p14="http://schemas.microsoft.com/office/powerpoint/2010/main" spd="slow" advTm="217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738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"/>
    </mc:Choice>
    <mc:Fallback xmlns="">
      <p:transition xmlns:p14="http://schemas.microsoft.com/office/powerpoint/2010/main" spd="slow" advTm="13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Bottom Line</a:t>
            </a:r>
            <a:br>
              <a:rPr lang="en-US" dirty="0" smtClean="0"/>
            </a:br>
            <a:r>
              <a:rPr lang="en-US" sz="1600" b="0" dirty="0" err="1" smtClean="0"/>
              <a:t>Geomean</a:t>
            </a:r>
            <a:r>
              <a:rPr lang="en-US" sz="1600" b="0" dirty="0" smtClean="0"/>
              <a:t> of all benchmarks, versus production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16705" y="5785519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+mn-lt"/>
              </a:rPr>
              <a:t>heap size = </a:t>
            </a:r>
            <a:r>
              <a:rPr lang="en-US" sz="1400" dirty="0" smtClean="0">
                <a:solidFill>
                  <a:srgbClr val="7F7F7F"/>
                </a:solidFill>
                <a:latin typeface="+mn-lt"/>
              </a:rPr>
              <a:t>2x the </a:t>
            </a:r>
            <a:r>
              <a:rPr lang="en-US" sz="1400" dirty="0">
                <a:solidFill>
                  <a:srgbClr val="7F7F7F"/>
                </a:solidFill>
                <a:latin typeface="+mn-lt"/>
              </a:rPr>
              <a:t>minimum heap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3% improvement over production on </a:t>
            </a:r>
            <a:r>
              <a:rPr lang="en-US" b="1" dirty="0" err="1" smtClean="0"/>
              <a:t>geomean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04207"/>
              </p:ext>
            </p:extLst>
          </p:nvPr>
        </p:nvGraphicFramePr>
        <p:xfrm>
          <a:off x="2286000" y="1793875"/>
          <a:ext cx="4572000" cy="32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Rectangle 34"/>
          <p:cNvSpPr/>
          <p:nvPr/>
        </p:nvSpPr>
        <p:spPr>
          <a:xfrm>
            <a:off x="2843808" y="4797152"/>
            <a:ext cx="3600400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15816" y="4725144"/>
            <a:ext cx="62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Total</a:t>
            </a:r>
            <a:br>
              <a:rPr lang="en-US" sz="1400" dirty="0" smtClean="0"/>
            </a:br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067944" y="4752766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Mutator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93657" y="4722058"/>
            <a:ext cx="62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GC</a:t>
            </a:r>
            <a:br>
              <a:rPr lang="en-US" sz="1400" dirty="0" smtClean="0"/>
            </a:br>
            <a:r>
              <a:rPr lang="en-US" sz="1400" dirty="0" smtClean="0"/>
              <a:t>Time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0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15"/>
    </mc:Choice>
    <mc:Fallback xmlns="">
      <p:transition xmlns:p14="http://schemas.microsoft.com/office/powerpoint/2010/main" spd="slow" advTm="226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34" grpId="0" uiExpand="1">
        <p:bldSub>
          <a:bldChart bld="category"/>
        </p:bldSub>
      </p:bldGraphic>
      <p:bldP spid="3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ac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42282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1" name="Picture 10" descr="r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22602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2" name="Picture 11" descr="mccarthy.jp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1298266"/>
            <a:ext cx="1728191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3" name="Picture 12" descr="collins.jp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78586"/>
            <a:ext cx="1728192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Birth of GC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209701" y="3402000"/>
            <a:ext cx="7527732" cy="1141200"/>
          </a:xfrm>
          <a:prstGeom prst="rect">
            <a:avLst/>
          </a:prstGeom>
          <a:solidFill>
            <a:srgbClr val="0080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Total Time</a:t>
            </a:r>
            <a:br>
              <a:rPr lang="en-US" dirty="0" smtClean="0"/>
            </a:br>
            <a:r>
              <a:rPr lang="en-US" sz="1600" b="0" dirty="0" smtClean="0"/>
              <a:t>By Benchmark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16705" y="5538718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+mn-lt"/>
              </a:rPr>
              <a:t>heap size = </a:t>
            </a:r>
            <a:r>
              <a:rPr lang="en-US" sz="1400" dirty="0" smtClean="0">
                <a:solidFill>
                  <a:srgbClr val="7F7F7F"/>
                </a:solidFill>
                <a:latin typeface="+mn-lt"/>
              </a:rPr>
              <a:t>2x the </a:t>
            </a:r>
            <a:r>
              <a:rPr lang="en-US" sz="1200" dirty="0">
                <a:solidFill>
                  <a:srgbClr val="7F7F7F"/>
                </a:solidFill>
                <a:latin typeface="+mn-lt"/>
              </a:rPr>
              <a:t>minimum</a:t>
            </a:r>
            <a:r>
              <a:rPr lang="en-US" sz="1400" dirty="0">
                <a:solidFill>
                  <a:srgbClr val="7F7F7F"/>
                </a:solidFill>
                <a:latin typeface="+mn-lt"/>
              </a:rPr>
              <a:t> heap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+5% worst case, -25% best case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34" name="Chart 33"/>
          <p:cNvGraphicFramePr>
            <a:graphicFrameLocks/>
          </p:cNvGraphicFramePr>
          <p:nvPr/>
        </p:nvGraphicFramePr>
        <p:xfrm>
          <a:off x="234950" y="1714500"/>
          <a:ext cx="86741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1209701" y="4797152"/>
            <a:ext cx="7704856" cy="77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59633" y="4498052"/>
            <a:ext cx="7477799" cy="1019180"/>
            <a:chOff x="1259633" y="4498052"/>
            <a:chExt cx="7477799" cy="1019180"/>
          </a:xfrm>
        </p:grpSpPr>
        <p:sp>
          <p:nvSpPr>
            <p:cNvPr id="13" name="TextBox 12"/>
            <p:cNvSpPr txBox="1"/>
            <p:nvPr/>
          </p:nvSpPr>
          <p:spPr>
            <a:xfrm rot="16200000">
              <a:off x="1551954" y="460577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jess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2010007" y="4547765"/>
              <a:ext cx="376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db</a:t>
              </a:r>
              <a:endParaRPr lang="en-US" sz="12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303503" y="4654315"/>
              <a:ext cx="58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javac</a:t>
              </a:r>
              <a:endParaRPr lang="en-US" sz="12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2732850" y="462501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mtrt</a:t>
              </a:r>
              <a:endParaRPr lang="en-US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145718" y="461218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jack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455995" y="4701955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avrora</a:t>
              </a:r>
              <a:endParaRPr lang="en-US" sz="12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3913747" y="464424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bloat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307380" y="465065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chart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643304" y="4714779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eclipse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184411" y="457371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fop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452571" y="4705599"/>
              <a:ext cx="692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hsqldb</a:t>
              </a:r>
              <a:endParaRPr lang="en-US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5859904" y="4698310"/>
              <a:ext cx="677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jython</a:t>
              </a:r>
              <a:endParaRPr lang="en-US" sz="12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227449" y="473080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luindex</a:t>
              </a:r>
              <a:endParaRPr lang="en-US" sz="12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6489158" y="4869143"/>
              <a:ext cx="1019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lusearchfix</a:t>
              </a:r>
              <a:endParaRPr lang="en-US" sz="12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7135738" y="462260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pmd</a:t>
              </a:r>
              <a:endParaRPr lang="en-US" sz="12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7411201" y="4747189"/>
              <a:ext cx="775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sunflow</a:t>
              </a:r>
              <a:endParaRPr lang="en-US" sz="12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898784" y="4659650"/>
              <a:ext cx="600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xalan</a:t>
              </a:r>
              <a:endParaRPr lang="en-US" sz="12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8140627" y="4817859"/>
              <a:ext cx="916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pjbb2005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37385" y="4820301"/>
              <a:ext cx="921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compress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31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15"/>
    </mc:Choice>
    <mc:Fallback xmlns="">
      <p:transition xmlns:p14="http://schemas.microsoft.com/office/powerpoint/2010/main" spd="slow" advTm="226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/>
      <p:bldGraphic spid="34" grpId="0">
        <p:bldSub>
          <a:bldChart bld="series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99085" y="3324137"/>
            <a:ext cx="7527732" cy="898176"/>
          </a:xfrm>
          <a:prstGeom prst="rect">
            <a:avLst/>
          </a:prstGeom>
          <a:solidFill>
            <a:srgbClr val="0080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Mutator</a:t>
            </a:r>
            <a:r>
              <a:rPr lang="en-US" dirty="0" smtClean="0"/>
              <a:t> Time</a:t>
            </a:r>
            <a:br>
              <a:rPr lang="en-US" dirty="0" smtClean="0"/>
            </a:br>
            <a:r>
              <a:rPr lang="en-US" sz="1600" b="0" dirty="0" smtClean="0"/>
              <a:t>By Benchmark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16705" y="5538718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F7F7F"/>
                </a:solidFill>
                <a:latin typeface="+mn-lt"/>
              </a:rPr>
              <a:t>heap size = </a:t>
            </a:r>
            <a:r>
              <a:rPr lang="en-US" sz="1200" dirty="0" smtClean="0">
                <a:solidFill>
                  <a:srgbClr val="7F7F7F"/>
                </a:solidFill>
                <a:latin typeface="+mn-lt"/>
              </a:rPr>
              <a:t>2x the </a:t>
            </a:r>
            <a:r>
              <a:rPr lang="en-US" sz="1200" dirty="0">
                <a:solidFill>
                  <a:srgbClr val="7F7F7F"/>
                </a:solidFill>
                <a:latin typeface="+mn-lt"/>
              </a:rPr>
              <a:t>minimum heap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+4% worst case, -10% best case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253039"/>
              </p:ext>
            </p:extLst>
          </p:nvPr>
        </p:nvGraphicFramePr>
        <p:xfrm>
          <a:off x="224334" y="1413437"/>
          <a:ext cx="86741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1199085" y="4496089"/>
            <a:ext cx="7704856" cy="77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49017" y="4196989"/>
            <a:ext cx="7477799" cy="1019180"/>
            <a:chOff x="1259633" y="4498052"/>
            <a:chExt cx="7477799" cy="1019180"/>
          </a:xfrm>
        </p:grpSpPr>
        <p:sp>
          <p:nvSpPr>
            <p:cNvPr id="13" name="TextBox 12"/>
            <p:cNvSpPr txBox="1"/>
            <p:nvPr/>
          </p:nvSpPr>
          <p:spPr>
            <a:xfrm rot="16200000">
              <a:off x="1551954" y="460577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jess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2010007" y="4547765"/>
              <a:ext cx="376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db</a:t>
              </a:r>
              <a:endParaRPr lang="en-US" sz="12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303503" y="4654315"/>
              <a:ext cx="58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javac</a:t>
              </a:r>
              <a:endParaRPr lang="en-US" sz="12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2732850" y="462501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mtrt</a:t>
              </a:r>
              <a:endParaRPr lang="en-US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145718" y="461218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jack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455995" y="4701955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avrora</a:t>
              </a:r>
              <a:endParaRPr lang="en-US" sz="12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3913747" y="464424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bloat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307380" y="465065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chart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643304" y="4714779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eclipse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184411" y="457371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fop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452571" y="4705599"/>
              <a:ext cx="692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hsqldb</a:t>
              </a:r>
              <a:endParaRPr lang="en-US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5859904" y="4698310"/>
              <a:ext cx="677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jython</a:t>
              </a:r>
              <a:endParaRPr lang="en-US" sz="12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227449" y="473080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luindex</a:t>
              </a:r>
              <a:endParaRPr lang="en-US" sz="12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6489158" y="4869143"/>
              <a:ext cx="1019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lusearchfix</a:t>
              </a:r>
              <a:endParaRPr lang="en-US" sz="12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7135738" y="462260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pmd</a:t>
              </a:r>
              <a:endParaRPr lang="en-US" sz="12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7411201" y="4747189"/>
              <a:ext cx="775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sunflow</a:t>
              </a:r>
              <a:endParaRPr lang="en-US" sz="12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898784" y="4659650"/>
              <a:ext cx="600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xalan</a:t>
              </a:r>
              <a:endParaRPr lang="en-US" sz="12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8140627" y="4817859"/>
              <a:ext cx="916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pjbb2005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37385" y="4820301"/>
              <a:ext cx="921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compress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2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15"/>
    </mc:Choice>
    <mc:Fallback xmlns="">
      <p:transition xmlns:p14="http://schemas.microsoft.com/office/powerpoint/2010/main" spd="slow" advTm="226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GC Time</a:t>
            </a:r>
            <a:br>
              <a:rPr lang="en-US" dirty="0" smtClean="0"/>
            </a:br>
            <a:r>
              <a:rPr lang="en-US" sz="1600" b="0" dirty="0" smtClean="0"/>
              <a:t>By Benchmark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16705" y="5538718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F7F7F"/>
                </a:solidFill>
                <a:latin typeface="+mn-lt"/>
              </a:rPr>
              <a:t>heap size = </a:t>
            </a:r>
            <a:r>
              <a:rPr lang="en-US" sz="1200" dirty="0" smtClean="0">
                <a:solidFill>
                  <a:srgbClr val="7F7F7F"/>
                </a:solidFill>
                <a:latin typeface="+mn-lt"/>
              </a:rPr>
              <a:t>2x the </a:t>
            </a:r>
            <a:r>
              <a:rPr lang="en-US" sz="1200" dirty="0">
                <a:solidFill>
                  <a:srgbClr val="7F7F7F"/>
                </a:solidFill>
                <a:latin typeface="+mn-lt"/>
              </a:rPr>
              <a:t>minimum heap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+5% worst case, -25% best case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32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09701" y="3402000"/>
            <a:ext cx="7527732" cy="1141200"/>
          </a:xfrm>
          <a:prstGeom prst="rect">
            <a:avLst/>
          </a:prstGeom>
          <a:solidFill>
            <a:srgbClr val="0080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127713"/>
              </p:ext>
            </p:extLst>
          </p:nvPr>
        </p:nvGraphicFramePr>
        <p:xfrm>
          <a:off x="234950" y="1714500"/>
          <a:ext cx="86741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1209701" y="4797152"/>
            <a:ext cx="7704856" cy="77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59633" y="4498052"/>
            <a:ext cx="7477799" cy="1019180"/>
            <a:chOff x="1259633" y="4498052"/>
            <a:chExt cx="7477799" cy="1019180"/>
          </a:xfrm>
        </p:grpSpPr>
        <p:sp>
          <p:nvSpPr>
            <p:cNvPr id="13" name="TextBox 12"/>
            <p:cNvSpPr txBox="1"/>
            <p:nvPr/>
          </p:nvSpPr>
          <p:spPr>
            <a:xfrm rot="16200000">
              <a:off x="1551954" y="460577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jess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2010007" y="4547765"/>
              <a:ext cx="376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db</a:t>
              </a:r>
              <a:endParaRPr lang="en-US" sz="12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303503" y="4654315"/>
              <a:ext cx="58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javac</a:t>
              </a:r>
              <a:endParaRPr lang="en-US" sz="12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2732850" y="462501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mtrt</a:t>
              </a:r>
              <a:endParaRPr lang="en-US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145718" y="461218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jack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455995" y="4701955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avrora</a:t>
              </a:r>
              <a:endParaRPr lang="en-US" sz="12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3913747" y="464424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bloat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307380" y="465065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chart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643304" y="4714779"/>
              <a:ext cx="710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eclipse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184411" y="457371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fop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452571" y="4705599"/>
              <a:ext cx="692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hsqldb</a:t>
              </a:r>
              <a:endParaRPr lang="en-US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5859904" y="4698310"/>
              <a:ext cx="677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jython</a:t>
              </a:r>
              <a:endParaRPr lang="en-US" sz="12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227449" y="473080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luindex</a:t>
              </a:r>
              <a:endParaRPr lang="en-US" sz="12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6489158" y="4869143"/>
              <a:ext cx="1019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lusearchfix</a:t>
              </a:r>
              <a:endParaRPr lang="en-US" sz="12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7135738" y="462260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pmd</a:t>
              </a:r>
              <a:endParaRPr lang="en-US" sz="12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7411201" y="4747189"/>
              <a:ext cx="775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sunflow</a:t>
              </a:r>
              <a:endParaRPr lang="en-US" sz="12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898784" y="4659650"/>
              <a:ext cx="600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/>
                <a:t>xalan</a:t>
              </a:r>
              <a:endParaRPr lang="en-US" sz="12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8140627" y="4817859"/>
              <a:ext cx="916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pjbb2005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37385" y="4820301"/>
              <a:ext cx="921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compress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76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15"/>
    </mc:Choice>
    <mc:Fallback xmlns="">
      <p:transition xmlns:p14="http://schemas.microsoft.com/office/powerpoint/2010/main" spd="slow" advTm="226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Time v Heap Size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RCImmix matches GenImmix at 1.3x and outperforms from 1.4x</a:t>
            </a:r>
            <a:endParaRPr lang="en-US" b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402899"/>
              </p:ext>
            </p:extLst>
          </p:nvPr>
        </p:nvGraphicFramePr>
        <p:xfrm>
          <a:off x="463550" y="1327150"/>
          <a:ext cx="8216900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13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96"/>
    </mc:Choice>
    <mc:Fallback xmlns="">
      <p:transition xmlns:p14="http://schemas.microsoft.com/office/powerpoint/2010/main" spd="slow" advTm="3749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9" grpId="0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RC Immix </a:t>
            </a:r>
            <a:endParaRPr lang="en-US" sz="2800" dirty="0"/>
          </a:p>
          <a:p>
            <a:pPr lvl="1"/>
            <a:r>
              <a:rPr lang="en-US" sz="2400" dirty="0" smtClean="0"/>
              <a:t>Combines RC and Immix</a:t>
            </a:r>
          </a:p>
          <a:p>
            <a:r>
              <a:rPr lang="en-US" sz="2800" dirty="0" smtClean="0"/>
              <a:t>Great performance</a:t>
            </a:r>
          </a:p>
          <a:p>
            <a:pPr lvl="1"/>
            <a:r>
              <a:rPr lang="en-US" sz="2400" dirty="0" smtClean="0"/>
              <a:t>Outperforms fastest production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ransforms RC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941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Questions?</a:t>
            </a:r>
            <a:endParaRPr lang="en-US" sz="5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444208" y="1484405"/>
            <a:ext cx="2492739" cy="4718231"/>
            <a:chOff x="6444208" y="1484405"/>
            <a:chExt cx="2492739" cy="4718231"/>
          </a:xfrm>
        </p:grpSpPr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2651679783"/>
                </p:ext>
              </p:extLst>
            </p:nvPr>
          </p:nvGraphicFramePr>
          <p:xfrm>
            <a:off x="6444208" y="1484405"/>
            <a:ext cx="2351799" cy="4718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722386" y="4868781"/>
              <a:ext cx="1174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RC 2013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03304" y="5723585"/>
              <a:ext cx="133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RC Immix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31912" y="4427441"/>
              <a:ext cx="68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-3%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303" y="6279703"/>
            <a:ext cx="8955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Available at: http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jira.codehaus.org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/browse/RVM-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1061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6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14"/>
    </mc:Choice>
    <mc:Fallback xmlns="">
      <p:transition xmlns:p14="http://schemas.microsoft.com/office/powerpoint/2010/main" spd="slow" advTm="247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738"/>
            <a:ext cx="8229600" cy="1143000"/>
          </a:xfrm>
        </p:spPr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"/>
    </mc:Choice>
    <mc:Fallback xmlns="">
      <p:transition xmlns:p14="http://schemas.microsoft.com/office/powerpoint/2010/main" spd="slow" advTm="11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Allocator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Increment a bump pointer by the size of the object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Better cache locality</a:t>
            </a:r>
          </a:p>
          <a:p>
            <a:pPr lvl="1"/>
            <a:r>
              <a:rPr lang="en-US" sz="2000" dirty="0" smtClean="0"/>
              <a:t>Contemporaneously allocated objects on same/nearby cache lines</a:t>
            </a:r>
          </a:p>
          <a:p>
            <a:pPr lvl="1"/>
            <a:r>
              <a:rPr lang="en-US" sz="2000" dirty="0" smtClean="0"/>
              <a:t>Touches memory sequentially priming the prefetcher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Fewer instruction per allocation</a:t>
            </a:r>
          </a:p>
          <a:p>
            <a:pPr lvl="1"/>
            <a:r>
              <a:rPr lang="en-US" sz="2000" dirty="0" smtClean="0"/>
              <a:t>Efficient bulk zeroing to pre-initialize objects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0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94"/>
    </mc:Choice>
    <mc:Fallback xmlns="">
      <p:transition xmlns:p14="http://schemas.microsoft.com/office/powerpoint/2010/main" spd="slow" advTm="3029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list Allocator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Organize memory into k size free lists</a:t>
            </a:r>
          </a:p>
          <a:p>
            <a:pPr lvl="1"/>
            <a:r>
              <a:rPr lang="en-US" sz="2000" dirty="0" smtClean="0"/>
              <a:t>Allocate into a free cell in the smallest size class that fits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/>
              <a:t>Suffers </a:t>
            </a:r>
            <a:r>
              <a:rPr lang="en-US" sz="2400" dirty="0"/>
              <a:t>from fragmentation</a:t>
            </a:r>
          </a:p>
          <a:p>
            <a:pPr lvl="1"/>
            <a:r>
              <a:rPr lang="en-US" sz="2000" dirty="0"/>
              <a:t>Internal </a:t>
            </a:r>
            <a:r>
              <a:rPr lang="en-US" sz="2000" dirty="0" smtClean="0"/>
              <a:t>(objects not matched </a:t>
            </a:r>
            <a:r>
              <a:rPr lang="en-US" sz="2000" dirty="0"/>
              <a:t>to size of their </a:t>
            </a:r>
            <a:r>
              <a:rPr lang="en-US" sz="2000" dirty="0" smtClean="0"/>
              <a:t>cell)</a:t>
            </a:r>
            <a:endParaRPr lang="en-US" sz="2000" dirty="0"/>
          </a:p>
          <a:p>
            <a:pPr lvl="1"/>
            <a:r>
              <a:rPr lang="en-US" sz="2000" dirty="0"/>
              <a:t>External </a:t>
            </a:r>
            <a:r>
              <a:rPr lang="en-US" sz="2000" dirty="0" smtClean="0"/>
              <a:t>(free cells of particular size exists but requires different size)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/>
              <a:t>Poor cache locality</a:t>
            </a:r>
          </a:p>
          <a:p>
            <a:pPr lvl="1"/>
            <a:r>
              <a:rPr lang="en-US" sz="2000" dirty="0" smtClean="0"/>
              <a:t>Contemporaneously </a:t>
            </a:r>
            <a:r>
              <a:rPr lang="en-US" sz="2000" dirty="0"/>
              <a:t>allocated objects often on different cache </a:t>
            </a:r>
            <a:r>
              <a:rPr lang="en-US" sz="2000" dirty="0" smtClean="0"/>
              <a:t>lines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/>
              <a:t>Higher instruction </a:t>
            </a:r>
            <a:r>
              <a:rPr lang="en-US" sz="2400" dirty="0"/>
              <a:t>per allocation</a:t>
            </a:r>
          </a:p>
          <a:p>
            <a:pPr lvl="1"/>
            <a:r>
              <a:rPr lang="en-US" sz="2000" dirty="0" smtClean="0"/>
              <a:t>Object by object zeroing </a:t>
            </a:r>
            <a:r>
              <a:rPr lang="en-US" sz="2000" dirty="0"/>
              <a:t>to pre-initialize </a:t>
            </a:r>
            <a:r>
              <a:rPr lang="en-US" sz="2000" dirty="0" smtClean="0"/>
              <a:t>objects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9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96"/>
    </mc:Choice>
    <mc:Fallback xmlns="">
      <p:transition xmlns:p14="http://schemas.microsoft.com/office/powerpoint/2010/main" spd="slow" advTm="4749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487128" y="1628905"/>
            <a:ext cx="3823163" cy="1217189"/>
            <a:chOff x="487128" y="1628905"/>
            <a:chExt cx="3823163" cy="1217189"/>
          </a:xfrm>
        </p:grpSpPr>
        <p:grpSp>
          <p:nvGrpSpPr>
            <p:cNvPr id="6" name="Group 5"/>
            <p:cNvGrpSpPr/>
            <p:nvPr/>
          </p:nvGrpSpPr>
          <p:grpSpPr>
            <a:xfrm>
              <a:off x="562084" y="1628905"/>
              <a:ext cx="3699258" cy="733264"/>
              <a:chOff x="1626288" y="2912036"/>
              <a:chExt cx="3699258" cy="73326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626288" y="2912036"/>
                <a:ext cx="368625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26288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85982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40108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17777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64443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924137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378263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55932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327769" y="1758080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RC</a:t>
              </a:r>
              <a:endParaRPr lang="en-US" sz="2400" b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74437" y="1745339"/>
              <a:ext cx="1535854" cy="474406"/>
              <a:chOff x="2769947" y="1742828"/>
              <a:chExt cx="1535854" cy="47440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769947" y="1742828"/>
                <a:ext cx="601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RC</a:t>
                </a:r>
                <a:endParaRPr lang="en-US" sz="2400" b="1" dirty="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234613" y="1755569"/>
                <a:ext cx="1071188" cy="461665"/>
                <a:chOff x="3234613" y="1755569"/>
                <a:chExt cx="1071188" cy="46166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3234613" y="1755569"/>
                  <a:ext cx="6015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RC</a:t>
                  </a:r>
                  <a:endParaRPr lang="en-US" sz="2400" b="1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3704227" y="1755569"/>
                  <a:ext cx="6015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RC</a:t>
                  </a:r>
                  <a:endParaRPr lang="en-US" sz="2400" b="1" dirty="0"/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487128" y="1758080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3366FF"/>
                  </a:solidFill>
                </a:rPr>
                <a:t>LG</a:t>
              </a:r>
              <a:endParaRPr lang="en-US" sz="2400" b="1" dirty="0">
                <a:solidFill>
                  <a:srgbClr val="3366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6282" y="1758080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3366FF"/>
                  </a:solidFill>
                </a:rPr>
                <a:t>LG</a:t>
              </a:r>
              <a:endParaRPr lang="en-US" sz="2400" b="1" dirty="0">
                <a:solidFill>
                  <a:srgbClr val="3366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9418" y="1745340"/>
              <a:ext cx="55513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N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68077" y="1758080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M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35122" y="2384429"/>
              <a:ext cx="919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(a) RC</a:t>
              </a:r>
              <a:endParaRPr lang="en-US" sz="2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38540" y="3617112"/>
            <a:ext cx="3722802" cy="1225841"/>
            <a:chOff x="538540" y="3617112"/>
            <a:chExt cx="3722802" cy="1225841"/>
          </a:xfrm>
        </p:grpSpPr>
        <p:grpSp>
          <p:nvGrpSpPr>
            <p:cNvPr id="13" name="Group 12"/>
            <p:cNvGrpSpPr/>
            <p:nvPr/>
          </p:nvGrpSpPr>
          <p:grpSpPr>
            <a:xfrm>
              <a:off x="538540" y="3617112"/>
              <a:ext cx="3722802" cy="733264"/>
              <a:chOff x="5072159" y="1868979"/>
              <a:chExt cx="3722802" cy="73326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095703" y="1868979"/>
                <a:ext cx="3699258" cy="733264"/>
                <a:chOff x="1626288" y="2912036"/>
                <a:chExt cx="3699258" cy="733264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626288" y="2912036"/>
                  <a:ext cx="3686254" cy="728009"/>
                </a:xfrm>
                <a:prstGeom prst="rect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626288" y="2912036"/>
                  <a:ext cx="469614" cy="728009"/>
                </a:xfrm>
                <a:prstGeom prst="rect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2085982" y="2912036"/>
                  <a:ext cx="469614" cy="728009"/>
                </a:xfrm>
                <a:prstGeom prst="rect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540108" y="2912036"/>
                  <a:ext cx="469614" cy="728009"/>
                </a:xfrm>
                <a:prstGeom prst="rect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017777" y="2912036"/>
                  <a:ext cx="469614" cy="728009"/>
                </a:xfrm>
                <a:prstGeom prst="rect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464443" y="2917291"/>
                  <a:ext cx="469614" cy="728009"/>
                </a:xfrm>
                <a:prstGeom prst="rect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24137" y="2917291"/>
                  <a:ext cx="469614" cy="728009"/>
                </a:xfrm>
                <a:prstGeom prst="rect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4378263" y="2917291"/>
                  <a:ext cx="469614" cy="728009"/>
                </a:xfrm>
                <a:prstGeom prst="rect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855932" y="2917291"/>
                  <a:ext cx="469614" cy="728009"/>
                </a:xfrm>
                <a:prstGeom prst="rect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5072159" y="1967175"/>
                <a:ext cx="514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6600"/>
                    </a:solidFill>
                  </a:rPr>
                  <a:t>F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03343" y="1964675"/>
                <a:ext cx="514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6600"/>
                    </a:solidFill>
                  </a:rPr>
                  <a:t>F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17185" y="1969404"/>
                <a:ext cx="601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/>
                    </a:solidFill>
                  </a:rPr>
                  <a:t>M</a:t>
                </a:r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860932" y="1964675"/>
                <a:ext cx="601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660066"/>
                    </a:solidFill>
                  </a:rPr>
                  <a:t>S</a:t>
                </a:r>
                <a:endParaRPr lang="en-US" sz="2400" b="1" dirty="0">
                  <a:solidFill>
                    <a:srgbClr val="660066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712340" y="4381288"/>
              <a:ext cx="1375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Immix</a:t>
              </a:r>
              <a:endParaRPr lang="en-US" sz="2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925114" y="1623650"/>
            <a:ext cx="3846196" cy="1586217"/>
            <a:chOff x="4925114" y="1623650"/>
            <a:chExt cx="3846196" cy="1586217"/>
          </a:xfrm>
        </p:grpSpPr>
        <p:sp>
          <p:nvSpPr>
            <p:cNvPr id="16" name="TextBox 15"/>
            <p:cNvSpPr txBox="1"/>
            <p:nvPr/>
          </p:nvSpPr>
          <p:spPr>
            <a:xfrm>
              <a:off x="4925636" y="2378870"/>
              <a:ext cx="38456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RC Immix during mutation</a:t>
              </a:r>
            </a:p>
            <a:p>
              <a:r>
                <a:rPr lang="en-US" sz="2400" dirty="0" smtClean="0"/>
                <a:t>      &amp;  reference counting</a:t>
              </a:r>
              <a:endParaRPr lang="en-US" sz="24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00070" y="1623650"/>
              <a:ext cx="3699258" cy="733264"/>
              <a:chOff x="1626288" y="2912036"/>
              <a:chExt cx="3699258" cy="733264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626288" y="2912036"/>
                <a:ext cx="368625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26288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085982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540108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17777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464443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924137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378263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55932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765755" y="1752825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660066"/>
                  </a:solidFill>
                </a:rPr>
                <a:t>S</a:t>
              </a:r>
              <a:endParaRPr lang="en-US" sz="2400" b="1" dirty="0">
                <a:solidFill>
                  <a:srgbClr val="660066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212423" y="1752825"/>
              <a:ext cx="1535854" cy="464414"/>
              <a:chOff x="2769947" y="1755569"/>
              <a:chExt cx="1535854" cy="46441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769947" y="1758318"/>
                <a:ext cx="601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RC</a:t>
                </a:r>
                <a:endParaRPr lang="en-US" sz="2400" b="1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3234613" y="1755569"/>
                <a:ext cx="1071188" cy="461665"/>
                <a:chOff x="3234613" y="1755569"/>
                <a:chExt cx="1071188" cy="461665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3234613" y="1755569"/>
                  <a:ext cx="6015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RC</a:t>
                  </a:r>
                  <a:endParaRPr lang="en-US" sz="2400" b="1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04227" y="1755569"/>
                  <a:ext cx="6015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RC</a:t>
                  </a:r>
                  <a:endParaRPr lang="en-US" sz="2400" b="1" dirty="0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4925114" y="1752825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3366FF"/>
                  </a:solidFill>
                </a:rPr>
                <a:t>LG</a:t>
              </a:r>
              <a:endParaRPr lang="en-US" sz="2400" b="1" dirty="0">
                <a:solidFill>
                  <a:srgbClr val="3366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74268" y="1752825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3366FF"/>
                  </a:solidFill>
                </a:rPr>
                <a:t>LG</a:t>
              </a:r>
              <a:endParaRPr lang="en-US" sz="2400" b="1" dirty="0">
                <a:solidFill>
                  <a:srgbClr val="3366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7404" y="1740085"/>
              <a:ext cx="55513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N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06063" y="1752825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M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938118" y="3603400"/>
            <a:ext cx="3823163" cy="1239914"/>
            <a:chOff x="4938118" y="3603400"/>
            <a:chExt cx="3823163" cy="1239914"/>
          </a:xfrm>
        </p:grpSpPr>
        <p:sp>
          <p:nvSpPr>
            <p:cNvPr id="17" name="TextBox 16"/>
            <p:cNvSpPr txBox="1"/>
            <p:nvPr/>
          </p:nvSpPr>
          <p:spPr>
            <a:xfrm>
              <a:off x="5063874" y="4381649"/>
              <a:ext cx="3557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RC Immix during tracing</a:t>
              </a:r>
              <a:endParaRPr lang="en-US" sz="24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013074" y="3603400"/>
              <a:ext cx="3699258" cy="733264"/>
              <a:chOff x="1626288" y="2912036"/>
              <a:chExt cx="3699258" cy="73326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626288" y="2912036"/>
                <a:ext cx="368625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626288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085982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40108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17777" y="2912036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64443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924137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378263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855932" y="2917291"/>
                <a:ext cx="469614" cy="728009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778759" y="3732575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660066"/>
                  </a:solidFill>
                </a:rPr>
                <a:t>S</a:t>
              </a:r>
              <a:endParaRPr lang="en-US" sz="2400" b="1" dirty="0">
                <a:solidFill>
                  <a:srgbClr val="660066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225427" y="3732575"/>
              <a:ext cx="1535854" cy="464414"/>
              <a:chOff x="2769947" y="1755569"/>
              <a:chExt cx="1535854" cy="46441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769947" y="1758318"/>
                <a:ext cx="601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RC</a:t>
                </a:r>
                <a:endParaRPr lang="en-US" sz="2400" b="1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234613" y="1755569"/>
                <a:ext cx="1071188" cy="461665"/>
                <a:chOff x="3234613" y="1755569"/>
                <a:chExt cx="1071188" cy="461665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3234613" y="1755569"/>
                  <a:ext cx="6015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RC</a:t>
                  </a:r>
                  <a:endParaRPr lang="en-US" sz="2400" b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704227" y="1755569"/>
                  <a:ext cx="6015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RC</a:t>
                  </a:r>
                  <a:endParaRPr lang="en-US" sz="2400" b="1" dirty="0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4938118" y="3732575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87272" y="3732575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F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0408" y="3719835"/>
              <a:ext cx="55513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N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19067" y="3732575"/>
              <a:ext cx="60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M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104900" y="4927600"/>
            <a:ext cx="741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3366FF"/>
                </a:solidFill>
              </a:rPr>
              <a:t>			LG</a:t>
            </a:r>
            <a:r>
              <a:rPr lang="en-US" sz="2400" b="1" dirty="0" smtClean="0"/>
              <a:t>:  </a:t>
            </a:r>
            <a:r>
              <a:rPr lang="en-US" sz="2400" dirty="0" smtClean="0"/>
              <a:t>Logged                  </a:t>
            </a:r>
            <a:r>
              <a:rPr lang="en-US" sz="2400" b="1" dirty="0" smtClean="0">
                <a:solidFill>
                  <a:schemeClr val="accent2"/>
                </a:solidFill>
              </a:rPr>
              <a:t>M</a:t>
            </a:r>
            <a:r>
              <a:rPr lang="en-US" sz="2400" b="1" dirty="0"/>
              <a:t>: </a:t>
            </a:r>
            <a:r>
              <a:rPr lang="en-US" sz="2400" b="1" dirty="0" smtClean="0"/>
              <a:t> </a:t>
            </a:r>
            <a:r>
              <a:rPr lang="en-US" sz="2400" dirty="0" smtClean="0"/>
              <a:t>Marked</a:t>
            </a:r>
          </a:p>
          <a:p>
            <a:r>
              <a:rPr lang="en-US" sz="2400" b="1" dirty="0" smtClean="0"/>
              <a:t>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N</a:t>
            </a:r>
            <a:r>
              <a:rPr lang="en-US" sz="2400" b="1" dirty="0" smtClean="0"/>
              <a:t>:  </a:t>
            </a:r>
            <a:r>
              <a:rPr lang="en-US" sz="2400" dirty="0" smtClean="0"/>
              <a:t>New object            </a:t>
            </a:r>
            <a:r>
              <a:rPr lang="en-US" sz="2400" b="1" dirty="0" smtClean="0"/>
              <a:t>RC:  </a:t>
            </a:r>
            <a:r>
              <a:rPr lang="en-US" sz="2400" dirty="0" smtClean="0"/>
              <a:t>Reference Count</a:t>
            </a:r>
          </a:p>
          <a:p>
            <a:r>
              <a:rPr lang="en-US" sz="2400" b="1" dirty="0" smtClean="0"/>
              <a:t>                    </a:t>
            </a:r>
            <a:r>
              <a:rPr lang="en-US" sz="2400" b="1" dirty="0" smtClean="0">
                <a:solidFill>
                  <a:srgbClr val="FF6600"/>
                </a:solidFill>
              </a:rPr>
              <a:t>F</a:t>
            </a:r>
            <a:r>
              <a:rPr lang="en-US" sz="2400" b="1" dirty="0" smtClean="0"/>
              <a:t>:  </a:t>
            </a:r>
            <a:r>
              <a:rPr lang="en-US" sz="2400" dirty="0" smtClean="0"/>
              <a:t>Forwarded           	</a:t>
            </a:r>
            <a:r>
              <a:rPr lang="en-US" sz="2400" b="1" dirty="0" smtClean="0">
                <a:solidFill>
                  <a:srgbClr val="660066"/>
                </a:solidFill>
              </a:rPr>
              <a:t>S</a:t>
            </a:r>
            <a:r>
              <a:rPr lang="en-US" sz="2400" b="1" dirty="0" smtClean="0"/>
              <a:t>:   </a:t>
            </a:r>
            <a:r>
              <a:rPr lang="en-US" sz="2400" dirty="0" smtClean="0"/>
              <a:t>Spans line(s)</a:t>
            </a:r>
            <a:r>
              <a:rPr lang="en-US" sz="2400" b="1" dirty="0" smtClean="0"/>
              <a:t>    </a:t>
            </a:r>
          </a:p>
          <a:p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5702300" y="3154065"/>
            <a:ext cx="321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4 bits 0.11% - 3 bits 0.65%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Header Bits in RCImmix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38"/>
    </mc:Choice>
    <mc:Fallback xmlns="">
      <p:transition xmlns:p14="http://schemas.microsoft.com/office/powerpoint/2010/main" spd="slow" advTm="9373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 Fraction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5.5% time spend in GC for GenImmix, 4.1% for RCImmix</a:t>
            </a:r>
            <a:endParaRPr lang="en-US" dirty="0">
              <a:latin typeface="+mn-lt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959752"/>
              </p:ext>
            </p:extLst>
          </p:nvPr>
        </p:nvGraphicFramePr>
        <p:xfrm>
          <a:off x="25400" y="1714500"/>
          <a:ext cx="90932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51720" y="49224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</a:t>
            </a:r>
            <a:r>
              <a:rPr lang="en-US" sz="2000" dirty="0" smtClean="0">
                <a:latin typeface="+mn-lt"/>
              </a:rPr>
              <a:t>2x the </a:t>
            </a:r>
            <a:r>
              <a:rPr lang="en-US" sz="2000" dirty="0">
                <a:latin typeface="+mn-lt"/>
              </a:rPr>
              <a:t>minimum heap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4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2"/>
    </mc:Choice>
    <mc:Fallback xmlns="">
      <p:transition xmlns:p14="http://schemas.microsoft.com/office/powerpoint/2010/main" spd="slow" advTm="1157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7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="">
      <p:transition xmlns:p14="http://schemas.microsoft.com/office/powerpoint/2010/main" spd="slow" advTm="56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Mutator 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RCImmix matches GenImmix which uses a dedicated nursery space</a:t>
            </a:r>
            <a:endParaRPr lang="en-US" dirty="0">
              <a:latin typeface="+mn-lt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74283"/>
              </p:ext>
            </p:extLst>
          </p:nvPr>
        </p:nvGraphicFramePr>
        <p:xfrm>
          <a:off x="463550" y="1327150"/>
          <a:ext cx="8216900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8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7"/>
    </mc:Choice>
    <mc:Fallback xmlns="">
      <p:transition xmlns:p14="http://schemas.microsoft.com/office/powerpoint/2010/main" spd="slow" advTm="76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RCImmix outperforms GenImmix </a:t>
            </a:r>
            <a:endParaRPr lang="en-US" dirty="0">
              <a:latin typeface="+mn-lt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203645"/>
              </p:ext>
            </p:extLst>
          </p:nvPr>
        </p:nvGraphicFramePr>
        <p:xfrm>
          <a:off x="463550" y="1327150"/>
          <a:ext cx="8216900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41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7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6"/>
    </mc:Choice>
    <mc:Fallback xmlns="">
      <p:transition xmlns:p14="http://schemas.microsoft.com/office/powerpoint/2010/main" spd="slow" advTm="57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Root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RC treat boot image as part of root set</a:t>
            </a:r>
            <a:endParaRPr lang="en-US" sz="2400" dirty="0"/>
          </a:p>
          <a:p>
            <a:pPr lvl="1"/>
            <a:r>
              <a:rPr lang="en-US" sz="2000" dirty="0" smtClean="0"/>
              <a:t>Enumerate each reference at each collection</a:t>
            </a:r>
          </a:p>
          <a:p>
            <a:r>
              <a:rPr lang="en-US" sz="2400" dirty="0" smtClean="0"/>
              <a:t>Significant bottleneck in small heaps </a:t>
            </a:r>
          </a:p>
          <a:p>
            <a:r>
              <a:rPr lang="en-US" sz="2400" dirty="0" smtClean="0"/>
              <a:t>RCImmix treat as non collected part of the heap </a:t>
            </a:r>
          </a:p>
          <a:p>
            <a:r>
              <a:rPr lang="en-US" sz="2400" dirty="0" smtClean="0"/>
              <a:t>Significant performance boost in small heaps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42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53"/>
    </mc:Choice>
    <mc:Fallback xmlns="">
      <p:transition xmlns:p14="http://schemas.microsoft.com/office/powerpoint/2010/main" spd="slow" advTm="2795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Cycle Collection</a:t>
            </a:r>
            <a:br>
              <a:rPr lang="en-US" dirty="0" smtClean="0"/>
            </a:br>
            <a:r>
              <a:rPr lang="en-US" sz="2400" b="0" dirty="0" smtClean="0"/>
              <a:t>in RC Immix</a:t>
            </a:r>
            <a:endParaRPr lang="en-US" sz="2400" b="0" dirty="0"/>
          </a:p>
        </p:txBody>
      </p:sp>
      <p:sp>
        <p:nvSpPr>
          <p:cNvPr id="116" name="Rounded Rectangle 115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609600" y="1911348"/>
            <a:ext cx="1979613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4568825" y="1911350"/>
            <a:ext cx="1979613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2589213" y="1911350"/>
            <a:ext cx="1979612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3562423" y="24012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6546850" y="1911350"/>
            <a:ext cx="1981200" cy="612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</a:endParaRP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7508136" y="24012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390" name="Group 389"/>
          <p:cNvGrpSpPr>
            <a:grpSpLocks/>
          </p:cNvGrpSpPr>
          <p:nvPr/>
        </p:nvGrpSpPr>
        <p:grpSpPr bwMode="auto">
          <a:xfrm>
            <a:off x="2627313" y="1987872"/>
            <a:ext cx="1819275" cy="361008"/>
            <a:chOff x="2668263" y="431011"/>
            <a:chExt cx="1819518" cy="360645"/>
          </a:xfrm>
        </p:grpSpPr>
        <p:sp>
          <p:nvSpPr>
            <p:cNvPr id="391" name="Rounded Rectangle 390"/>
            <p:cNvSpPr/>
            <p:nvPr/>
          </p:nvSpPr>
          <p:spPr>
            <a:xfrm>
              <a:off x="2898481" y="431011"/>
              <a:ext cx="7192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4078151" y="431656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3668522" y="431656"/>
              <a:ext cx="3588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4308369" y="431656"/>
              <a:ext cx="17941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2668263" y="431011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96" name="Group 395"/>
          <p:cNvGrpSpPr>
            <a:grpSpLocks/>
          </p:cNvGrpSpPr>
          <p:nvPr/>
        </p:nvGrpSpPr>
        <p:grpSpPr bwMode="auto">
          <a:xfrm>
            <a:off x="4614863" y="1988518"/>
            <a:ext cx="1892299" cy="360362"/>
            <a:chOff x="4655538" y="431656"/>
            <a:chExt cx="1892799" cy="360000"/>
          </a:xfrm>
          <a:effectLst/>
        </p:grpSpPr>
        <p:sp>
          <p:nvSpPr>
            <p:cNvPr id="397" name="Rounded Rectangle 396"/>
            <p:cNvSpPr/>
            <p:nvPr/>
          </p:nvSpPr>
          <p:spPr>
            <a:xfrm>
              <a:off x="5227189" y="431656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655538" y="431656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6038616" y="431656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5706741" y="431656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4985824" y="431656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5466964" y="431656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6278391" y="431656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04" name="Group 403"/>
          <p:cNvGrpSpPr>
            <a:grpSpLocks/>
          </p:cNvGrpSpPr>
          <p:nvPr/>
        </p:nvGrpSpPr>
        <p:grpSpPr bwMode="auto">
          <a:xfrm>
            <a:off x="6592888" y="1988518"/>
            <a:ext cx="1870075" cy="360362"/>
            <a:chOff x="6634337" y="431656"/>
            <a:chExt cx="1869401" cy="360000"/>
          </a:xfrm>
        </p:grpSpPr>
        <p:sp>
          <p:nvSpPr>
            <p:cNvPr id="405" name="Rounded Rectangle 404"/>
            <p:cNvSpPr/>
            <p:nvPr/>
          </p:nvSpPr>
          <p:spPr>
            <a:xfrm>
              <a:off x="7043764" y="431656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773751" y="431656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7" name="Rounded Rectangle 406"/>
            <p:cNvSpPr/>
            <p:nvPr/>
          </p:nvSpPr>
          <p:spPr>
            <a:xfrm>
              <a:off x="8003855" y="431656"/>
              <a:ext cx="1793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8" name="Rounded Rectangle 407"/>
            <p:cNvSpPr/>
            <p:nvPr/>
          </p:nvSpPr>
          <p:spPr>
            <a:xfrm>
              <a:off x="6634337" y="431656"/>
              <a:ext cx="36023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7273868" y="431656"/>
              <a:ext cx="45068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0" name="Rounded Rectangle 409"/>
            <p:cNvSpPr/>
            <p:nvPr/>
          </p:nvSpPr>
          <p:spPr>
            <a:xfrm>
              <a:off x="8233960" y="431656"/>
              <a:ext cx="26977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11" name="Group 410"/>
          <p:cNvGrpSpPr>
            <a:grpSpLocks/>
          </p:cNvGrpSpPr>
          <p:nvPr/>
        </p:nvGrpSpPr>
        <p:grpSpPr bwMode="auto">
          <a:xfrm>
            <a:off x="636624" y="1988518"/>
            <a:ext cx="1906588" cy="360362"/>
            <a:chOff x="699310" y="431656"/>
            <a:chExt cx="1906337" cy="360000"/>
          </a:xfrm>
        </p:grpSpPr>
        <p:sp>
          <p:nvSpPr>
            <p:cNvPr id="412" name="Rounded Rectangle 411"/>
            <p:cNvSpPr/>
            <p:nvPr/>
          </p:nvSpPr>
          <p:spPr>
            <a:xfrm>
              <a:off x="699310" y="431656"/>
              <a:ext cx="450791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1207243" y="431656"/>
              <a:ext cx="179364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1861207" y="431656"/>
              <a:ext cx="179364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5" name="Rounded Rectangle 414"/>
            <p:cNvSpPr/>
            <p:nvPr/>
          </p:nvSpPr>
          <p:spPr>
            <a:xfrm>
              <a:off x="1443750" y="431656"/>
              <a:ext cx="360315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2426283" y="431656"/>
              <a:ext cx="179364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7" name="Rounded Rectangle 416"/>
            <p:cNvSpPr/>
            <p:nvPr/>
          </p:nvSpPr>
          <p:spPr>
            <a:xfrm>
              <a:off x="2097714" y="431656"/>
              <a:ext cx="271426" cy="3600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18" name="Rounded Rectangle 417"/>
          <p:cNvSpPr/>
          <p:nvPr/>
        </p:nvSpPr>
        <p:spPr>
          <a:xfrm>
            <a:off x="7962541" y="198851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19" name="Oval 418"/>
          <p:cNvSpPr/>
          <p:nvPr/>
        </p:nvSpPr>
        <p:spPr>
          <a:xfrm>
            <a:off x="798988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7732712" y="1988518"/>
            <a:ext cx="1809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1" name="Oval 420"/>
          <p:cNvSpPr/>
          <p:nvPr/>
        </p:nvSpPr>
        <p:spPr>
          <a:xfrm>
            <a:off x="77644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white"/>
                </a:solidFill>
                <a:latin typeface="Verdana"/>
                <a:ea typeface="+mn-ea"/>
                <a:cs typeface="+mn-cs"/>
              </a:rPr>
              <a:t>0</a:t>
            </a:r>
          </a:p>
        </p:txBody>
      </p:sp>
      <p:sp>
        <p:nvSpPr>
          <p:cNvPr id="422" name="Rounded Rectangle 421"/>
          <p:cNvSpPr/>
          <p:nvPr/>
        </p:nvSpPr>
        <p:spPr>
          <a:xfrm>
            <a:off x="2627313" y="1988518"/>
            <a:ext cx="179387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3" name="Oval 422"/>
          <p:cNvSpPr/>
          <p:nvPr/>
        </p:nvSpPr>
        <p:spPr>
          <a:xfrm>
            <a:off x="26590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4" name="Rounded Rectangle 423"/>
          <p:cNvSpPr/>
          <p:nvPr/>
        </p:nvSpPr>
        <p:spPr>
          <a:xfrm>
            <a:off x="4273532" y="198851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5" name="Oval 424"/>
          <p:cNvSpPr/>
          <p:nvPr/>
        </p:nvSpPr>
        <p:spPr>
          <a:xfrm>
            <a:off x="43005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6" name="Rounded Rectangle 425"/>
          <p:cNvSpPr/>
          <p:nvPr/>
        </p:nvSpPr>
        <p:spPr>
          <a:xfrm>
            <a:off x="2857500" y="1988518"/>
            <a:ext cx="71913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7" name="Oval 426"/>
          <p:cNvSpPr/>
          <p:nvPr/>
        </p:nvSpPr>
        <p:spPr>
          <a:xfrm>
            <a:off x="28908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428" name="Group 427"/>
          <p:cNvGrpSpPr>
            <a:grpSpLocks/>
          </p:cNvGrpSpPr>
          <p:nvPr/>
        </p:nvGrpSpPr>
        <p:grpSpPr bwMode="auto">
          <a:xfrm>
            <a:off x="3627438" y="1988518"/>
            <a:ext cx="4835525" cy="360362"/>
            <a:chOff x="3627083" y="2542474"/>
            <a:chExt cx="4835717" cy="360000"/>
          </a:xfrm>
          <a:effectLst/>
        </p:grpSpPr>
        <p:grpSp>
          <p:nvGrpSpPr>
            <p:cNvPr id="41011" name="Group 428"/>
            <p:cNvGrpSpPr>
              <a:grpSpLocks/>
            </p:cNvGrpSpPr>
            <p:nvPr/>
          </p:nvGrpSpPr>
          <p:grpSpPr bwMode="auto">
            <a:xfrm>
              <a:off x="3627083" y="2542474"/>
              <a:ext cx="590573" cy="360000"/>
              <a:chOff x="3779483" y="2936536"/>
              <a:chExt cx="590573" cy="360000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189074" y="2936536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3779483" y="2936536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41012" name="Group 429"/>
            <p:cNvGrpSpPr>
              <a:grpSpLocks/>
            </p:cNvGrpSpPr>
            <p:nvPr/>
          </p:nvGrpSpPr>
          <p:grpSpPr bwMode="auto">
            <a:xfrm>
              <a:off x="6592651" y="2542474"/>
              <a:ext cx="1870149" cy="360000"/>
              <a:chOff x="6633589" y="1848736"/>
              <a:chExt cx="1870149" cy="360000"/>
            </a:xfrm>
          </p:grpSpPr>
          <p:sp>
            <p:nvSpPr>
              <p:cNvPr id="431" name="Rounded Rectangle 430"/>
              <p:cNvSpPr/>
              <p:nvPr/>
            </p:nvSpPr>
            <p:spPr>
              <a:xfrm>
                <a:off x="7043180" y="1848736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2" name="Rounded Rectangle 431"/>
              <p:cNvSpPr/>
              <p:nvPr/>
            </p:nvSpPr>
            <p:spPr>
              <a:xfrm>
                <a:off x="6633589" y="1848736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3" name="Rounded Rectangle 432"/>
              <p:cNvSpPr/>
              <p:nvPr/>
            </p:nvSpPr>
            <p:spPr>
              <a:xfrm>
                <a:off x="7273376" y="1848736"/>
                <a:ext cx="450868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4" name="Rounded Rectangle 433"/>
              <p:cNvSpPr/>
              <p:nvPr/>
            </p:nvSpPr>
            <p:spPr>
              <a:xfrm>
                <a:off x="8233852" y="1848736"/>
                <a:ext cx="26988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932181"/>
            <a:ext cx="8229600" cy="332959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Trace marks live objects and lines</a:t>
            </a:r>
          </a:p>
          <a:p>
            <a:pPr>
              <a:defRPr/>
            </a:pPr>
            <a:r>
              <a:rPr lang="en-US" sz="2800" dirty="0" smtClean="0"/>
              <a:t>Sweep</a:t>
            </a:r>
          </a:p>
          <a:p>
            <a:pPr lvl="1">
              <a:defRPr/>
            </a:pPr>
            <a:r>
              <a:rPr lang="en-US" sz="2400" dirty="0" smtClean="0"/>
              <a:t>Corrects incorrect line counts (due to cycles)</a:t>
            </a:r>
          </a:p>
          <a:p>
            <a:pPr lvl="1">
              <a:defRPr/>
            </a:pPr>
            <a:r>
              <a:rPr lang="en-US" sz="2400" dirty="0" smtClean="0"/>
              <a:t>Collects </a:t>
            </a:r>
            <a:r>
              <a:rPr lang="en-US" sz="2400" dirty="0"/>
              <a:t>unmarked </a:t>
            </a:r>
            <a:r>
              <a:rPr lang="en-US" sz="2400" dirty="0" smtClean="0"/>
              <a:t>lines</a:t>
            </a:r>
          </a:p>
          <a:p>
            <a:pPr lvl="1">
              <a:defRPr/>
            </a:pPr>
            <a:r>
              <a:rPr lang="en-US" sz="2400" dirty="0" smtClean="0"/>
              <a:t>Sweeps </a:t>
            </a:r>
            <a:r>
              <a:rPr lang="en-US" sz="2400" b="1" dirty="0" smtClean="0"/>
              <a:t>dead lines</a:t>
            </a:r>
            <a:r>
              <a:rPr lang="en-US" sz="2400" dirty="0" smtClean="0"/>
              <a:t>, not dead objects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162748" y="2287905"/>
            <a:ext cx="404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3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8136000" y="2287905"/>
            <a:ext cx="363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43</a:t>
            </a:fld>
            <a:endParaRPr 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286000" y="2287905"/>
            <a:ext cx="2825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2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211960" y="2287905"/>
            <a:ext cx="35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4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225528" y="2287905"/>
            <a:ext cx="2926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0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0" y="2287905"/>
            <a:ext cx="2825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b="1" dirty="0" smtClean="0">
                <a:latin typeface="Verdana"/>
                <a:cs typeface="Verdana"/>
              </a:rPr>
              <a:t>0</a:t>
            </a:r>
            <a:endParaRPr lang="en-US" sz="1200" b="1" dirty="0">
              <a:latin typeface="Verdana"/>
              <a:cs typeface="Verdan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8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00"/>
    </mc:Choice>
    <mc:Fallback xmlns="">
      <p:transition xmlns:p14="http://schemas.microsoft.com/office/powerpoint/2010/main" spd="slow" advTm="4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5" grpId="0" animBg="1"/>
      <p:bldP spid="418" grpId="0" animBg="1"/>
      <p:bldP spid="419" grpId="0" animBg="1"/>
      <p:bldP spid="419" grpId="1" animBg="1"/>
      <p:bldP spid="420" grpId="0" animBg="1"/>
      <p:bldP spid="421" grpId="0" animBg="1"/>
      <p:bldP spid="421" grpId="1" animBg="1"/>
      <p:bldP spid="422" grpId="0" animBg="1"/>
      <p:bldP spid="423" grpId="0" animBg="1"/>
      <p:bldP spid="423" grpId="1" animBg="1"/>
      <p:bldP spid="424" grpId="0" animBg="1"/>
      <p:bldP spid="425" grpId="0" animBg="1"/>
      <p:bldP spid="425" grpId="1" animBg="1"/>
      <p:bldP spid="426" grpId="0" animBg="1"/>
      <p:bldP spid="427" grpId="0" animBg="1"/>
      <p:bldP spid="427" grpId="1" animBg="1"/>
      <p:bldP spid="86" grpId="0"/>
      <p:bldP spid="90" grpId="0"/>
      <p:bldP spid="91" grpId="0"/>
      <p:bldP spid="92" grpId="0"/>
      <p:bldP spid="94" grpId="0"/>
      <p:bldP spid="9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Future </a:t>
            </a:r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/>
              <a:t>Root </a:t>
            </a:r>
            <a:r>
              <a:rPr lang="en-US" sz="2400" dirty="0"/>
              <a:t>Coalescing</a:t>
            </a:r>
            <a:endParaRPr lang="en-US" sz="2400" dirty="0" smtClean="0"/>
          </a:p>
          <a:p>
            <a:pPr lvl="1">
              <a:defRPr/>
            </a:pPr>
            <a:r>
              <a:rPr lang="en-US" sz="2000" dirty="0" smtClean="0"/>
              <a:t>Motivation</a:t>
            </a:r>
          </a:p>
          <a:p>
            <a:pPr lvl="2">
              <a:defRPr/>
            </a:pPr>
            <a:r>
              <a:rPr lang="en-US" sz="1800" dirty="0" smtClean="0"/>
              <a:t>If roots are not changed, then unnecessary </a:t>
            </a:r>
            <a:r>
              <a:rPr lang="en-US" sz="1800" dirty="0" err="1" smtClean="0"/>
              <a:t>inc</a:t>
            </a:r>
            <a:r>
              <a:rPr lang="en-US" sz="1800" dirty="0" smtClean="0"/>
              <a:t>/dec</a:t>
            </a:r>
          </a:p>
          <a:p>
            <a:pPr lvl="1">
              <a:defRPr/>
            </a:pPr>
            <a:r>
              <a:rPr lang="en-US" sz="2000" dirty="0" smtClean="0"/>
              <a:t>Statics and Stack coalescing</a:t>
            </a:r>
          </a:p>
          <a:p>
            <a:pPr lvl="2">
              <a:defRPr/>
            </a:pPr>
            <a:r>
              <a:rPr lang="en-US" sz="1800" dirty="0" smtClean="0"/>
              <a:t>99% of the statics are unchanged</a:t>
            </a:r>
          </a:p>
          <a:p>
            <a:pPr lvl="2">
              <a:defRPr/>
            </a:pPr>
            <a:r>
              <a:rPr lang="en-US" sz="1800" dirty="0" smtClean="0"/>
              <a:t>Monitor the stack slots for changed content</a:t>
            </a:r>
          </a:p>
          <a:p>
            <a:pPr>
              <a:defRPr/>
            </a:pPr>
            <a:r>
              <a:rPr lang="en-US" sz="2400" dirty="0" smtClean="0"/>
              <a:t>Conservative Stack Scan</a:t>
            </a:r>
          </a:p>
          <a:p>
            <a:pPr lvl="1">
              <a:defRPr/>
            </a:pPr>
            <a:r>
              <a:rPr lang="en-US" sz="2000" dirty="0"/>
              <a:t>Motivation</a:t>
            </a:r>
          </a:p>
          <a:p>
            <a:pPr lvl="2">
              <a:defRPr/>
            </a:pPr>
            <a:r>
              <a:rPr lang="en-US" sz="1800" dirty="0"/>
              <a:t>Stack maps are hard to </a:t>
            </a:r>
            <a:r>
              <a:rPr lang="en-US" sz="1800" dirty="0" smtClean="0"/>
              <a:t>implement, forces </a:t>
            </a:r>
            <a:r>
              <a:rPr lang="en-US" sz="1800" dirty="0"/>
              <a:t>to use naïve RC (PHP)</a:t>
            </a:r>
          </a:p>
          <a:p>
            <a:pPr lvl="1">
              <a:defRPr/>
            </a:pPr>
            <a:r>
              <a:rPr lang="en-US" sz="2000" dirty="0"/>
              <a:t>Conservative scanning</a:t>
            </a:r>
          </a:p>
          <a:p>
            <a:pPr lvl="2">
              <a:defRPr/>
            </a:pPr>
            <a:r>
              <a:rPr lang="en-US" sz="1800" dirty="0"/>
              <a:t>No stack </a:t>
            </a:r>
            <a:r>
              <a:rPr lang="en-US" sz="1800" dirty="0" smtClean="0"/>
              <a:t>maps, enable </a:t>
            </a:r>
            <a:r>
              <a:rPr lang="en-US" sz="1800" dirty="0"/>
              <a:t>to use high performance RC without </a:t>
            </a:r>
            <a:r>
              <a:rPr lang="en-US" sz="1800" dirty="0" smtClean="0"/>
              <a:t>them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4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3"/>
    </mc:Choice>
    <mc:Fallback xmlns="">
      <p:transition xmlns:p14="http://schemas.microsoft.com/office/powerpoint/2010/main" spd="slow" advTm="3602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894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18"/>
          <p:cNvGrpSpPr/>
          <p:nvPr/>
        </p:nvGrpSpPr>
        <p:grpSpPr>
          <a:xfrm>
            <a:off x="457200" y="3251699"/>
            <a:ext cx="2508015" cy="572293"/>
            <a:chOff x="-2875208" y="4235313"/>
            <a:chExt cx="2508015" cy="572293"/>
          </a:xfrm>
        </p:grpSpPr>
        <p:sp>
          <p:nvSpPr>
            <p:cNvPr id="400" name="Rounded Rectangle 399"/>
            <p:cNvSpPr/>
            <p:nvPr/>
          </p:nvSpPr>
          <p:spPr>
            <a:xfrm>
              <a:off x="-2875208" y="4235313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-589208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ounded Rectangle 403"/>
            <p:cNvSpPr/>
            <p:nvPr/>
          </p:nvSpPr>
          <p:spPr>
            <a:xfrm>
              <a:off x="-2819400" y="43115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ounded Rectangle 404"/>
            <p:cNvSpPr/>
            <p:nvPr/>
          </p:nvSpPr>
          <p:spPr>
            <a:xfrm>
              <a:off x="-1625286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8" name="Straight Connector 407"/>
            <p:cNvCxnSpPr/>
            <p:nvPr/>
          </p:nvCxnSpPr>
          <p:spPr>
            <a:xfrm>
              <a:off x="-2590800" y="4771357"/>
              <a:ext cx="2092386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 flipH="1" flipV="1">
              <a:off x="-2635412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 flipH="1" flipV="1">
              <a:off x="-1580692" y="4725157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 flipH="1" flipV="1">
              <a:off x="-54461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 Fundamentals</a:t>
            </a:r>
            <a:br>
              <a:rPr lang="en-US" dirty="0" smtClean="0"/>
            </a:br>
            <a:r>
              <a:rPr lang="en-US" sz="2000" dirty="0" smtClean="0"/>
              <a:t>Algorithmic Components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2590800" cy="639762"/>
          </a:xfrm>
        </p:spPr>
        <p:txBody>
          <a:bodyPr/>
          <a:lstStyle/>
          <a:p>
            <a:pPr algn="ctr"/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19800" y="1219200"/>
            <a:ext cx="2590800" cy="639762"/>
          </a:xfrm>
        </p:spPr>
        <p:txBody>
          <a:bodyPr/>
          <a:lstStyle/>
          <a:p>
            <a:pPr algn="ctr"/>
            <a:r>
              <a:rPr lang="en-US" dirty="0" smtClean="0"/>
              <a:t>Reclamation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276600" y="1219200"/>
            <a:ext cx="25908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083" y="4267200"/>
            <a:ext cx="20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Bump Allocation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31186" y="2602468"/>
            <a:ext cx="117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List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04615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0282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20222" y="2401669"/>
            <a:ext cx="122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Tracing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implicit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06735" y="4114800"/>
            <a:ext cx="2454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Counting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explicit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07814" y="1905000"/>
            <a:ext cx="18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Sweep-to-Free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700925" y="3200400"/>
            <a:ext cx="12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Compact</a:t>
            </a:r>
            <a:endParaRPr lang="en-US" dirty="0"/>
          </a:p>
        </p:txBody>
      </p:sp>
      <p:grpSp>
        <p:nvGrpSpPr>
          <p:cNvPr id="8" name="Group 233"/>
          <p:cNvGrpSpPr/>
          <p:nvPr/>
        </p:nvGrpSpPr>
        <p:grpSpPr>
          <a:xfrm>
            <a:off x="6102585" y="2274332"/>
            <a:ext cx="2508015" cy="572293"/>
            <a:chOff x="-2817399" y="4188044"/>
            <a:chExt cx="2508015" cy="572293"/>
          </a:xfrm>
        </p:grpSpPr>
        <p:sp>
          <p:nvSpPr>
            <p:cNvPr id="210" name="Rounded Rectangle 209"/>
            <p:cNvSpPr/>
            <p:nvPr/>
          </p:nvSpPr>
          <p:spPr>
            <a:xfrm>
              <a:off x="-2817399" y="4188044"/>
              <a:ext cx="2508015" cy="5722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-7715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-2775399" y="4264244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-531399" y="4264244"/>
              <a:ext cx="18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-1281799" y="4264244"/>
              <a:ext cx="45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-15219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-1979199" y="4264244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-2416193" y="4716644"/>
              <a:ext cx="1735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 flipH="1" flipV="1">
              <a:off x="-2460805" y="4668856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 flipH="1" flipV="1">
              <a:off x="-1844605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 flipH="1" flipV="1">
              <a:off x="-1479787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endCxn id="214" idx="2"/>
            </p:cNvCxnSpPr>
            <p:nvPr/>
          </p:nvCxnSpPr>
          <p:spPr>
            <a:xfrm rot="5400000" flipH="1" flipV="1">
              <a:off x="-732315" y="4673372"/>
              <a:ext cx="9984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05"/>
          <p:cNvGrpSpPr/>
          <p:nvPr/>
        </p:nvGrpSpPr>
        <p:grpSpPr>
          <a:xfrm>
            <a:off x="6102585" y="3557261"/>
            <a:ext cx="2508015" cy="572293"/>
            <a:chOff x="-2667000" y="4227513"/>
            <a:chExt cx="2508015" cy="572293"/>
          </a:xfrm>
        </p:grpSpPr>
        <p:sp>
          <p:nvSpPr>
            <p:cNvPr id="235" name="Rounded Rectangle 234"/>
            <p:cNvSpPr/>
            <p:nvPr/>
          </p:nvSpPr>
          <p:spPr>
            <a:xfrm>
              <a:off x="-2667000" y="4227513"/>
              <a:ext cx="2508015" cy="5722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-6212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-2625000" y="4303713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-3810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-1131400" y="43037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-13716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-1828800" y="43037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-2625000" y="4303713"/>
              <a:ext cx="45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-2124000" y="4303713"/>
              <a:ext cx="18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Left Arrow 304"/>
            <p:cNvSpPr/>
            <p:nvPr/>
          </p:nvSpPr>
          <p:spPr>
            <a:xfrm>
              <a:off x="-1862934" y="4338085"/>
              <a:ext cx="632400" cy="25955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363"/>
          <p:cNvGrpSpPr/>
          <p:nvPr/>
        </p:nvGrpSpPr>
        <p:grpSpPr>
          <a:xfrm>
            <a:off x="6101790" y="4771210"/>
            <a:ext cx="2509604" cy="1232433"/>
            <a:chOff x="6101790" y="3976392"/>
            <a:chExt cx="2509604" cy="1232433"/>
          </a:xfrm>
        </p:grpSpPr>
        <p:grpSp>
          <p:nvGrpSpPr>
            <p:cNvPr id="13" name="Group 362"/>
            <p:cNvGrpSpPr/>
            <p:nvPr/>
          </p:nvGrpSpPr>
          <p:grpSpPr>
            <a:xfrm>
              <a:off x="6103379" y="4636532"/>
              <a:ext cx="2508015" cy="572293"/>
              <a:chOff x="-2818606" y="5108020"/>
              <a:chExt cx="2508015" cy="572293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-2818606" y="5108020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ounded Rectangle 336"/>
              <p:cNvSpPr/>
              <p:nvPr/>
            </p:nvSpPr>
            <p:spPr>
              <a:xfrm>
                <a:off x="-2776606" y="5180570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ounded Rectangle 337"/>
              <p:cNvSpPr/>
              <p:nvPr/>
            </p:nvSpPr>
            <p:spPr>
              <a:xfrm>
                <a:off x="-2538000" y="5184220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361"/>
            <p:cNvGrpSpPr/>
            <p:nvPr/>
          </p:nvGrpSpPr>
          <p:grpSpPr>
            <a:xfrm>
              <a:off x="6101790" y="3976392"/>
              <a:ext cx="2508015" cy="572293"/>
              <a:chOff x="-2778008" y="4236878"/>
              <a:chExt cx="2508015" cy="572293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-2778008" y="423687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-7322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ounded Rectangle 322"/>
              <p:cNvSpPr/>
              <p:nvPr/>
            </p:nvSpPr>
            <p:spPr>
              <a:xfrm>
                <a:off x="-2736008" y="4313078"/>
                <a:ext cx="72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ounded Rectangle 323"/>
              <p:cNvSpPr/>
              <p:nvPr/>
            </p:nvSpPr>
            <p:spPr>
              <a:xfrm>
                <a:off x="-492008" y="4313078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-1242408" y="4313078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-14826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-1939808" y="4313078"/>
                <a:ext cx="36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-467700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-1204308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440"/>
          <p:cNvGrpSpPr/>
          <p:nvPr/>
        </p:nvGrpSpPr>
        <p:grpSpPr>
          <a:xfrm>
            <a:off x="3277034" y="3251699"/>
            <a:ext cx="2508015" cy="572293"/>
            <a:chOff x="-2975715" y="2113958"/>
            <a:chExt cx="2508015" cy="572293"/>
          </a:xfrm>
        </p:grpSpPr>
        <p:sp>
          <p:nvSpPr>
            <p:cNvPr id="353" name="Rounded Rectangle 352"/>
            <p:cNvSpPr/>
            <p:nvPr/>
          </p:nvSpPr>
          <p:spPr>
            <a:xfrm>
              <a:off x="-2975715" y="2113958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ed Rectangle 353"/>
            <p:cNvSpPr/>
            <p:nvPr/>
          </p:nvSpPr>
          <p:spPr>
            <a:xfrm>
              <a:off x="-9299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-2933715" y="2190158"/>
              <a:ext cx="72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-689715" y="2190158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ed Rectangle 356"/>
            <p:cNvSpPr/>
            <p:nvPr/>
          </p:nvSpPr>
          <p:spPr>
            <a:xfrm>
              <a:off x="-1440115" y="2190158"/>
              <a:ext cx="45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-16803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-2137515" y="2190158"/>
              <a:ext cx="36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066202" y="4689162"/>
            <a:ext cx="2582370" cy="711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Circular Arrow 250"/>
          <p:cNvSpPr/>
          <p:nvPr/>
        </p:nvSpPr>
        <p:spPr>
          <a:xfrm rot="21341194" flipH="1">
            <a:off x="6325200" y="4901599"/>
            <a:ext cx="2514600" cy="1559244"/>
          </a:xfrm>
          <a:prstGeom prst="circularArrow">
            <a:avLst>
              <a:gd name="adj1" fmla="val 8217"/>
              <a:gd name="adj2" fmla="val 548816"/>
              <a:gd name="adj3" fmla="val 20641064"/>
              <a:gd name="adj4" fmla="val 13398451"/>
              <a:gd name="adj5" fmla="val 824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7788" y="4411243"/>
            <a:ext cx="123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Evacuate</a:t>
            </a:r>
            <a:endParaRPr lang="en-US" dirty="0"/>
          </a:p>
        </p:txBody>
      </p:sp>
      <p:sp>
        <p:nvSpPr>
          <p:cNvPr id="366" name="Rounded Rectangle 365"/>
          <p:cNvSpPr/>
          <p:nvPr/>
        </p:nvSpPr>
        <p:spPr>
          <a:xfrm>
            <a:off x="457200" y="4912554"/>
            <a:ext cx="2508015" cy="5722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ounded Rectangle 367"/>
          <p:cNvSpPr/>
          <p:nvPr/>
        </p:nvSpPr>
        <p:spPr>
          <a:xfrm>
            <a:off x="499200" y="4988754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ounded Rectangle 370"/>
          <p:cNvSpPr/>
          <p:nvPr/>
        </p:nvSpPr>
        <p:spPr>
          <a:xfrm>
            <a:off x="1752600" y="4988754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ounded Rectangle 372"/>
          <p:cNvSpPr/>
          <p:nvPr/>
        </p:nvSpPr>
        <p:spPr>
          <a:xfrm>
            <a:off x="1295400" y="4988754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429"/>
          <p:cNvGrpSpPr/>
          <p:nvPr/>
        </p:nvGrpSpPr>
        <p:grpSpPr>
          <a:xfrm>
            <a:off x="1279084" y="3327899"/>
            <a:ext cx="360000" cy="453988"/>
            <a:chOff x="-2053324" y="4311513"/>
            <a:chExt cx="360000" cy="453988"/>
          </a:xfrm>
        </p:grpSpPr>
        <p:sp>
          <p:nvSpPr>
            <p:cNvPr id="407" name="Rounded Rectangle 406"/>
            <p:cNvSpPr/>
            <p:nvPr/>
          </p:nvSpPr>
          <p:spPr>
            <a:xfrm>
              <a:off x="-2053324" y="43115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/>
            <p:cNvCxnSpPr/>
            <p:nvPr/>
          </p:nvCxnSpPr>
          <p:spPr>
            <a:xfrm rot="5400000" flipH="1" flipV="1">
              <a:off x="-1918730" y="4719301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Group 428"/>
          <p:cNvGrpSpPr/>
          <p:nvPr/>
        </p:nvGrpSpPr>
        <p:grpSpPr>
          <a:xfrm>
            <a:off x="1031046" y="3327899"/>
            <a:ext cx="180000" cy="459844"/>
            <a:chOff x="-2301362" y="4311513"/>
            <a:chExt cx="180000" cy="459844"/>
          </a:xfrm>
        </p:grpSpPr>
        <p:sp>
          <p:nvSpPr>
            <p:cNvPr id="401" name="Rounded Rectangle 400"/>
            <p:cNvSpPr/>
            <p:nvPr/>
          </p:nvSpPr>
          <p:spPr>
            <a:xfrm>
              <a:off x="-2301362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2" name="Straight Connector 411"/>
            <p:cNvCxnSpPr>
              <a:endCxn id="401" idx="2"/>
            </p:cNvCxnSpPr>
            <p:nvPr/>
          </p:nvCxnSpPr>
          <p:spPr>
            <a:xfrm rot="5400000" flipH="1" flipV="1">
              <a:off x="-2264431" y="4720641"/>
              <a:ext cx="99844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Group 430"/>
          <p:cNvGrpSpPr/>
          <p:nvPr/>
        </p:nvGrpSpPr>
        <p:grpSpPr>
          <a:xfrm>
            <a:off x="1955160" y="3331075"/>
            <a:ext cx="720000" cy="458256"/>
            <a:chOff x="-1377248" y="4314689"/>
            <a:chExt cx="720000" cy="458256"/>
          </a:xfrm>
        </p:grpSpPr>
        <p:sp>
          <p:nvSpPr>
            <p:cNvPr id="402" name="Rounded Rectangle 401"/>
            <p:cNvSpPr/>
            <p:nvPr/>
          </p:nvSpPr>
          <p:spPr>
            <a:xfrm>
              <a:off x="-1377248" y="4314689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5" name="Straight Connector 414"/>
            <p:cNvCxnSpPr/>
            <p:nvPr/>
          </p:nvCxnSpPr>
          <p:spPr>
            <a:xfrm rot="5400000" flipH="1" flipV="1">
              <a:off x="-106265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6" name="Rounded Rectangle 425"/>
          <p:cNvSpPr/>
          <p:nvPr/>
        </p:nvSpPr>
        <p:spPr>
          <a:xfrm>
            <a:off x="1946245" y="3325307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ounded Rectangle 426"/>
          <p:cNvSpPr/>
          <p:nvPr/>
        </p:nvSpPr>
        <p:spPr>
          <a:xfrm>
            <a:off x="1270169" y="3325307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ounded Rectangle 427"/>
          <p:cNvSpPr/>
          <p:nvPr/>
        </p:nvSpPr>
        <p:spPr>
          <a:xfrm>
            <a:off x="1022131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509"/>
          <p:cNvGrpSpPr/>
          <p:nvPr/>
        </p:nvGrpSpPr>
        <p:grpSpPr>
          <a:xfrm>
            <a:off x="3276600" y="4631285"/>
            <a:ext cx="2532905" cy="853562"/>
            <a:chOff x="3276600" y="4631285"/>
            <a:chExt cx="2532905" cy="853562"/>
          </a:xfrm>
        </p:grpSpPr>
        <p:sp>
          <p:nvSpPr>
            <p:cNvPr id="379" name="Rounded Rectangle 378"/>
            <p:cNvSpPr/>
            <p:nvPr/>
          </p:nvSpPr>
          <p:spPr>
            <a:xfrm>
              <a:off x="3276600" y="4912554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ounded Rectangle 381"/>
            <p:cNvSpPr/>
            <p:nvPr/>
          </p:nvSpPr>
          <p:spPr>
            <a:xfrm>
              <a:off x="5562600" y="4988754"/>
              <a:ext cx="18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ounded Rectangle 382"/>
            <p:cNvSpPr/>
            <p:nvPr/>
          </p:nvSpPr>
          <p:spPr>
            <a:xfrm>
              <a:off x="4812200" y="4988754"/>
              <a:ext cx="45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61195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</a:rPr>
                <a:t>3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497200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</a:rPr>
                <a:t>1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21" name="Group 496"/>
            <p:cNvGrpSpPr/>
            <p:nvPr/>
          </p:nvGrpSpPr>
          <p:grpSpPr>
            <a:xfrm>
              <a:off x="5291704" y="4631285"/>
              <a:ext cx="388280" cy="632461"/>
              <a:chOff x="5281046" y="2948939"/>
              <a:chExt cx="388280" cy="632461"/>
            </a:xfrm>
          </p:grpSpPr>
          <p:sp>
            <p:nvSpPr>
              <p:cNvPr id="498" name="Oval 497"/>
              <p:cNvSpPr/>
              <p:nvPr/>
            </p:nvSpPr>
            <p:spPr>
              <a:xfrm rot="16200000">
                <a:off x="5623066" y="2948399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5617823" y="3534600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0" name="Straight Arrow Connector 499"/>
              <p:cNvCxnSpPr/>
              <p:nvPr/>
            </p:nvCxnSpPr>
            <p:spPr>
              <a:xfrm rot="10800000" flipV="1">
                <a:off x="5281046" y="3560381"/>
                <a:ext cx="382496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>
                <a:stCxn id="498" idx="6"/>
              </p:cNvCxnSpPr>
              <p:nvPr/>
            </p:nvCxnSpPr>
            <p:spPr>
              <a:xfrm rot="16200000" flipH="1" flipV="1">
                <a:off x="5482097" y="3112768"/>
                <a:ext cx="32765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506"/>
          <p:cNvGrpSpPr/>
          <p:nvPr/>
        </p:nvGrpSpPr>
        <p:grpSpPr>
          <a:xfrm>
            <a:off x="5633184" y="2971800"/>
            <a:ext cx="46800" cy="327659"/>
            <a:chOff x="5551200" y="2078071"/>
            <a:chExt cx="46800" cy="327659"/>
          </a:xfrm>
        </p:grpSpPr>
        <p:sp>
          <p:nvSpPr>
            <p:cNvPr id="503" name="Oval 502"/>
            <p:cNvSpPr/>
            <p:nvPr/>
          </p:nvSpPr>
          <p:spPr>
            <a:xfrm rot="16200000">
              <a:off x="5551740" y="2077531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6" name="Straight Arrow Connector 505"/>
            <p:cNvCxnSpPr>
              <a:stCxn id="503" idx="6"/>
            </p:cNvCxnSpPr>
            <p:nvPr/>
          </p:nvCxnSpPr>
          <p:spPr>
            <a:xfrm rot="16200000" flipH="1" flipV="1">
              <a:off x="5410771" y="2241900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81" name="Rectangle 280"/>
          <p:cNvSpPr/>
          <p:nvPr/>
        </p:nvSpPr>
        <p:spPr>
          <a:xfrm>
            <a:off x="3208829" y="4047310"/>
            <a:ext cx="2658571" cy="15152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5563034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4812634" y="3325307"/>
            <a:ext cx="45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850734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5598000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3319034" y="3331075"/>
            <a:ext cx="2183800" cy="360000"/>
            <a:chOff x="3471434" y="3480299"/>
            <a:chExt cx="2183800" cy="360000"/>
          </a:xfrm>
        </p:grpSpPr>
        <p:sp>
          <p:nvSpPr>
            <p:cNvPr id="128" name="Rounded Rectangle 127"/>
            <p:cNvSpPr/>
            <p:nvPr/>
          </p:nvSpPr>
          <p:spPr>
            <a:xfrm>
              <a:off x="54752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71434" y="3480299"/>
              <a:ext cx="72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8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4267634" y="3480299"/>
              <a:ext cx="36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507"/>
          <p:cNvGrpSpPr/>
          <p:nvPr/>
        </p:nvGrpSpPr>
        <p:grpSpPr>
          <a:xfrm>
            <a:off x="5291704" y="3557461"/>
            <a:ext cx="382496" cy="46800"/>
            <a:chOff x="5209720" y="2663732"/>
            <a:chExt cx="382496" cy="46800"/>
          </a:xfrm>
        </p:grpSpPr>
        <p:sp>
          <p:nvSpPr>
            <p:cNvPr id="504" name="Oval 503"/>
            <p:cNvSpPr/>
            <p:nvPr/>
          </p:nvSpPr>
          <p:spPr>
            <a:xfrm>
              <a:off x="5546497" y="2663732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5" name="Straight Arrow Connector 504"/>
            <p:cNvCxnSpPr/>
            <p:nvPr/>
          </p:nvCxnSpPr>
          <p:spPr>
            <a:xfrm rot="10800000" flipV="1">
              <a:off x="5209720" y="2689513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 build="p"/>
      <p:bldP spid="9" grpId="0" build="p"/>
      <p:bldP spid="11" grpId="0"/>
      <p:bldP spid="38" grpId="0"/>
      <p:bldP spid="39" grpId="0"/>
      <p:bldP spid="42" grpId="0" animBg="1"/>
      <p:bldP spid="43" grpId="0" animBg="1"/>
      <p:bldP spid="44" grpId="0"/>
      <p:bldP spid="45" grpId="0"/>
      <p:bldP spid="47" grpId="0"/>
      <p:bldP spid="145" grpId="0"/>
      <p:bldP spid="246" grpId="0" animBg="1"/>
      <p:bldP spid="251" grpId="0" animBg="1"/>
      <p:bldP spid="46" grpId="0"/>
      <p:bldP spid="366" grpId="0" animBg="1"/>
      <p:bldP spid="368" grpId="0" animBg="1"/>
      <p:bldP spid="371" grpId="0" animBg="1"/>
      <p:bldP spid="373" grpId="0" animBg="1"/>
      <p:bldP spid="426" grpId="0" animBg="1"/>
      <p:bldP spid="427" grpId="0" animBg="1"/>
      <p:bldP spid="428" grpId="0" animBg="1"/>
      <p:bldP spid="281" grpId="0" animBg="1"/>
      <p:bldP spid="118" grpId="0" animBg="1"/>
      <p:bldP spid="119" grpId="0" animBg="1"/>
      <p:bldP spid="361" grpId="0" animBg="1"/>
      <p:bldP spid="361" grpId="1" animBg="1"/>
      <p:bldP spid="360" grpId="0" animBg="1"/>
      <p:bldP spid="36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405932" y="3318926"/>
            <a:ext cx="5445224" cy="1384995"/>
            <a:chOff x="401588" y="3352800"/>
            <a:chExt cx="5445224" cy="1384995"/>
          </a:xfrm>
        </p:grpSpPr>
        <p:sp>
          <p:nvSpPr>
            <p:cNvPr id="166" name="TextBox 165"/>
            <p:cNvSpPr txBox="1"/>
            <p:nvPr/>
          </p:nvSpPr>
          <p:spPr>
            <a:xfrm>
              <a:off x="401588" y="3352800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 smtClean="0">
                  <a:solidFill>
                    <a:schemeClr val="accent2"/>
                  </a:solidFill>
                </a:rPr>
                <a:t>Mark-Compact </a:t>
              </a:r>
              <a:r>
                <a:rPr lang="en-US" sz="1200" dirty="0" smtClean="0"/>
                <a:t>[</a:t>
              </a:r>
              <a:r>
                <a:rPr lang="en-US" sz="1200" dirty="0" err="1" smtClean="0"/>
                <a:t>Styger</a:t>
              </a:r>
              <a:r>
                <a:rPr lang="en-US" sz="1200" dirty="0" smtClean="0"/>
                <a:t> 1967]</a:t>
              </a:r>
              <a:endParaRPr lang="en-US" sz="2000" dirty="0" smtClean="0"/>
            </a:p>
            <a:p>
              <a:pPr algn="ctr">
                <a:buNone/>
              </a:pPr>
              <a:r>
                <a:rPr lang="en-US" sz="1600" dirty="0" smtClean="0"/>
                <a:t>Bump allocation + trace + </a:t>
              </a:r>
              <a:r>
                <a:rPr lang="en-US" sz="1600" b="1" dirty="0" smtClean="0">
                  <a:solidFill>
                    <a:srgbClr val="732E9A"/>
                  </a:solidFill>
                </a:rPr>
                <a:t>compact</a:t>
              </a:r>
            </a:p>
            <a:p>
              <a:pPr algn="ctr">
                <a:buNone/>
              </a:pPr>
              <a:endParaRPr lang="en-US" sz="1400" b="1" dirty="0" smtClean="0">
                <a:solidFill>
                  <a:srgbClr val="1D86CD"/>
                </a:solidFill>
              </a:endParaRPr>
            </a:p>
            <a:p>
              <a:pPr algn="ctr">
                <a:buNone/>
              </a:pPr>
              <a:endParaRPr lang="en-US" sz="1400" b="1" dirty="0" smtClean="0">
                <a:solidFill>
                  <a:srgbClr val="1D86CD"/>
                </a:solidFill>
              </a:endParaRPr>
            </a:p>
            <a:p>
              <a:pPr algn="ctr">
                <a:buNone/>
              </a:pPr>
              <a:endParaRPr lang="en-US" sz="1600" b="1" dirty="0"/>
            </a:p>
          </p:txBody>
        </p:sp>
        <p:grpSp>
          <p:nvGrpSpPr>
            <p:cNvPr id="120" name="Group 136"/>
            <p:cNvGrpSpPr/>
            <p:nvPr/>
          </p:nvGrpSpPr>
          <p:grpSpPr>
            <a:xfrm>
              <a:off x="482190" y="3810000"/>
              <a:ext cx="5327415" cy="852192"/>
              <a:chOff x="457200" y="4634208"/>
              <a:chExt cx="5327415" cy="85219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57200" y="4912554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499200" y="4988754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1752600" y="4988754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295400" y="4988754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440"/>
              <p:cNvGrpSpPr/>
              <p:nvPr/>
            </p:nvGrpSpPr>
            <p:grpSpPr>
              <a:xfrm>
                <a:off x="3276600" y="4914107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ounded Rectangle 159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506"/>
              <p:cNvGrpSpPr/>
              <p:nvPr/>
            </p:nvGrpSpPr>
            <p:grpSpPr>
              <a:xfrm>
                <a:off x="5632750" y="4634208"/>
                <a:ext cx="46800" cy="327659"/>
                <a:chOff x="5551200" y="2078071"/>
                <a:chExt cx="46800" cy="327659"/>
              </a:xfrm>
            </p:grpSpPr>
            <p:sp>
              <p:nvSpPr>
                <p:cNvPr id="156" name="Oval 155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7" name="Straight Arrow Connector 156"/>
                <p:cNvCxnSpPr>
                  <a:stCxn id="156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Rounded Rectangle 143"/>
              <p:cNvSpPr/>
              <p:nvPr/>
            </p:nvSpPr>
            <p:spPr>
              <a:xfrm>
                <a:off x="5562600" y="4987715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812200" y="4987715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850300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597566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26"/>
              <p:cNvGrpSpPr/>
              <p:nvPr/>
            </p:nvGrpSpPr>
            <p:grpSpPr>
              <a:xfrm>
                <a:off x="3318600" y="4993483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52" name="Rounded Rectangle 151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507"/>
              <p:cNvGrpSpPr/>
              <p:nvPr/>
            </p:nvGrpSpPr>
            <p:grpSpPr>
              <a:xfrm>
                <a:off x="5291270" y="5219869"/>
                <a:ext cx="382496" cy="46800"/>
                <a:chOff x="5209720" y="2663732"/>
                <a:chExt cx="382496" cy="46800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89" dirty="0" smtClean="0"/>
              <a:t>GC Fundamentals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22" dirty="0" smtClean="0"/>
              <a:t>Canonical Garbage Collectors</a:t>
            </a:r>
            <a:endParaRPr lang="en-US" sz="311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" name="Group 59"/>
          <p:cNvGrpSpPr/>
          <p:nvPr/>
        </p:nvGrpSpPr>
        <p:grpSpPr>
          <a:xfrm>
            <a:off x="6028230" y="1858962"/>
            <a:ext cx="2810970" cy="4601881"/>
            <a:chOff x="6104430" y="1858962"/>
            <a:chExt cx="2810970" cy="4601881"/>
          </a:xfrm>
        </p:grpSpPr>
        <p:grpSp>
          <p:nvGrpSpPr>
            <p:cNvPr id="4" name="Group 57"/>
            <p:cNvGrpSpPr/>
            <p:nvPr/>
          </p:nvGrpSpPr>
          <p:grpSpPr>
            <a:xfrm>
              <a:off x="6104430" y="1858962"/>
              <a:ext cx="2658570" cy="4313238"/>
              <a:chOff x="6028230" y="1858962"/>
              <a:chExt cx="2658570" cy="43132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028230" y="1858962"/>
                <a:ext cx="2658570" cy="4313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102000" sy="102000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`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07814" y="1905000"/>
                <a:ext cx="189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Sweep-to-Free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00925" y="3200400"/>
                <a:ext cx="1204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Compact</a:t>
                </a:r>
                <a:endParaRPr lang="en-US" dirty="0"/>
              </a:p>
            </p:txBody>
          </p:sp>
          <p:grpSp>
            <p:nvGrpSpPr>
              <p:cNvPr id="5" name="Group 233"/>
              <p:cNvGrpSpPr/>
              <p:nvPr/>
            </p:nvGrpSpPr>
            <p:grpSpPr>
              <a:xfrm>
                <a:off x="6102585" y="2274332"/>
                <a:ext cx="2508015" cy="572293"/>
                <a:chOff x="-2817399" y="4188044"/>
                <a:chExt cx="2508015" cy="57229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-2817399" y="4188044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-7715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-2775399" y="4264244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31399" y="4264244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1281799" y="4264244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15219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-1979199" y="4264244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-2416193" y="4716644"/>
                  <a:ext cx="173538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-2460805" y="4668856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 flipH="1" flipV="1">
                  <a:off x="-1844605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-1479787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19" idx="2"/>
                </p:cNvCxnSpPr>
                <p:nvPr/>
              </p:nvCxnSpPr>
              <p:spPr>
                <a:xfrm rot="5400000" flipH="1" flipV="1">
                  <a:off x="-732315" y="4673372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305"/>
              <p:cNvGrpSpPr/>
              <p:nvPr/>
            </p:nvGrpSpPr>
            <p:grpSpPr>
              <a:xfrm>
                <a:off x="6102585" y="3557261"/>
                <a:ext cx="2508015" cy="572293"/>
                <a:chOff x="-2667000" y="4227513"/>
                <a:chExt cx="2508015" cy="572293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-2667000" y="42275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-6212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-2625000" y="4303713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-3810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-1131400" y="4303713"/>
                  <a:ext cx="45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-13716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-1828800" y="43037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-2625000" y="4303713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-2124000" y="4303713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Left Arrow 39"/>
                <p:cNvSpPr/>
                <p:nvPr/>
              </p:nvSpPr>
              <p:spPr>
                <a:xfrm>
                  <a:off x="-1862934" y="4338085"/>
                  <a:ext cx="632400" cy="259554"/>
                </a:xfrm>
                <a:prstGeom prst="lef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363"/>
              <p:cNvGrpSpPr/>
              <p:nvPr/>
            </p:nvGrpSpPr>
            <p:grpSpPr>
              <a:xfrm>
                <a:off x="6101790" y="4771210"/>
                <a:ext cx="2509604" cy="1232433"/>
                <a:chOff x="6101790" y="3976392"/>
                <a:chExt cx="2509604" cy="1232433"/>
              </a:xfrm>
            </p:grpSpPr>
            <p:grpSp>
              <p:nvGrpSpPr>
                <p:cNvPr id="17" name="Group 362"/>
                <p:cNvGrpSpPr/>
                <p:nvPr/>
              </p:nvGrpSpPr>
              <p:grpSpPr>
                <a:xfrm>
                  <a:off x="6103379" y="4636532"/>
                  <a:ext cx="2508015" cy="572293"/>
                  <a:chOff x="-2818606" y="5108020"/>
                  <a:chExt cx="2508015" cy="572293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-2818606" y="5108020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-2776606" y="5180570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-2538000" y="5184220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361"/>
                <p:cNvGrpSpPr/>
                <p:nvPr/>
              </p:nvGrpSpPr>
              <p:grpSpPr>
                <a:xfrm>
                  <a:off x="6101790" y="3976392"/>
                  <a:ext cx="2508015" cy="572293"/>
                  <a:chOff x="-2778008" y="4236878"/>
                  <a:chExt cx="2508015" cy="572293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-2778008" y="4236878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-7322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-2736008" y="4313078"/>
                    <a:ext cx="72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-492008" y="4313078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-1242408" y="4313078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-14826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-1939808" y="4313078"/>
                    <a:ext cx="36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-467700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-1204308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6" name="Rectangle 55"/>
              <p:cNvSpPr/>
              <p:nvPr/>
            </p:nvSpPr>
            <p:spPr>
              <a:xfrm>
                <a:off x="6066202" y="4689162"/>
                <a:ext cx="2582370" cy="71144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77788" y="4411243"/>
                <a:ext cx="123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Evacuate</a:t>
                </a:r>
                <a:endParaRPr lang="en-US" dirty="0"/>
              </a:p>
            </p:txBody>
          </p:sp>
        </p:grpSp>
        <p:sp>
          <p:nvSpPr>
            <p:cNvPr id="59" name="Circular Arrow 58"/>
            <p:cNvSpPr/>
            <p:nvPr/>
          </p:nvSpPr>
          <p:spPr>
            <a:xfrm rot="21341194" flipH="1">
              <a:off x="6400800" y="4901599"/>
              <a:ext cx="2514600" cy="1559244"/>
            </a:xfrm>
            <a:prstGeom prst="circularArrow">
              <a:avLst>
                <a:gd name="adj1" fmla="val 8217"/>
                <a:gd name="adj2" fmla="val 548816"/>
                <a:gd name="adj3" fmla="val 20641064"/>
                <a:gd name="adj4" fmla="val 13398451"/>
                <a:gd name="adj5" fmla="val 824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28230" y="19050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19800" y="31242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19800" y="4343400"/>
            <a:ext cx="2620342" cy="18113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/>
          <p:cNvGrpSpPr/>
          <p:nvPr/>
        </p:nvGrpSpPr>
        <p:grpSpPr>
          <a:xfrm>
            <a:off x="405932" y="1858962"/>
            <a:ext cx="5445224" cy="1384995"/>
            <a:chOff x="381000" y="1850648"/>
            <a:chExt cx="5445224" cy="1384995"/>
          </a:xfrm>
        </p:grpSpPr>
        <p:sp>
          <p:nvSpPr>
            <p:cNvPr id="10" name="TextBox 9"/>
            <p:cNvSpPr txBox="1"/>
            <p:nvPr/>
          </p:nvSpPr>
          <p:spPr>
            <a:xfrm>
              <a:off x="381000" y="1850648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 smtClean="0">
                  <a:solidFill>
                    <a:schemeClr val="accent1"/>
                  </a:solidFill>
                </a:rPr>
                <a:t>Mark-Sweep </a:t>
              </a:r>
              <a:r>
                <a:rPr lang="en-US" sz="1200" dirty="0" smtClean="0"/>
                <a:t>[McCarthy 1960]</a:t>
              </a:r>
            </a:p>
            <a:p>
              <a:pPr algn="ctr">
                <a:buNone/>
              </a:pPr>
              <a:r>
                <a:rPr lang="en-US" sz="1600" dirty="0" smtClean="0"/>
                <a:t>Free-list + trace + </a:t>
              </a:r>
              <a:r>
                <a:rPr lang="en-US" sz="1600" b="1" dirty="0" smtClean="0">
                  <a:solidFill>
                    <a:srgbClr val="1D86CD"/>
                  </a:solidFill>
                </a:rPr>
                <a:t>sweep-to-free</a:t>
              </a:r>
            </a:p>
            <a:p>
              <a:pPr algn="ctr">
                <a:buNone/>
              </a:pPr>
              <a:endParaRPr lang="en-US" sz="1400" b="1" dirty="0" smtClean="0">
                <a:solidFill>
                  <a:srgbClr val="1D86CD"/>
                </a:solidFill>
              </a:endParaRPr>
            </a:p>
            <a:p>
              <a:pPr algn="ctr">
                <a:buNone/>
              </a:pPr>
              <a:endParaRPr lang="en-US" sz="1400" b="1" dirty="0" smtClean="0">
                <a:solidFill>
                  <a:srgbClr val="1D86CD"/>
                </a:solidFill>
              </a:endParaRPr>
            </a:p>
            <a:p>
              <a:pPr algn="ctr">
                <a:buNone/>
              </a:pPr>
              <a:endParaRPr lang="en-US" sz="1600" b="1" dirty="0"/>
            </a:p>
          </p:txBody>
        </p:sp>
        <p:grpSp>
          <p:nvGrpSpPr>
            <p:cNvPr id="41" name="Group 135"/>
            <p:cNvGrpSpPr/>
            <p:nvPr/>
          </p:nvGrpSpPr>
          <p:grpSpPr>
            <a:xfrm>
              <a:off x="439688" y="2286000"/>
              <a:ext cx="5327849" cy="852192"/>
              <a:chOff x="457200" y="2819400"/>
              <a:chExt cx="5327849" cy="852192"/>
            </a:xfrm>
          </p:grpSpPr>
          <p:grpSp>
            <p:nvGrpSpPr>
              <p:cNvPr id="42" name="Group 418"/>
              <p:cNvGrpSpPr/>
              <p:nvPr/>
            </p:nvGrpSpPr>
            <p:grpSpPr>
              <a:xfrm>
                <a:off x="457200" y="3099299"/>
                <a:ext cx="2508015" cy="572293"/>
                <a:chOff x="-2875208" y="4235313"/>
                <a:chExt cx="2508015" cy="572293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-2875208" y="42353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-589208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-2819400" y="4311513"/>
                  <a:ext cx="45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-1625286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-2590800" y="4771357"/>
                  <a:ext cx="2092386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-2635412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 flipH="1" flipV="1">
                  <a:off x="-1580692" y="4725157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 flipH="1" flipV="1">
                  <a:off x="-54461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40"/>
              <p:cNvGrpSpPr/>
              <p:nvPr/>
            </p:nvGrpSpPr>
            <p:grpSpPr>
              <a:xfrm>
                <a:off x="3277034" y="3099299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429"/>
              <p:cNvGrpSpPr/>
              <p:nvPr/>
            </p:nvGrpSpPr>
            <p:grpSpPr>
              <a:xfrm>
                <a:off x="1279084" y="3175499"/>
                <a:ext cx="360000" cy="453988"/>
                <a:chOff x="-2053324" y="4311513"/>
                <a:chExt cx="360000" cy="453988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-2053324" y="43115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5400000" flipH="1" flipV="1">
                  <a:off x="-1918730" y="4719301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428"/>
              <p:cNvGrpSpPr/>
              <p:nvPr/>
            </p:nvGrpSpPr>
            <p:grpSpPr>
              <a:xfrm>
                <a:off x="1031046" y="3175499"/>
                <a:ext cx="180000" cy="459844"/>
                <a:chOff x="-2301362" y="4311513"/>
                <a:chExt cx="180000" cy="459844"/>
              </a:xfrm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-2301362" y="43115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>
                  <a:endCxn id="84" idx="2"/>
                </p:cNvCxnSpPr>
                <p:nvPr/>
              </p:nvCxnSpPr>
              <p:spPr>
                <a:xfrm rot="5400000" flipH="1" flipV="1">
                  <a:off x="-2264431" y="4720641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430"/>
              <p:cNvGrpSpPr/>
              <p:nvPr/>
            </p:nvGrpSpPr>
            <p:grpSpPr>
              <a:xfrm>
                <a:off x="1955160" y="3178675"/>
                <a:ext cx="720000" cy="458256"/>
                <a:chOff x="-1377248" y="4314689"/>
                <a:chExt cx="720000" cy="458256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-1377248" y="4314689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 rot="5400000" flipH="1" flipV="1">
                  <a:off x="-106265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ounded Rectangle 88"/>
              <p:cNvSpPr/>
              <p:nvPr/>
            </p:nvSpPr>
            <p:spPr>
              <a:xfrm>
                <a:off x="1946245" y="3172907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270169" y="3172907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022131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506"/>
              <p:cNvGrpSpPr/>
              <p:nvPr/>
            </p:nvGrpSpPr>
            <p:grpSpPr>
              <a:xfrm>
                <a:off x="5633184" y="2819400"/>
                <a:ext cx="46800" cy="327659"/>
                <a:chOff x="5551200" y="2078071"/>
                <a:chExt cx="46800" cy="327659"/>
              </a:xfrm>
            </p:grpSpPr>
            <p:sp>
              <p:nvSpPr>
                <p:cNvPr id="93" name="Oval 92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stCxn id="93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ounded Rectangle 94"/>
              <p:cNvSpPr/>
              <p:nvPr/>
            </p:nvSpPr>
            <p:spPr>
              <a:xfrm>
                <a:off x="5563034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4812634" y="3172907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850734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598000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98"/>
              <p:cNvGrpSpPr/>
              <p:nvPr/>
            </p:nvGrpSpPr>
            <p:grpSpPr>
              <a:xfrm>
                <a:off x="3319034" y="3178675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507"/>
              <p:cNvGrpSpPr/>
              <p:nvPr/>
            </p:nvGrpSpPr>
            <p:grpSpPr>
              <a:xfrm>
                <a:off x="5291704" y="3405061"/>
                <a:ext cx="382496" cy="46800"/>
                <a:chOff x="5209720" y="2663732"/>
                <a:chExt cx="382496" cy="46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3" name="Group 242"/>
          <p:cNvGrpSpPr/>
          <p:nvPr/>
        </p:nvGrpSpPr>
        <p:grpSpPr>
          <a:xfrm>
            <a:off x="405932" y="4787205"/>
            <a:ext cx="5445224" cy="1384995"/>
            <a:chOff x="405932" y="4787205"/>
            <a:chExt cx="5445224" cy="1384995"/>
          </a:xfrm>
        </p:grpSpPr>
        <p:sp>
          <p:nvSpPr>
            <p:cNvPr id="214" name="TextBox 213"/>
            <p:cNvSpPr txBox="1"/>
            <p:nvPr/>
          </p:nvSpPr>
          <p:spPr>
            <a:xfrm>
              <a:off x="405932" y="4787205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 smtClean="0">
                  <a:solidFill>
                    <a:schemeClr val="accent3"/>
                  </a:solidFill>
                </a:rPr>
                <a:t>Semi-Space </a:t>
              </a:r>
              <a:r>
                <a:rPr lang="en-US" sz="1200" dirty="0" smtClean="0"/>
                <a:t>[Cheney 1970]</a:t>
              </a:r>
              <a:endParaRPr lang="en-US" sz="2000" dirty="0" smtClean="0"/>
            </a:p>
            <a:p>
              <a:pPr algn="ctr">
                <a:buNone/>
              </a:pPr>
              <a:r>
                <a:rPr lang="en-US" sz="1600" dirty="0" smtClean="0"/>
                <a:t>Bump allocation + trace + </a:t>
              </a:r>
              <a:r>
                <a:rPr lang="en-US" sz="1600" b="1" dirty="0" smtClean="0">
                  <a:solidFill>
                    <a:schemeClr val="accent3"/>
                  </a:solidFill>
                </a:rPr>
                <a:t>evacuate</a:t>
              </a:r>
            </a:p>
            <a:p>
              <a:pPr algn="ctr">
                <a:buNone/>
              </a:pPr>
              <a:endParaRPr lang="en-US" sz="1400" b="1" dirty="0" smtClean="0">
                <a:solidFill>
                  <a:srgbClr val="1D86CD"/>
                </a:solidFill>
              </a:endParaRPr>
            </a:p>
            <a:p>
              <a:pPr algn="ctr">
                <a:buNone/>
              </a:pPr>
              <a:endParaRPr lang="en-US" sz="1400" b="1" dirty="0" smtClean="0">
                <a:solidFill>
                  <a:srgbClr val="1D86CD"/>
                </a:solidFill>
              </a:endParaRPr>
            </a:p>
            <a:p>
              <a:pPr algn="ctr">
                <a:buNone/>
              </a:pPr>
              <a:endParaRPr lang="en-US" sz="1600" b="1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486534" y="5522154"/>
              <a:ext cx="2508015" cy="5722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528534" y="5598354"/>
              <a:ext cx="72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1781934" y="5598354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1324734" y="5598354"/>
              <a:ext cx="36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440"/>
            <p:cNvGrpSpPr/>
            <p:nvPr/>
          </p:nvGrpSpPr>
          <p:grpSpPr>
            <a:xfrm>
              <a:off x="3305934" y="5523707"/>
              <a:ext cx="2508015" cy="572293"/>
              <a:chOff x="-2975715" y="2113958"/>
              <a:chExt cx="2508015" cy="572293"/>
            </a:xfrm>
          </p:grpSpPr>
          <p:sp>
            <p:nvSpPr>
              <p:cNvPr id="236" name="Rounded Rectangle 235"/>
              <p:cNvSpPr/>
              <p:nvPr/>
            </p:nvSpPr>
            <p:spPr>
              <a:xfrm>
                <a:off x="-2975715" y="211395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-9299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-2933715" y="2190158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-689715" y="2190158"/>
                <a:ext cx="18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ounded Rectangle 239"/>
              <p:cNvSpPr/>
              <p:nvPr/>
            </p:nvSpPr>
            <p:spPr>
              <a:xfrm>
                <a:off x="-1440115" y="2190158"/>
                <a:ext cx="45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-16803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ounded Rectangle 241"/>
              <p:cNvSpPr/>
              <p:nvPr/>
            </p:nvSpPr>
            <p:spPr>
              <a:xfrm>
                <a:off x="-2137515" y="2190158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16200000">
              <a:off x="5662624" y="5243268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Arrow Connector 234"/>
            <p:cNvCxnSpPr>
              <a:stCxn id="234" idx="6"/>
            </p:cNvCxnSpPr>
            <p:nvPr/>
          </p:nvCxnSpPr>
          <p:spPr>
            <a:xfrm rot="16200000" flipH="1" flipV="1">
              <a:off x="5521655" y="5407637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2" name="Rounded Rectangle 221"/>
            <p:cNvSpPr/>
            <p:nvPr/>
          </p:nvSpPr>
          <p:spPr>
            <a:xfrm>
              <a:off x="5591934" y="5597315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4841534" y="5597315"/>
              <a:ext cx="45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4879634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5626900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126"/>
            <p:cNvGrpSpPr/>
            <p:nvPr/>
          </p:nvGrpSpPr>
          <p:grpSpPr>
            <a:xfrm>
              <a:off x="3347934" y="5603083"/>
              <a:ext cx="2183800" cy="360000"/>
              <a:chOff x="3471434" y="3480299"/>
              <a:chExt cx="2183800" cy="360000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54752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471434" y="3480299"/>
                <a:ext cx="72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47248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4267634" y="3480299"/>
                <a:ext cx="36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Oval 227"/>
            <p:cNvSpPr/>
            <p:nvPr/>
          </p:nvSpPr>
          <p:spPr>
            <a:xfrm>
              <a:off x="5657381" y="5829469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rot="10800000" flipV="1">
              <a:off x="5320604" y="5855250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6" name="Rectangle 245"/>
          <p:cNvSpPr/>
          <p:nvPr/>
        </p:nvSpPr>
        <p:spPr>
          <a:xfrm>
            <a:off x="426745" y="19050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457200" y="33528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2" grpId="1" animBg="1"/>
      <p:bldP spid="62" grpId="2" animBg="1"/>
      <p:bldP spid="63" grpId="0" animBg="1"/>
      <p:bldP spid="63" grpId="1" animBg="1"/>
      <p:bldP spid="246" grpId="0" animBg="1"/>
      <p:bldP spid="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Reference Counting?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Advantages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Reclaim as-you-go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O</a:t>
            </a:r>
            <a:r>
              <a:rPr lang="en-US" sz="2400" dirty="0" smtClean="0"/>
              <a:t>bject-local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B</a:t>
            </a:r>
            <a:r>
              <a:rPr lang="en-US" sz="2400" dirty="0" smtClean="0"/>
              <a:t>asic RC is easy</a:t>
            </a:r>
          </a:p>
          <a:p>
            <a:pPr marL="0" indent="0">
              <a:buNone/>
            </a:pPr>
            <a:r>
              <a:rPr lang="en-US" sz="2800" dirty="0" smtClean="0"/>
              <a:t>Disadvantages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/>
              <a:t>Cycles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 smtClean="0"/>
              <a:t>Performance </a:t>
            </a:r>
          </a:p>
          <a:p>
            <a:endParaRPr lang="en-US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15072945"/>
              </p:ext>
            </p:extLst>
          </p:nvPr>
        </p:nvGraphicFramePr>
        <p:xfrm>
          <a:off x="4499992" y="1700808"/>
          <a:ext cx="3672408" cy="471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Down Arrow 10"/>
          <p:cNvSpPr/>
          <p:nvPr/>
        </p:nvSpPr>
        <p:spPr>
          <a:xfrm>
            <a:off x="7313351" y="4463590"/>
            <a:ext cx="571017" cy="837618"/>
          </a:xfrm>
          <a:prstGeom prst="down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trike="sngStrike" dirty="0" smtClean="0"/>
              <a:t>          </a:t>
            </a:r>
            <a:r>
              <a:rPr lang="en-US" sz="2400" dirty="0" smtClean="0"/>
              <a:t> Backup </a:t>
            </a:r>
            <a:r>
              <a:rPr lang="en-US" sz="2400" dirty="0"/>
              <a:t>t</a:t>
            </a:r>
            <a:r>
              <a:rPr lang="en-US" sz="2400" dirty="0" smtClean="0"/>
              <a:t>racing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4149080"/>
            <a:ext cx="3970784" cy="46166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60032" y="5502925"/>
            <a:ext cx="96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&lt;2013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04590" y="5502925"/>
            <a:ext cx="7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96476" y="3534107"/>
            <a:ext cx="956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Our</a:t>
            </a:r>
          </a:p>
          <a:p>
            <a:pPr algn="ctr"/>
            <a:r>
              <a:rPr lang="en-US" sz="2400" b="1" dirty="0" smtClean="0"/>
              <a:t>Goal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57200" y="1828800"/>
            <a:ext cx="3970784" cy="23202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60032" y="1776090"/>
            <a:ext cx="1159768" cy="431720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10784" y="1828800"/>
            <a:ext cx="1159768" cy="431720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76957" y="5301208"/>
            <a:ext cx="1159768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2632" y="5301208"/>
            <a:ext cx="1159768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P spid="11" grpId="0" animBg="1"/>
      <p:bldP spid="4" grpId="0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1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So Slow?</a:t>
            </a:r>
            <a:endParaRPr lang="en-US" sz="4000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784596"/>
              </p:ext>
            </p:extLst>
          </p:nvPr>
        </p:nvGraphicFramePr>
        <p:xfrm>
          <a:off x="2267744" y="1600200"/>
          <a:ext cx="42854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8781" y="4581128"/>
            <a:ext cx="73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7641" y="4581128"/>
            <a:ext cx="108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0620" y="4139788"/>
            <a:ext cx="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55976" y="4293096"/>
            <a:ext cx="1152128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08104" y="4437112"/>
            <a:ext cx="1080120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99792" y="1600200"/>
            <a:ext cx="1507849" cy="33502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92080" y="2382996"/>
            <a:ext cx="1507849" cy="33502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 uiExpand="1">
        <p:bldSub>
          <a:bldChart bld="category"/>
        </p:bldSub>
      </p:bldGraphic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a Little Deeper…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896205"/>
              </p:ext>
            </p:extLst>
          </p:nvPr>
        </p:nvGraphicFramePr>
        <p:xfrm>
          <a:off x="441796" y="1351309"/>
          <a:ext cx="8229600" cy="5005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3059832" y="5983394"/>
            <a:ext cx="1296144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7985" y="5983394"/>
            <a:ext cx="576064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8064" y="5983394"/>
            <a:ext cx="1008112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70416" y="5291916"/>
            <a:ext cx="81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37680" y="5230941"/>
            <a:ext cx="1776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Instructions</a:t>
            </a:r>
            <a:br>
              <a:rPr lang="en-US" b="1" dirty="0" smtClean="0"/>
            </a:br>
            <a:r>
              <a:rPr lang="en-US" b="1" dirty="0" smtClean="0"/>
              <a:t>Retired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84962" y="5131350"/>
            <a:ext cx="190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L1 D</a:t>
            </a:r>
            <a:br>
              <a:rPr lang="en-US" b="1" dirty="0" smtClean="0"/>
            </a:br>
            <a:r>
              <a:rPr lang="en-US" b="1" dirty="0" smtClean="0"/>
              <a:t>Cache Misses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908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El"/>
        </p:bldSub>
      </p:bldGraphic>
      <p:bldP spid="6" grpId="0" animBg="1"/>
      <p:bldP spid="9" grpId="0" animBg="1"/>
      <p:bldP spid="12" grpId="0" animBg="1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 List vs. Bump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455943" y="5595651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Bump Pointer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53011" y="2794717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132" name="Rounded Rectangle 131"/>
          <p:cNvSpPr/>
          <p:nvPr/>
        </p:nvSpPr>
        <p:spPr>
          <a:xfrm>
            <a:off x="953011" y="4636532"/>
            <a:ext cx="7068782" cy="7134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177215" y="2899970"/>
            <a:ext cx="2040576" cy="44456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048406" y="4764262"/>
            <a:ext cx="2029303" cy="44456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184178" y="4764262"/>
            <a:ext cx="1014652" cy="44456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260772" y="2901931"/>
            <a:ext cx="1014652" cy="44456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4325016" y="4764262"/>
            <a:ext cx="507326" cy="44456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70383" y="288842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687894" y="3713202"/>
            <a:ext cx="107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cs typeface="Bell MT"/>
              </a:rPr>
              <a:t>Free List</a:t>
            </a:r>
            <a:endParaRPr lang="en-US" sz="2000" b="1" dirty="0">
              <a:solidFill>
                <a:prstClr val="black"/>
              </a:solidFill>
              <a:cs typeface="Bel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32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a Little Deeper…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846055"/>
              </p:ext>
            </p:extLst>
          </p:nvPr>
        </p:nvGraphicFramePr>
        <p:xfrm>
          <a:off x="441796" y="1351309"/>
          <a:ext cx="8229600" cy="5005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3059832" y="5983394"/>
            <a:ext cx="1296144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7985" y="5983394"/>
            <a:ext cx="576064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8064" y="5983394"/>
            <a:ext cx="1008112" cy="397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48711" y="5291916"/>
            <a:ext cx="81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Time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5975" y="5230941"/>
            <a:ext cx="1776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Instructions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Retired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4962" y="5131350"/>
            <a:ext cx="190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L1 D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Cache Misses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1700808"/>
            <a:ext cx="130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Free List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312747" y="1700808"/>
            <a:ext cx="658853" cy="335026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488" y="4869159"/>
            <a:ext cx="7719944" cy="3617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43632" y="3353916"/>
            <a:ext cx="726784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85319" y="3565748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78971" y="3356992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89388" y="3721224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56176" y="1277144"/>
            <a:ext cx="558688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14864" y="1663864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49855" y="3984352"/>
            <a:ext cx="510417" cy="4236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70416" y="2204864"/>
            <a:ext cx="281304" cy="1360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5" idx="3"/>
          </p:cNvCxnSpPr>
          <p:nvPr/>
        </p:nvCxnSpPr>
        <p:spPr>
          <a:xfrm flipH="1" flipV="1">
            <a:off x="2699792" y="2204864"/>
            <a:ext cx="1489596" cy="136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059832" y="1988840"/>
            <a:ext cx="295996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39833" y="5229200"/>
            <a:ext cx="7719944" cy="773596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69486" y="580526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Bump Pointer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2771800" y="4909021"/>
            <a:ext cx="2088234" cy="89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148064" y="4909022"/>
            <a:ext cx="1" cy="896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652120" y="4869162"/>
            <a:ext cx="1872208" cy="936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4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|19.9|7.3|9.7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4|2.5|6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6.7|6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3.2|32.4|21.2|14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|2.1|5.9|12.5|6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9.5|2.3|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8|0.4|0.5|3.1|2.8|20.6|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1.7|9.4|1.5|1.2|1.9|1.9|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.4|7.9|1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28.7|1|4.7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8|0.4|0.5|3.1|2.8|20.6|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7.2|2.5|12|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8|0.4|0.5|3.1|2.8|20.6|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6.5|6.5|2.9|3.4|6.2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13172</TotalTime>
  <Words>2087</Words>
  <Application>Microsoft Macintosh PowerPoint</Application>
  <PresentationFormat>On-screen Show (4:3)</PresentationFormat>
  <Paragraphs>647</Paragraphs>
  <Slides>46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Taking Off The Gloves With Reference Counting Immix</vt:lpstr>
      <vt:lpstr>53 Years Ago…</vt:lpstr>
      <vt:lpstr>The Birth of GC</vt:lpstr>
      <vt:lpstr>Today…</vt:lpstr>
      <vt:lpstr>Why Reference Counting?</vt:lpstr>
      <vt:lpstr>Why So Slow?</vt:lpstr>
      <vt:lpstr>Looking a Little Deeper…</vt:lpstr>
      <vt:lpstr>Free List vs. Bump Pointer</vt:lpstr>
      <vt:lpstr>Looking a Little Deeper…</vt:lpstr>
      <vt:lpstr>Reference Counting</vt:lpstr>
      <vt:lpstr>Basic Reference Counting [Collins 1960] </vt:lpstr>
      <vt:lpstr>How RC works Fundamental optimizations</vt:lpstr>
      <vt:lpstr>Deferral [Deutsch and Bobrow 1976, Bacon et al. 2001] </vt:lpstr>
      <vt:lpstr>Coalescing [Levanoni and Patrank 2001]</vt:lpstr>
      <vt:lpstr>How RC works Recent Optimizations</vt:lpstr>
      <vt:lpstr>How Immix works</vt:lpstr>
      <vt:lpstr>Goal, Challenges,  Contributions</vt:lpstr>
      <vt:lpstr>Goal &amp; Challenges</vt:lpstr>
      <vt:lpstr>Contributions</vt:lpstr>
      <vt:lpstr>Design of RC Immix</vt:lpstr>
      <vt:lpstr>Reference Counting in RC Immix</vt:lpstr>
      <vt:lpstr>Cycle Collection in RC Immix</vt:lpstr>
      <vt:lpstr>Defragmentation In RC Immix</vt:lpstr>
      <vt:lpstr>Proactive Defragmentation</vt:lpstr>
      <vt:lpstr>Reactive Defragmentation</vt:lpstr>
      <vt:lpstr>Methodology</vt:lpstr>
      <vt:lpstr>Hardware, Software &amp; Benchmarks </vt:lpstr>
      <vt:lpstr>Results</vt:lpstr>
      <vt:lpstr>Bottom Line Geomean of all benchmarks, versus production</vt:lpstr>
      <vt:lpstr>Total Time By Benchmark</vt:lpstr>
      <vt:lpstr>Mutator Time By Benchmark</vt:lpstr>
      <vt:lpstr>GC Time By Benchmark</vt:lpstr>
      <vt:lpstr>Total Time v Heap Size </vt:lpstr>
      <vt:lpstr>Summary and Conclusion</vt:lpstr>
      <vt:lpstr>Extra Slides</vt:lpstr>
      <vt:lpstr>Contiguous Allocator</vt:lpstr>
      <vt:lpstr>Free list Allocator</vt:lpstr>
      <vt:lpstr>Header Bits in RCImmix</vt:lpstr>
      <vt:lpstr>GC Fraction</vt:lpstr>
      <vt:lpstr>Mutator Time</vt:lpstr>
      <vt:lpstr>GC Time</vt:lpstr>
      <vt:lpstr>Optimized Root Scanning</vt:lpstr>
      <vt:lpstr>Cycle Collection in RC Immix</vt:lpstr>
      <vt:lpstr>Future Opportunities</vt:lpstr>
      <vt:lpstr>GC Fundamentals Algorithmic Components</vt:lpstr>
      <vt:lpstr>GC Fundamentals Canonical Garbage Collectors</vt:lpstr>
    </vt:vector>
  </TitlesOfParts>
  <Company>Australian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Blackburn</dc:creator>
  <cp:lastModifiedBy>Rifat Shahriyar</cp:lastModifiedBy>
  <cp:revision>539</cp:revision>
  <dcterms:created xsi:type="dcterms:W3CDTF">2010-01-22T23:44:33Z</dcterms:created>
  <dcterms:modified xsi:type="dcterms:W3CDTF">2013-10-29T18:40:13Z</dcterms:modified>
</cp:coreProperties>
</file>