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300" r:id="rId4"/>
    <p:sldId id="324" r:id="rId5"/>
    <p:sldId id="301" r:id="rId6"/>
    <p:sldId id="342" r:id="rId7"/>
    <p:sldId id="325" r:id="rId8"/>
    <p:sldId id="326" r:id="rId9"/>
    <p:sldId id="327" r:id="rId10"/>
    <p:sldId id="328" r:id="rId11"/>
    <p:sldId id="330" r:id="rId12"/>
    <p:sldId id="331" r:id="rId13"/>
    <p:sldId id="333" r:id="rId14"/>
    <p:sldId id="334" r:id="rId15"/>
    <p:sldId id="332" r:id="rId16"/>
    <p:sldId id="341" r:id="rId17"/>
    <p:sldId id="335" r:id="rId18"/>
    <p:sldId id="336" r:id="rId19"/>
    <p:sldId id="33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12" autoAdjust="0"/>
  </p:normalViewPr>
  <p:slideViewPr>
    <p:cSldViewPr snapToGrid="0" snapToObjects="1">
      <p:cViewPr varScale="1">
        <p:scale>
          <a:sx n="63" d="100"/>
          <a:sy n="63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1.475489408445163</c:v>
                </c:pt>
                <c:pt idx="1">
                  <c:v>1.281188267862385</c:v>
                </c:pt>
                <c:pt idx="2">
                  <c:v>1.222144282107094</c:v>
                </c:pt>
                <c:pt idx="3">
                  <c:v>1.124500417835768</c:v>
                </c:pt>
                <c:pt idx="4">
                  <c:v>1.098479535808112</c:v>
                </c:pt>
                <c:pt idx="5">
                  <c:v>1.063474809346006</c:v>
                </c:pt>
                <c:pt idx="6">
                  <c:v>1.038096260651433</c:v>
                </c:pt>
                <c:pt idx="7">
                  <c:v>1.02053064016344</c:v>
                </c:pt>
                <c:pt idx="8">
                  <c:v>1.011282879695584</c:v>
                </c:pt>
                <c:pt idx="9">
                  <c:v>1.010957958889165</c:v>
                </c:pt>
                <c:pt idx="10">
                  <c:v>1.0</c:v>
                </c:pt>
              </c:numCache>
            </c:numRef>
          </c:yVal>
          <c:smooth val="0"/>
        </c:ser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102360"/>
        <c:axId val="2141433896"/>
      </c:scatterChart>
      <c:valAx>
        <c:axId val="214210236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1433896"/>
        <c:crosses val="autoZero"/>
        <c:crossBetween val="midCat"/>
      </c:valAx>
      <c:valAx>
        <c:axId val="2141433896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2102360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9.081065186375739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043080"/>
        <c:axId val="2132048568"/>
      </c:scatterChart>
      <c:valAx>
        <c:axId val="213204308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048568"/>
        <c:crosses val="autoZero"/>
        <c:crossBetween val="midCat"/>
      </c:valAx>
      <c:valAx>
        <c:axId val="2132048568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04308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954936"/>
        <c:axId val="2131960424"/>
      </c:scatterChart>
      <c:valAx>
        <c:axId val="2131954936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960424"/>
        <c:crosses val="autoZero"/>
        <c:crossBetween val="midCat"/>
      </c:valAx>
      <c:valAx>
        <c:axId val="2131960424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95493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 smtClean="0"/>
              <a:t>Minimum Heap</a:t>
            </a:r>
            <a:endParaRPr lang="en-US" sz="1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1994216"/>
        <c:axId val="2131997192"/>
      </c:barChart>
      <c:catAx>
        <c:axId val="2131994216"/>
        <c:scaling>
          <c:orientation val="minMax"/>
        </c:scaling>
        <c:delete val="1"/>
        <c:axPos val="b"/>
        <c:majorTickMark val="out"/>
        <c:minorTickMark val="none"/>
        <c:tickLblPos val="nextTo"/>
        <c:crossAx val="2131997192"/>
        <c:crosses val="autoZero"/>
        <c:auto val="1"/>
        <c:lblAlgn val="ctr"/>
        <c:lblOffset val="100"/>
        <c:noMultiLvlLbl val="0"/>
      </c:catAx>
      <c:valAx>
        <c:axId val="2131997192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99421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5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907064"/>
        <c:axId val="2131905176"/>
      </c:scatterChart>
      <c:valAx>
        <c:axId val="2131907064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905176"/>
        <c:crosses val="autoZero"/>
        <c:crossBetween val="midCat"/>
      </c:valAx>
      <c:valAx>
        <c:axId val="2131905176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907064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9.081065186375735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8867800"/>
        <c:axId val="2138651752"/>
      </c:scatterChart>
      <c:valAx>
        <c:axId val="213886780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8651752"/>
        <c:crosses val="autoZero"/>
        <c:crossBetween val="midCat"/>
      </c:valAx>
      <c:valAx>
        <c:axId val="2138651752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8867800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570280"/>
        <c:axId val="2132575752"/>
      </c:scatterChart>
      <c:valAx>
        <c:axId val="213257028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575752"/>
        <c:crosses val="autoZero"/>
        <c:crossBetween val="midCat"/>
      </c:valAx>
      <c:valAx>
        <c:axId val="2132575752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57028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538840"/>
        <c:axId val="2132544328"/>
      </c:scatterChart>
      <c:valAx>
        <c:axId val="213253884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544328"/>
        <c:crosses val="autoZero"/>
        <c:crossBetween val="midCat"/>
      </c:valAx>
      <c:valAx>
        <c:axId val="2132544328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53884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 smtClean="0"/>
              <a:t>Minimum Heap</a:t>
            </a:r>
            <a:endParaRPr lang="en-US" sz="1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461624"/>
        <c:axId val="2132464408"/>
      </c:barChart>
      <c:catAx>
        <c:axId val="2132461624"/>
        <c:scaling>
          <c:orientation val="minMax"/>
        </c:scaling>
        <c:delete val="1"/>
        <c:axPos val="b"/>
        <c:majorTickMark val="out"/>
        <c:minorTickMark val="none"/>
        <c:tickLblPos val="nextTo"/>
        <c:crossAx val="2132464408"/>
        <c:crosses val="autoZero"/>
        <c:auto val="1"/>
        <c:lblAlgn val="ctr"/>
        <c:lblOffset val="100"/>
        <c:noMultiLvlLbl val="0"/>
      </c:catAx>
      <c:valAx>
        <c:axId val="2132464408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46162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9.081065186375739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316440"/>
        <c:axId val="2132321928"/>
      </c:scatterChart>
      <c:valAx>
        <c:axId val="213231644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321928"/>
        <c:crosses val="autoZero"/>
        <c:crossBetween val="midCat"/>
      </c:valAx>
      <c:valAx>
        <c:axId val="2132321928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31644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279368"/>
        <c:axId val="2132271496"/>
      </c:scatterChart>
      <c:valAx>
        <c:axId val="2132279368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271496"/>
        <c:crosses val="autoZero"/>
        <c:crossBetween val="midCat"/>
      </c:valAx>
      <c:valAx>
        <c:axId val="2132271496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279368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 smtClean="0"/>
              <a:t>Minimum Heap</a:t>
            </a:r>
            <a:endParaRPr lang="en-US" sz="1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224600"/>
        <c:axId val="2132227576"/>
      </c:barChart>
      <c:catAx>
        <c:axId val="2132224600"/>
        <c:scaling>
          <c:orientation val="minMax"/>
        </c:scaling>
        <c:delete val="1"/>
        <c:axPos val="b"/>
        <c:majorTickMark val="out"/>
        <c:minorTickMark val="none"/>
        <c:tickLblPos val="nextTo"/>
        <c:crossAx val="2132227576"/>
        <c:crosses val="autoZero"/>
        <c:auto val="1"/>
        <c:lblAlgn val="ctr"/>
        <c:lblOffset val="100"/>
        <c:noMultiLvlLbl val="0"/>
      </c:catAx>
      <c:valAx>
        <c:axId val="2132227576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22460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</c:ser>
        <c:ser>
          <c:idx val="5"/>
          <c:order val="1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</c:ser>
        <c:ser>
          <c:idx val="6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1.436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2211960"/>
        <c:axId val="2132161096"/>
      </c:scatterChart>
      <c:valAx>
        <c:axId val="213221196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161096"/>
        <c:crosses val="autoZero"/>
        <c:crossBetween val="midCat"/>
      </c:valAx>
      <c:valAx>
        <c:axId val="2132161096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21196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1F25-4B66-754F-AEA4-AB77802BF224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E92E-AA05-D84F-9054-FA715BDC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fundamental branches</a:t>
            </a:r>
            <a:r>
              <a:rPr lang="en-US" baseline="0" dirty="0" smtClean="0"/>
              <a:t> to GC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GC was born</a:t>
            </a:r>
            <a:r>
              <a:rPr lang="en-US" baseline="0" dirty="0" smtClean="0"/>
              <a:t> in 1960.</a:t>
            </a:r>
          </a:p>
          <a:p>
            <a:r>
              <a:rPr lang="en-US" baseline="0" dirty="0" smtClean="0"/>
              <a:t>At the top, first paper on tracing by McCarthy.</a:t>
            </a:r>
          </a:p>
          <a:p>
            <a:r>
              <a:rPr lang="en-US" baseline="0" dirty="0" smtClean="0"/>
              <a:t>At the bottom, first paper on RC by Collins.</a:t>
            </a:r>
          </a:p>
          <a:p>
            <a:endParaRPr lang="en-US" dirty="0" smtClean="0"/>
          </a:p>
          <a:p>
            <a:r>
              <a:rPr lang="en-US" dirty="0" smtClean="0"/>
              <a:t>Tracing by McCarthy – Communications of the ACM, April 1960</a:t>
            </a:r>
          </a:p>
          <a:p>
            <a:r>
              <a:rPr lang="en-US" dirty="0" smtClean="0"/>
              <a:t>Reference Counting by Collins – Communications of the ACM, December 1960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2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E92E-AA05-D84F-9054-FA715BDC3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G</a:t>
            </a:r>
            <a:r>
              <a:rPr lang="en-US" dirty="0" smtClean="0"/>
              <a:t>C</a:t>
            </a:r>
            <a:r>
              <a:rPr lang="en-US" baseline="0" dirty="0" smtClean="0"/>
              <a:t> algorithm can be broken down </a:t>
            </a:r>
            <a:r>
              <a:rPr lang="en-US" b="0" u="none" baseline="0" dirty="0" smtClean="0"/>
              <a:t>into of three algorithmic components</a:t>
            </a:r>
            <a:r>
              <a:rPr lang="en-US" b="0" baseline="0" dirty="0" smtClean="0"/>
              <a:t>.  How </a:t>
            </a:r>
            <a:r>
              <a:rPr lang="en-US" b="1" baseline="0" dirty="0" smtClean="0"/>
              <a:t>objects </a:t>
            </a:r>
            <a:r>
              <a:rPr lang="en-US" b="0" baseline="0" dirty="0" smtClean="0"/>
              <a:t>are allocated, how garbage is identified, and how space is reclaimed.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</a:t>
            </a:r>
            <a:r>
              <a:rPr lang="en-US" baseline="0" dirty="0" smtClean="0"/>
              <a:t> this and the following slides, we contrast the three fundamental collectors, starting with mark-sweep.  We do this by presenting four perspectives on collector performance: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, collector, minimum heap size, and total performance.  </a:t>
            </a:r>
            <a:r>
              <a:rPr lang="en-US" dirty="0" smtClean="0"/>
              <a:t>Garbage</a:t>
            </a:r>
            <a:r>
              <a:rPr lang="en-US" baseline="0" dirty="0" smtClean="0"/>
              <a:t> collection people see the application as an adversary, hence the term “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” is used in the literature to characterize the application (in exclusion to the collector). It is often underappreciated that collection policies can affect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 performance.  The poor locality of the free list allocator gives mark-sweep poor </a:t>
            </a:r>
            <a:r>
              <a:rPr lang="en-US" baseline="0" dirty="0" err="1" smtClean="0"/>
              <a:t>mutator</a:t>
            </a:r>
            <a:r>
              <a:rPr lang="en-US" baseline="0" dirty="0" smtClean="0"/>
              <a:t> locality.  However mark-sweep collection is fast and simple, and it is space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76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7130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078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72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837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14979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97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4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1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2274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36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EEC8-C02E-5348-9951-146A578F7BA8}" type="datetimeFigureOut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Shahriyar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 et al</a:t>
            </a:r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27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chart" Target="../charts/chart9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6" Type="http://schemas.openxmlformats.org/officeDocument/2006/relationships/chart" Target="../charts/chart1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Introduction to Garbage Collection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3789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8" name="Picture 7" descr="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" y="1887752"/>
            <a:ext cx="4641025" cy="1553247"/>
          </a:xfrm>
          <a:prstGeom prst="rect">
            <a:avLst/>
          </a:prstGeom>
        </p:spPr>
      </p:pic>
      <p:pic>
        <p:nvPicPr>
          <p:cNvPr id="9" name="Picture 8" descr="p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20" y="1887752"/>
            <a:ext cx="3371684" cy="1804307"/>
          </a:xfrm>
          <a:prstGeom prst="rect">
            <a:avLst/>
          </a:prstGeom>
        </p:spPr>
      </p:pic>
      <p:pic>
        <p:nvPicPr>
          <p:cNvPr id="10" name="Picture 9" descr="p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" y="4694235"/>
            <a:ext cx="2992705" cy="617139"/>
          </a:xfrm>
          <a:prstGeom prst="rect">
            <a:avLst/>
          </a:prstGeom>
        </p:spPr>
      </p:pic>
      <p:pic>
        <p:nvPicPr>
          <p:cNvPr id="11" name="Picture 10" descr="p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91" y="4289220"/>
            <a:ext cx="4997413" cy="16887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005762" y="2495834"/>
            <a:ext cx="575883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337172" y="4723771"/>
            <a:ext cx="575883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894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3" name="Group 418"/>
          <p:cNvGrpSpPr/>
          <p:nvPr/>
        </p:nvGrpSpPr>
        <p:grpSpPr>
          <a:xfrm>
            <a:off x="457200" y="3251699"/>
            <a:ext cx="2508015" cy="572293"/>
            <a:chOff x="-2875208" y="4235313"/>
            <a:chExt cx="2508015" cy="572293"/>
          </a:xfrm>
        </p:grpSpPr>
        <p:sp>
          <p:nvSpPr>
            <p:cNvPr id="400" name="Rounded Rectangle 399"/>
            <p:cNvSpPr/>
            <p:nvPr/>
          </p:nvSpPr>
          <p:spPr>
            <a:xfrm>
              <a:off x="-2875208" y="4235313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-589208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4" name="Rounded Rectangle 403"/>
            <p:cNvSpPr/>
            <p:nvPr/>
          </p:nvSpPr>
          <p:spPr>
            <a:xfrm>
              <a:off x="-2819400" y="43115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5" name="Rounded Rectangle 404"/>
            <p:cNvSpPr/>
            <p:nvPr/>
          </p:nvSpPr>
          <p:spPr>
            <a:xfrm>
              <a:off x="-1625286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08" name="Straight Connector 407"/>
            <p:cNvCxnSpPr/>
            <p:nvPr/>
          </p:nvCxnSpPr>
          <p:spPr>
            <a:xfrm>
              <a:off x="-2590800" y="4771357"/>
              <a:ext cx="2092386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 flipH="1" flipV="1">
              <a:off x="-2635412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 flipH="1" flipV="1">
              <a:off x="-1580692" y="4725157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 flipH="1" flipV="1">
              <a:off x="-54461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GC Fundamentals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Algorithmic Components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2590800" cy="639762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Allocation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19800" y="1219200"/>
            <a:ext cx="2590800" cy="639762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Reclamation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766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Calibri"/>
              </a:rPr>
              <a:t>Identification</a:t>
            </a:r>
            <a:endParaRPr lang="en-US" sz="2400" b="1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083" y="4267200"/>
            <a:ext cx="20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Bump Allocation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1186" y="2602468"/>
            <a:ext cx="117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Free List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04615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Verdana"/>
              </a:rPr>
              <a:t>`</a:t>
            </a:r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0222" y="2401669"/>
            <a:ext cx="122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Tracing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 smtClean="0">
                <a:solidFill>
                  <a:prstClr val="black"/>
                </a:solidFill>
                <a:latin typeface="Verdana"/>
              </a:rPr>
              <a:t>implicit</a:t>
            </a:r>
            <a:r>
              <a:rPr lang="en-US" dirty="0" smtClean="0">
                <a:solidFill>
                  <a:prstClr val="black"/>
                </a:solidFill>
                <a:latin typeface="Verdana"/>
              </a:rPr>
              <a:t>)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6735" y="4114800"/>
            <a:ext cx="245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Reference Counting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 smtClean="0">
                <a:solidFill>
                  <a:prstClr val="black"/>
                </a:solidFill>
                <a:latin typeface="Verdana"/>
              </a:rPr>
              <a:t>explicit</a:t>
            </a:r>
            <a:r>
              <a:rPr lang="en-US" dirty="0" smtClean="0">
                <a:solidFill>
                  <a:prstClr val="black"/>
                </a:solidFill>
                <a:latin typeface="Verdana"/>
              </a:rPr>
              <a:t>)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07814" y="1905000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Sweep-to-Free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00925" y="3200400"/>
            <a:ext cx="12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Compact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8" name="Group 233"/>
          <p:cNvGrpSpPr/>
          <p:nvPr/>
        </p:nvGrpSpPr>
        <p:grpSpPr>
          <a:xfrm>
            <a:off x="6102585" y="2274332"/>
            <a:ext cx="2508015" cy="572293"/>
            <a:chOff x="-2817399" y="4188044"/>
            <a:chExt cx="2508015" cy="572293"/>
          </a:xfrm>
        </p:grpSpPr>
        <p:sp>
          <p:nvSpPr>
            <p:cNvPr id="210" name="Rounded Rectangle 209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214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05"/>
          <p:cNvGrpSpPr/>
          <p:nvPr/>
        </p:nvGrpSpPr>
        <p:grpSpPr>
          <a:xfrm>
            <a:off x="6102585" y="3557261"/>
            <a:ext cx="2508015" cy="572293"/>
            <a:chOff x="-2667000" y="4227513"/>
            <a:chExt cx="2508015" cy="572293"/>
          </a:xfrm>
        </p:grpSpPr>
        <p:sp>
          <p:nvSpPr>
            <p:cNvPr id="235" name="Rounded Rectangle 234"/>
            <p:cNvSpPr/>
            <p:nvPr/>
          </p:nvSpPr>
          <p:spPr>
            <a:xfrm>
              <a:off x="-2667000" y="4227513"/>
              <a:ext cx="2508015" cy="5722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-6212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-2625000" y="4303713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-3810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-1131400" y="43037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-13716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-1828800" y="43037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-2625000" y="4303713"/>
              <a:ext cx="45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-2124000" y="4303713"/>
              <a:ext cx="18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05" name="Left Arrow 304"/>
            <p:cNvSpPr/>
            <p:nvPr/>
          </p:nvSpPr>
          <p:spPr>
            <a:xfrm>
              <a:off x="-1862934" y="4338085"/>
              <a:ext cx="632400" cy="25955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12" name="Group 363"/>
          <p:cNvGrpSpPr/>
          <p:nvPr/>
        </p:nvGrpSpPr>
        <p:grpSpPr>
          <a:xfrm>
            <a:off x="6101790" y="4771210"/>
            <a:ext cx="2509604" cy="1232433"/>
            <a:chOff x="6101790" y="3976392"/>
            <a:chExt cx="2509604" cy="1232433"/>
          </a:xfrm>
        </p:grpSpPr>
        <p:grpSp>
          <p:nvGrpSpPr>
            <p:cNvPr id="13" name="Group 362"/>
            <p:cNvGrpSpPr/>
            <p:nvPr/>
          </p:nvGrpSpPr>
          <p:grpSpPr>
            <a:xfrm>
              <a:off x="6103379" y="4636532"/>
              <a:ext cx="2508015" cy="572293"/>
              <a:chOff x="-2818606" y="5108020"/>
              <a:chExt cx="2508015" cy="572293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-2818606" y="5108020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7" name="Rounded Rectangle 336"/>
              <p:cNvSpPr/>
              <p:nvPr/>
            </p:nvSpPr>
            <p:spPr>
              <a:xfrm>
                <a:off x="-2776606" y="5180570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-2538000" y="5184220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14" name="Group 361"/>
            <p:cNvGrpSpPr/>
            <p:nvPr/>
          </p:nvGrpSpPr>
          <p:grpSpPr>
            <a:xfrm>
              <a:off x="6101790" y="3976392"/>
              <a:ext cx="2508015" cy="572293"/>
              <a:chOff x="-2778008" y="4236878"/>
              <a:chExt cx="2508015" cy="572293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-2778008" y="423687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-7322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3" name="Rounded Rectangle 322"/>
              <p:cNvSpPr/>
              <p:nvPr/>
            </p:nvSpPr>
            <p:spPr>
              <a:xfrm>
                <a:off x="-2736008" y="4313078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4" name="Rounded Rectangle 323"/>
              <p:cNvSpPr/>
              <p:nvPr/>
            </p:nvSpPr>
            <p:spPr>
              <a:xfrm>
                <a:off x="-492008" y="4313078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-1242408" y="4313078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-14826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-1939808" y="4313078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-467700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-1204308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</p:grpSp>
      </p:grpSp>
      <p:grpSp>
        <p:nvGrpSpPr>
          <p:cNvPr id="15" name="Group 440"/>
          <p:cNvGrpSpPr/>
          <p:nvPr/>
        </p:nvGrpSpPr>
        <p:grpSpPr>
          <a:xfrm>
            <a:off x="3277034" y="3251699"/>
            <a:ext cx="2508015" cy="572293"/>
            <a:chOff x="-2975715" y="2113958"/>
            <a:chExt cx="2508015" cy="572293"/>
          </a:xfrm>
        </p:grpSpPr>
        <p:sp>
          <p:nvSpPr>
            <p:cNvPr id="353" name="Rounded Rectangle 352"/>
            <p:cNvSpPr/>
            <p:nvPr/>
          </p:nvSpPr>
          <p:spPr>
            <a:xfrm>
              <a:off x="-2975715" y="2113958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-9299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-2933715" y="2190158"/>
              <a:ext cx="72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-689715" y="2190158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-1440115" y="2190158"/>
              <a:ext cx="45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-16803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-2137515" y="2190158"/>
              <a:ext cx="36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066202" y="4689162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51" name="Circular Arrow 250"/>
          <p:cNvSpPr/>
          <p:nvPr/>
        </p:nvSpPr>
        <p:spPr>
          <a:xfrm rot="21341194" flipH="1">
            <a:off x="6325200" y="4901599"/>
            <a:ext cx="2514600" cy="1559244"/>
          </a:xfrm>
          <a:prstGeom prst="circularArrow">
            <a:avLst>
              <a:gd name="adj1" fmla="val 8217"/>
              <a:gd name="adj2" fmla="val 548816"/>
              <a:gd name="adj3" fmla="val 20641064"/>
              <a:gd name="adj4" fmla="val 13398451"/>
              <a:gd name="adj5" fmla="val 824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7788" y="4411243"/>
            <a:ext cx="12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Verdana"/>
              </a:rPr>
              <a:t>Evacuate</a:t>
            </a: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57200" y="4912554"/>
            <a:ext cx="2508015" cy="5722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499200" y="4988754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1752600" y="4988754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1295400" y="4988754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6" name="Group 429"/>
          <p:cNvGrpSpPr/>
          <p:nvPr/>
        </p:nvGrpSpPr>
        <p:grpSpPr>
          <a:xfrm>
            <a:off x="1279084" y="3327899"/>
            <a:ext cx="360000" cy="453988"/>
            <a:chOff x="-2053324" y="4311513"/>
            <a:chExt cx="360000" cy="453988"/>
          </a:xfrm>
        </p:grpSpPr>
        <p:sp>
          <p:nvSpPr>
            <p:cNvPr id="407" name="Rounded Rectangle 406"/>
            <p:cNvSpPr/>
            <p:nvPr/>
          </p:nvSpPr>
          <p:spPr>
            <a:xfrm>
              <a:off x="-2053324" y="43115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 flipH="1" flipV="1">
              <a:off x="-1918730" y="4719301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428"/>
          <p:cNvGrpSpPr/>
          <p:nvPr/>
        </p:nvGrpSpPr>
        <p:grpSpPr>
          <a:xfrm>
            <a:off x="1031046" y="3327899"/>
            <a:ext cx="180000" cy="459844"/>
            <a:chOff x="-2301362" y="4311513"/>
            <a:chExt cx="180000" cy="459844"/>
          </a:xfrm>
        </p:grpSpPr>
        <p:sp>
          <p:nvSpPr>
            <p:cNvPr id="401" name="Rounded Rectangle 400"/>
            <p:cNvSpPr/>
            <p:nvPr/>
          </p:nvSpPr>
          <p:spPr>
            <a:xfrm>
              <a:off x="-2301362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2" name="Straight Connector 411"/>
            <p:cNvCxnSpPr>
              <a:endCxn id="401" idx="2"/>
            </p:cNvCxnSpPr>
            <p:nvPr/>
          </p:nvCxnSpPr>
          <p:spPr>
            <a:xfrm rot="5400000" flipH="1" flipV="1">
              <a:off x="-2264431" y="4720641"/>
              <a:ext cx="99844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430"/>
          <p:cNvGrpSpPr/>
          <p:nvPr/>
        </p:nvGrpSpPr>
        <p:grpSpPr>
          <a:xfrm>
            <a:off x="1955160" y="3331075"/>
            <a:ext cx="720000" cy="458256"/>
            <a:chOff x="-1377248" y="4314689"/>
            <a:chExt cx="720000" cy="458256"/>
          </a:xfrm>
        </p:grpSpPr>
        <p:sp>
          <p:nvSpPr>
            <p:cNvPr id="402" name="Rounded Rectangle 401"/>
            <p:cNvSpPr/>
            <p:nvPr/>
          </p:nvSpPr>
          <p:spPr>
            <a:xfrm>
              <a:off x="-1377248" y="4314689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5" name="Straight Connector 414"/>
            <p:cNvCxnSpPr/>
            <p:nvPr/>
          </p:nvCxnSpPr>
          <p:spPr>
            <a:xfrm rot="5400000" flipH="1" flipV="1">
              <a:off x="-106265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6" name="Rounded Rectangle 425"/>
          <p:cNvSpPr/>
          <p:nvPr/>
        </p:nvSpPr>
        <p:spPr>
          <a:xfrm>
            <a:off x="1946245" y="3325307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7" name="Rounded Rectangle 426"/>
          <p:cNvSpPr/>
          <p:nvPr/>
        </p:nvSpPr>
        <p:spPr>
          <a:xfrm>
            <a:off x="1270169" y="3325307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8" name="Rounded Rectangle 427"/>
          <p:cNvSpPr/>
          <p:nvPr/>
        </p:nvSpPr>
        <p:spPr>
          <a:xfrm>
            <a:off x="1022131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20" name="Group 509"/>
          <p:cNvGrpSpPr/>
          <p:nvPr/>
        </p:nvGrpSpPr>
        <p:grpSpPr>
          <a:xfrm>
            <a:off x="3276600" y="4631285"/>
            <a:ext cx="2532905" cy="853562"/>
            <a:chOff x="3276600" y="4631285"/>
            <a:chExt cx="2532905" cy="853562"/>
          </a:xfrm>
        </p:grpSpPr>
        <p:sp>
          <p:nvSpPr>
            <p:cNvPr id="379" name="Rounded Rectangle 378"/>
            <p:cNvSpPr/>
            <p:nvPr/>
          </p:nvSpPr>
          <p:spPr>
            <a:xfrm>
              <a:off x="3276600" y="4912554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5562600" y="4988754"/>
              <a:ext cx="18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3" name="Rounded Rectangle 382"/>
            <p:cNvSpPr/>
            <p:nvPr/>
          </p:nvSpPr>
          <p:spPr>
            <a:xfrm>
              <a:off x="4812200" y="4988754"/>
              <a:ext cx="45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61195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Verdana"/>
                </a:rPr>
                <a:t>3</a:t>
              </a:r>
              <a:endParaRPr lang="en-US" sz="1400" b="1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497200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Verdana"/>
                </a:rPr>
                <a:t>1</a:t>
              </a:r>
              <a:endParaRPr lang="en-US" sz="1400" b="1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1" name="Group 496"/>
            <p:cNvGrpSpPr/>
            <p:nvPr/>
          </p:nvGrpSpPr>
          <p:grpSpPr>
            <a:xfrm>
              <a:off x="5291704" y="4631285"/>
              <a:ext cx="388280" cy="632461"/>
              <a:chOff x="5281046" y="2948939"/>
              <a:chExt cx="388280" cy="632461"/>
            </a:xfrm>
          </p:grpSpPr>
          <p:sp>
            <p:nvSpPr>
              <p:cNvPr id="498" name="Oval 497"/>
              <p:cNvSpPr/>
              <p:nvPr/>
            </p:nvSpPr>
            <p:spPr>
              <a:xfrm rot="16200000">
                <a:off x="5623066" y="2948399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5617823" y="3534600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cxnSp>
            <p:nvCxnSpPr>
              <p:cNvPr id="500" name="Straight Arrow Connector 499"/>
              <p:cNvCxnSpPr/>
              <p:nvPr/>
            </p:nvCxnSpPr>
            <p:spPr>
              <a:xfrm rot="10800000" flipV="1">
                <a:off x="5281046" y="3560381"/>
                <a:ext cx="382496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stCxn id="498" idx="6"/>
              </p:cNvCxnSpPr>
              <p:nvPr/>
            </p:nvCxnSpPr>
            <p:spPr>
              <a:xfrm rot="16200000" flipH="1" flipV="1">
                <a:off x="5482097" y="3112768"/>
                <a:ext cx="32765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506"/>
          <p:cNvGrpSpPr/>
          <p:nvPr/>
        </p:nvGrpSpPr>
        <p:grpSpPr>
          <a:xfrm>
            <a:off x="5633184" y="2971800"/>
            <a:ext cx="46800" cy="327659"/>
            <a:chOff x="5551200" y="2078071"/>
            <a:chExt cx="46800" cy="327659"/>
          </a:xfrm>
        </p:grpSpPr>
        <p:sp>
          <p:nvSpPr>
            <p:cNvPr id="503" name="Oval 502"/>
            <p:cNvSpPr/>
            <p:nvPr/>
          </p:nvSpPr>
          <p:spPr>
            <a:xfrm rot="16200000">
              <a:off x="5551740" y="2077531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6" name="Straight Arrow Connector 505"/>
            <p:cNvCxnSpPr>
              <a:stCxn id="503" idx="6"/>
            </p:cNvCxnSpPr>
            <p:nvPr/>
          </p:nvCxnSpPr>
          <p:spPr>
            <a:xfrm rot="16200000" flipH="1" flipV="1">
              <a:off x="5410771" y="2241900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81" name="Rectangle 280"/>
          <p:cNvSpPr/>
          <p:nvPr/>
        </p:nvSpPr>
        <p:spPr>
          <a:xfrm>
            <a:off x="3208829" y="4047310"/>
            <a:ext cx="2658571" cy="15152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563034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812634" y="3325307"/>
            <a:ext cx="45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4850734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5598000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319034" y="3331075"/>
            <a:ext cx="2183800" cy="360000"/>
            <a:chOff x="3471434" y="3480299"/>
            <a:chExt cx="2183800" cy="360000"/>
          </a:xfrm>
        </p:grpSpPr>
        <p:sp>
          <p:nvSpPr>
            <p:cNvPr id="128" name="Rounded Rectangle 127"/>
            <p:cNvSpPr/>
            <p:nvPr/>
          </p:nvSpPr>
          <p:spPr>
            <a:xfrm>
              <a:off x="54752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71434" y="3480299"/>
              <a:ext cx="72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8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267634" y="3480299"/>
              <a:ext cx="36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22" name="Group 507"/>
          <p:cNvGrpSpPr/>
          <p:nvPr/>
        </p:nvGrpSpPr>
        <p:grpSpPr>
          <a:xfrm>
            <a:off x="5291704" y="3557461"/>
            <a:ext cx="382496" cy="46800"/>
            <a:chOff x="5209720" y="2663732"/>
            <a:chExt cx="382496" cy="46800"/>
          </a:xfrm>
        </p:grpSpPr>
        <p:sp>
          <p:nvSpPr>
            <p:cNvPr id="504" name="Oval 503"/>
            <p:cNvSpPr/>
            <p:nvPr/>
          </p:nvSpPr>
          <p:spPr>
            <a:xfrm>
              <a:off x="5546497" y="2663732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5" name="Straight Arrow Connector 504"/>
            <p:cNvCxnSpPr/>
            <p:nvPr/>
          </p:nvCxnSpPr>
          <p:spPr>
            <a:xfrm rot="10800000" flipV="1">
              <a:off x="5209720" y="2689513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9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build="p"/>
      <p:bldP spid="9" grpId="0" build="p"/>
      <p:bldP spid="11" grpId="0"/>
      <p:bldP spid="38" grpId="0"/>
      <p:bldP spid="39" grpId="0"/>
      <p:bldP spid="42" grpId="0" animBg="1"/>
      <p:bldP spid="43" grpId="0" animBg="1"/>
      <p:bldP spid="44" grpId="0"/>
      <p:bldP spid="45" grpId="0"/>
      <p:bldP spid="47" grpId="0"/>
      <p:bldP spid="145" grpId="0"/>
      <p:bldP spid="246" grpId="0" animBg="1"/>
      <p:bldP spid="251" grpId="0" animBg="1"/>
      <p:bldP spid="46" grpId="0"/>
      <p:bldP spid="366" grpId="0" animBg="1"/>
      <p:bldP spid="368" grpId="0" animBg="1"/>
      <p:bldP spid="371" grpId="0" animBg="1"/>
      <p:bldP spid="373" grpId="0" animBg="1"/>
      <p:bldP spid="426" grpId="0" animBg="1"/>
      <p:bldP spid="427" grpId="0" animBg="1"/>
      <p:bldP spid="428" grpId="0" animBg="1"/>
      <p:bldP spid="281" grpId="0" animBg="1"/>
      <p:bldP spid="118" grpId="0" animBg="1"/>
      <p:bldP spid="119" grpId="0" animBg="1"/>
      <p:bldP spid="361" grpId="0" animBg="1"/>
      <p:bldP spid="361" grpId="1" animBg="1"/>
      <p:bldP spid="360" grpId="0" animBg="1"/>
      <p:bldP spid="3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0" dirty="0">
                <a:latin typeface="Calibri"/>
                <a:cs typeface="Calibri"/>
              </a:rPr>
              <a:t>Tracing </a:t>
            </a:r>
            <a:r>
              <a:rPr lang="en-US" sz="2400" b="0" dirty="0">
                <a:latin typeface="Calibri"/>
                <a:cs typeface="Calibri"/>
              </a:rPr>
              <a:t>[McCarthy1960]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cxnSp>
        <p:nvCxnSpPr>
          <p:cNvPr id="31" name="Curved Connector 17"/>
          <p:cNvCxnSpPr>
            <a:endCxn id="27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19"/>
          <p:cNvCxnSpPr>
            <a:stCxn id="27" idx="7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3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5"/>
            <a:endCxn id="22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771775" y="3141663"/>
            <a:ext cx="360363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2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F</a:t>
            </a:r>
          </a:p>
        </p:txBody>
      </p:sp>
      <p:cxnSp>
        <p:nvCxnSpPr>
          <p:cNvPr id="42" name="Straight Arrow Connector 41"/>
          <p:cNvCxnSpPr>
            <a:stCxn id="27" idx="1"/>
            <a:endCxn id="38" idx="5"/>
          </p:cNvCxnSpPr>
          <p:nvPr/>
        </p:nvCxnSpPr>
        <p:spPr>
          <a:xfrm flipH="1" flipV="1">
            <a:off x="3345778" y="4650703"/>
            <a:ext cx="579427" cy="79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9912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6216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795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43" grpId="0"/>
      <p:bldP spid="43" grpId="1"/>
      <p:bldP spid="44" grpId="0"/>
      <p:bldP spid="4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0" dirty="0" smtClean="0">
                <a:latin typeface="Calibri"/>
                <a:cs typeface="Calibri"/>
              </a:rPr>
              <a:t>Reference </a:t>
            </a:r>
            <a:r>
              <a:rPr lang="en-US" sz="4000" b="0" dirty="0">
                <a:latin typeface="Calibri"/>
                <a:cs typeface="Calibri"/>
              </a:rPr>
              <a:t>Counting </a:t>
            </a:r>
            <a:r>
              <a:rPr lang="en-US" sz="2400" b="0" dirty="0">
                <a:latin typeface="Calibri"/>
                <a:cs typeface="Calibri"/>
              </a:rPr>
              <a:t>[Collins 1960]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4" name="Curved Connector 17"/>
          <p:cNvCxnSpPr>
            <a:stCxn id="33" idx="3"/>
            <a:endCxn id="31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19"/>
          <p:cNvCxnSpPr>
            <a:stCxn id="31" idx="7"/>
            <a:endCxn id="33" idx="1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6"/>
            <a:endCxn id="30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29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2771775" y="3141663"/>
            <a:ext cx="647700" cy="1582737"/>
            <a:chOff x="2771800" y="3140968"/>
            <a:chExt cx="648072" cy="1584176"/>
          </a:xfrm>
        </p:grpSpPr>
        <p:sp>
          <p:nvSpPr>
            <p:cNvPr id="42" name="Oval 41"/>
            <p:cNvSpPr/>
            <p:nvPr/>
          </p:nvSpPr>
          <p:spPr>
            <a:xfrm>
              <a:off x="2916346" y="4221449"/>
              <a:ext cx="503526" cy="50369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771800" y="3140968"/>
              <a:ext cx="360570" cy="10804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27" idx="5"/>
            <a:endCxn id="29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5"/>
            <a:endCxn id="33" idx="0"/>
          </p:cNvCxnSpPr>
          <p:nvPr/>
        </p:nvCxnSpPr>
        <p:spPr>
          <a:xfrm>
            <a:off x="6154738" y="4364038"/>
            <a:ext cx="685800" cy="100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43808" y="3812847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19795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6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3" grpId="0"/>
      <p:bldP spid="5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405932" y="3318926"/>
            <a:ext cx="5445224" cy="1384995"/>
            <a:chOff x="401588" y="3352800"/>
            <a:chExt cx="5445224" cy="1384995"/>
          </a:xfrm>
        </p:grpSpPr>
        <p:sp>
          <p:nvSpPr>
            <p:cNvPr id="166" name="TextBox 165"/>
            <p:cNvSpPr txBox="1"/>
            <p:nvPr/>
          </p:nvSpPr>
          <p:spPr>
            <a:xfrm>
              <a:off x="401588" y="3352800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732E9A"/>
                  </a:solidFill>
                  <a:latin typeface="Verdana"/>
                </a:rPr>
                <a:t>Mark-Compact 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[</a:t>
              </a:r>
              <a:r>
                <a:rPr lang="en-US" sz="1200" dirty="0" err="1" smtClean="0">
                  <a:solidFill>
                    <a:prstClr val="black"/>
                  </a:solidFill>
                  <a:latin typeface="Verdana"/>
                </a:rPr>
                <a:t>Styger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 1967]</a:t>
              </a:r>
              <a:endParaRPr lang="en-US" sz="2000" dirty="0" smtClean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 smtClean="0">
                  <a:solidFill>
                    <a:srgbClr val="732E9A"/>
                  </a:solidFill>
                  <a:latin typeface="Verdana"/>
                </a:rPr>
                <a:t>compact</a:t>
              </a: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120" name="Group 136"/>
            <p:cNvGrpSpPr/>
            <p:nvPr/>
          </p:nvGrpSpPr>
          <p:grpSpPr>
            <a:xfrm>
              <a:off x="482190" y="3810000"/>
              <a:ext cx="5327415" cy="852192"/>
              <a:chOff x="457200" y="4634208"/>
              <a:chExt cx="5327415" cy="85219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57200" y="4912554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499200" y="4988754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1752600" y="4988754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295400" y="4988754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27" name="Group 440"/>
              <p:cNvGrpSpPr/>
              <p:nvPr/>
            </p:nvGrpSpPr>
            <p:grpSpPr>
              <a:xfrm>
                <a:off x="3276600" y="4914107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2" name="Group 506"/>
              <p:cNvGrpSpPr/>
              <p:nvPr/>
            </p:nvGrpSpPr>
            <p:grpSpPr>
              <a:xfrm>
                <a:off x="5632750" y="4634208"/>
                <a:ext cx="46800" cy="327659"/>
                <a:chOff x="5551200" y="2078071"/>
                <a:chExt cx="46800" cy="327659"/>
              </a:xfrm>
            </p:grpSpPr>
            <p:sp>
              <p:nvSpPr>
                <p:cNvPr id="156" name="Oval 155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56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Rounded Rectangle 143"/>
              <p:cNvSpPr/>
              <p:nvPr/>
            </p:nvSpPr>
            <p:spPr>
              <a:xfrm>
                <a:off x="5562600" y="4987715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812200" y="4987715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850300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597566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35" name="Group 126"/>
              <p:cNvGrpSpPr/>
              <p:nvPr/>
            </p:nvGrpSpPr>
            <p:grpSpPr>
              <a:xfrm>
                <a:off x="3318600" y="4993483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6" name="Group 507"/>
              <p:cNvGrpSpPr/>
              <p:nvPr/>
            </p:nvGrpSpPr>
            <p:grpSpPr>
              <a:xfrm>
                <a:off x="5291270" y="5219869"/>
                <a:ext cx="382496" cy="46800"/>
                <a:chOff x="5209720" y="2663732"/>
                <a:chExt cx="382496" cy="46800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89" b="0" dirty="0" smtClean="0">
                <a:latin typeface="Calibri"/>
                <a:cs typeface="Calibri"/>
              </a:rPr>
              <a:t>GC Fundamentals</a:t>
            </a:r>
            <a:r>
              <a:rPr lang="en-US" b="0" dirty="0" smtClean="0">
                <a:latin typeface="Calibri"/>
                <a:cs typeface="Calibri"/>
              </a:rPr>
              <a:t/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222" b="0" dirty="0" smtClean="0">
                <a:latin typeface="Calibri"/>
                <a:cs typeface="Calibri"/>
              </a:rPr>
              <a:t>Canonical Garbage Collectors</a:t>
            </a:r>
            <a:endParaRPr lang="en-US" sz="3111" b="0" dirty="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6028230" y="1858962"/>
            <a:ext cx="2810970" cy="4601881"/>
            <a:chOff x="6104430" y="1858962"/>
            <a:chExt cx="2810970" cy="4601881"/>
          </a:xfrm>
        </p:grpSpPr>
        <p:grpSp>
          <p:nvGrpSpPr>
            <p:cNvPr id="4" name="Group 57"/>
            <p:cNvGrpSpPr/>
            <p:nvPr/>
          </p:nvGrpSpPr>
          <p:grpSpPr>
            <a:xfrm>
              <a:off x="6104430" y="1858962"/>
              <a:ext cx="2658570" cy="4313238"/>
              <a:chOff x="6028230" y="1858962"/>
              <a:chExt cx="2658570" cy="43132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028230" y="1858962"/>
                <a:ext cx="2658570" cy="431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  <a:latin typeface="Verdana"/>
                  </a:rPr>
                  <a:t>`</a:t>
                </a:r>
                <a:endParaRPr lang="en-US" dirty="0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07814" y="1905000"/>
                <a:ext cx="18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Verdana"/>
                  </a:rPr>
                  <a:t>Sweep-to-Free</a:t>
                </a:r>
                <a:endParaRPr lang="en-US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00925" y="3200400"/>
                <a:ext cx="1204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Verdana"/>
                  </a:rPr>
                  <a:t>Compact</a:t>
                </a:r>
                <a:endParaRPr lang="en-US" dirty="0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5" name="Group 233"/>
              <p:cNvGrpSpPr/>
              <p:nvPr/>
            </p:nvGrpSpPr>
            <p:grpSpPr>
              <a:xfrm>
                <a:off x="6102585" y="2274332"/>
                <a:ext cx="2508015" cy="572293"/>
                <a:chOff x="-2817399" y="4188044"/>
                <a:chExt cx="2508015" cy="57229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-2817399" y="4188044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-7715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-2775399" y="4264244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31399" y="4264244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1281799" y="4264244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15219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-1979199" y="4264244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-2416193" y="4716644"/>
                  <a:ext cx="173538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-2460805" y="4668856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 flipH="1" flipV="1">
                  <a:off x="-1844605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-1479787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19" idx="2"/>
                </p:cNvCxnSpPr>
                <p:nvPr/>
              </p:nvCxnSpPr>
              <p:spPr>
                <a:xfrm rot="5400000" flipH="1" flipV="1">
                  <a:off x="-732315" y="4673372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305"/>
              <p:cNvGrpSpPr/>
              <p:nvPr/>
            </p:nvGrpSpPr>
            <p:grpSpPr>
              <a:xfrm>
                <a:off x="6102585" y="3557261"/>
                <a:ext cx="2508015" cy="572293"/>
                <a:chOff x="-2667000" y="4227513"/>
                <a:chExt cx="2508015" cy="572293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2667000" y="42275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-6212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-2625000" y="4303713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-3810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-1131400" y="4303713"/>
                  <a:ext cx="45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-13716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-1828800" y="43037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-2625000" y="4303713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-2124000" y="4303713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40" name="Left Arrow 39"/>
                <p:cNvSpPr/>
                <p:nvPr/>
              </p:nvSpPr>
              <p:spPr>
                <a:xfrm>
                  <a:off x="-1862934" y="4338085"/>
                  <a:ext cx="632400" cy="259554"/>
                </a:xfrm>
                <a:prstGeom prst="lef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" name="Group 363"/>
              <p:cNvGrpSpPr/>
              <p:nvPr/>
            </p:nvGrpSpPr>
            <p:grpSpPr>
              <a:xfrm>
                <a:off x="6101790" y="4771210"/>
                <a:ext cx="2509604" cy="1232433"/>
                <a:chOff x="6101790" y="3976392"/>
                <a:chExt cx="2509604" cy="1232433"/>
              </a:xfrm>
            </p:grpSpPr>
            <p:grpSp>
              <p:nvGrpSpPr>
                <p:cNvPr id="17" name="Group 362"/>
                <p:cNvGrpSpPr/>
                <p:nvPr/>
              </p:nvGrpSpPr>
              <p:grpSpPr>
                <a:xfrm>
                  <a:off x="6103379" y="4636532"/>
                  <a:ext cx="2508015" cy="572293"/>
                  <a:chOff x="-2818606" y="5108020"/>
                  <a:chExt cx="2508015" cy="572293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-2818606" y="5108020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-2776606" y="5180570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-2538000" y="5184220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</p:grpSp>
            <p:grpSp>
              <p:nvGrpSpPr>
                <p:cNvPr id="30" name="Group 361"/>
                <p:cNvGrpSpPr/>
                <p:nvPr/>
              </p:nvGrpSpPr>
              <p:grpSpPr>
                <a:xfrm>
                  <a:off x="6101790" y="3976392"/>
                  <a:ext cx="2508015" cy="572293"/>
                  <a:chOff x="-2778008" y="4236878"/>
                  <a:chExt cx="2508015" cy="572293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-2778008" y="423687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-7322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-2736008" y="4313078"/>
                    <a:ext cx="72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-492008" y="4313078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-1242408" y="4313078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-14826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-1939808" y="4313078"/>
                    <a:ext cx="36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-467700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-1204308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</p:grpSp>
          </p:grpSp>
          <p:sp>
            <p:nvSpPr>
              <p:cNvPr id="56" name="Rectangle 55"/>
              <p:cNvSpPr/>
              <p:nvPr/>
            </p:nvSpPr>
            <p:spPr>
              <a:xfrm>
                <a:off x="6066202" y="4689162"/>
                <a:ext cx="2582370" cy="71144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77788" y="4411243"/>
                <a:ext cx="123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Verdana"/>
                  </a:rPr>
                  <a:t>Evacuate</a:t>
                </a:r>
                <a:endParaRPr lang="en-US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59" name="Circular Arrow 58"/>
            <p:cNvSpPr/>
            <p:nvPr/>
          </p:nvSpPr>
          <p:spPr>
            <a:xfrm rot="21341194" flipH="1">
              <a:off x="6400800" y="4901599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28230" y="19050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0" y="31242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4343400"/>
            <a:ext cx="2620342" cy="18113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5932" y="1858962"/>
            <a:ext cx="5445224" cy="1384995"/>
            <a:chOff x="381000" y="1850648"/>
            <a:chExt cx="5445224" cy="1384995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1850648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1D86CD"/>
                  </a:solidFill>
                  <a:latin typeface="Verdana"/>
                </a:rPr>
                <a:t>Mark-Sweep 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[McCarthy 1960]</a:t>
              </a: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Verdana"/>
                </a:rPr>
                <a:t>Free-list + trace + </a:t>
              </a:r>
              <a:r>
                <a:rPr lang="en-US" sz="1600" b="1" dirty="0" smtClean="0">
                  <a:solidFill>
                    <a:srgbClr val="1D86CD"/>
                  </a:solidFill>
                  <a:latin typeface="Verdana"/>
                </a:rPr>
                <a:t>sweep-to-free</a:t>
              </a: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41" name="Group 135"/>
            <p:cNvGrpSpPr/>
            <p:nvPr/>
          </p:nvGrpSpPr>
          <p:grpSpPr>
            <a:xfrm>
              <a:off x="439688" y="2286000"/>
              <a:ext cx="5327849" cy="852192"/>
              <a:chOff x="457200" y="2819400"/>
              <a:chExt cx="5327849" cy="852192"/>
            </a:xfrm>
          </p:grpSpPr>
          <p:grpSp>
            <p:nvGrpSpPr>
              <p:cNvPr id="42" name="Group 418"/>
              <p:cNvGrpSpPr/>
              <p:nvPr/>
            </p:nvGrpSpPr>
            <p:grpSpPr>
              <a:xfrm>
                <a:off x="457200" y="3099299"/>
                <a:ext cx="2508015" cy="572293"/>
                <a:chOff x="-2875208" y="4235313"/>
                <a:chExt cx="2508015" cy="572293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-2875208" y="42353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-589208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-2819400" y="4311513"/>
                  <a:ext cx="45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-1625286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-2590800" y="4771357"/>
                  <a:ext cx="209238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-2635412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-1580692" y="4725157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-54461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40"/>
              <p:cNvGrpSpPr/>
              <p:nvPr/>
            </p:nvGrpSpPr>
            <p:grpSpPr>
              <a:xfrm>
                <a:off x="3277034" y="3099299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58" name="Group 429"/>
              <p:cNvGrpSpPr/>
              <p:nvPr/>
            </p:nvGrpSpPr>
            <p:grpSpPr>
              <a:xfrm>
                <a:off x="1279084" y="3175499"/>
                <a:ext cx="360000" cy="453988"/>
                <a:chOff x="-2053324" y="4311513"/>
                <a:chExt cx="360000" cy="453988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-2053324" y="43115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5400000" flipH="1" flipV="1">
                  <a:off x="-1918730" y="4719301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428"/>
              <p:cNvGrpSpPr/>
              <p:nvPr/>
            </p:nvGrpSpPr>
            <p:grpSpPr>
              <a:xfrm>
                <a:off x="1031046" y="3175499"/>
                <a:ext cx="180000" cy="459844"/>
                <a:chOff x="-2301362" y="4311513"/>
                <a:chExt cx="180000" cy="459844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-2301362" y="43115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endCxn id="84" idx="2"/>
                </p:cNvCxnSpPr>
                <p:nvPr/>
              </p:nvCxnSpPr>
              <p:spPr>
                <a:xfrm rot="5400000" flipH="1" flipV="1">
                  <a:off x="-2264431" y="4720641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430"/>
              <p:cNvGrpSpPr/>
              <p:nvPr/>
            </p:nvGrpSpPr>
            <p:grpSpPr>
              <a:xfrm>
                <a:off x="1955160" y="3178675"/>
                <a:ext cx="720000" cy="458256"/>
                <a:chOff x="-1377248" y="4314689"/>
                <a:chExt cx="720000" cy="458256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-1377248" y="4314689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rot="5400000" flipH="1" flipV="1">
                  <a:off x="-106265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ounded Rectangle 88"/>
              <p:cNvSpPr/>
              <p:nvPr/>
            </p:nvSpPr>
            <p:spPr>
              <a:xfrm>
                <a:off x="1946245" y="3172907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270169" y="31729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022131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0" name="Group 506"/>
              <p:cNvGrpSpPr/>
              <p:nvPr/>
            </p:nvGrpSpPr>
            <p:grpSpPr>
              <a:xfrm>
                <a:off x="5633184" y="2819400"/>
                <a:ext cx="46800" cy="327659"/>
                <a:chOff x="5551200" y="2078071"/>
                <a:chExt cx="46800" cy="327659"/>
              </a:xfrm>
            </p:grpSpPr>
            <p:sp>
              <p:nvSpPr>
                <p:cNvPr id="93" name="Oval 92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94" name="Straight Arrow Connector 93"/>
                <p:cNvCxnSpPr>
                  <a:stCxn id="93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ounded Rectangle 94"/>
              <p:cNvSpPr/>
              <p:nvPr/>
            </p:nvSpPr>
            <p:spPr>
              <a:xfrm>
                <a:off x="5563034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4812634" y="3172907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850734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598000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3" name="Group 98"/>
              <p:cNvGrpSpPr/>
              <p:nvPr/>
            </p:nvGrpSpPr>
            <p:grpSpPr>
              <a:xfrm>
                <a:off x="3319034" y="3178675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86" name="Group 507"/>
              <p:cNvGrpSpPr/>
              <p:nvPr/>
            </p:nvGrpSpPr>
            <p:grpSpPr>
              <a:xfrm>
                <a:off x="5291704" y="3405061"/>
                <a:ext cx="382496" cy="46800"/>
                <a:chOff x="5209720" y="2663732"/>
                <a:chExt cx="382496" cy="46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3" name="Group 242"/>
          <p:cNvGrpSpPr/>
          <p:nvPr/>
        </p:nvGrpSpPr>
        <p:grpSpPr>
          <a:xfrm>
            <a:off x="405932" y="4787205"/>
            <a:ext cx="5445224" cy="1384995"/>
            <a:chOff x="405932" y="4787205"/>
            <a:chExt cx="5445224" cy="1384995"/>
          </a:xfrm>
        </p:grpSpPr>
        <p:sp>
          <p:nvSpPr>
            <p:cNvPr id="214" name="TextBox 213"/>
            <p:cNvSpPr txBox="1"/>
            <p:nvPr/>
          </p:nvSpPr>
          <p:spPr>
            <a:xfrm>
              <a:off x="405932" y="4787205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B50B1B"/>
                  </a:solidFill>
                  <a:latin typeface="Verdana"/>
                </a:rPr>
                <a:t>Semi-Space </a:t>
              </a:r>
              <a:r>
                <a:rPr lang="en-US" sz="1200" dirty="0" smtClean="0">
                  <a:solidFill>
                    <a:prstClr val="black"/>
                  </a:solidFill>
                  <a:latin typeface="Verdana"/>
                </a:rPr>
                <a:t>[Cheney 1970]</a:t>
              </a:r>
              <a:endParaRPr lang="en-US" sz="2000" dirty="0" smtClean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 smtClean="0">
                  <a:solidFill>
                    <a:srgbClr val="B50B1B"/>
                  </a:solidFill>
                  <a:latin typeface="Verdana"/>
                </a:rPr>
                <a:t>evacuate</a:t>
              </a: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 smtClean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486534" y="5522154"/>
              <a:ext cx="2508015" cy="5722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528534" y="5598354"/>
              <a:ext cx="72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1781934" y="5598354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324734" y="5598354"/>
              <a:ext cx="36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0" name="Group 440"/>
            <p:cNvGrpSpPr/>
            <p:nvPr/>
          </p:nvGrpSpPr>
          <p:grpSpPr>
            <a:xfrm>
              <a:off x="3305934" y="5523707"/>
              <a:ext cx="2508015" cy="572293"/>
              <a:chOff x="-2975715" y="2113958"/>
              <a:chExt cx="2508015" cy="572293"/>
            </a:xfrm>
          </p:grpSpPr>
          <p:sp>
            <p:nvSpPr>
              <p:cNvPr id="236" name="Rounded Rectangle 235"/>
              <p:cNvSpPr/>
              <p:nvPr/>
            </p:nvSpPr>
            <p:spPr>
              <a:xfrm>
                <a:off x="-2975715" y="211395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-9299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-2933715" y="2190158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-689715" y="2190158"/>
                <a:ext cx="18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-1440115" y="2190158"/>
                <a:ext cx="45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-16803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2" name="Rounded Rectangle 241"/>
              <p:cNvSpPr/>
              <p:nvPr/>
            </p:nvSpPr>
            <p:spPr>
              <a:xfrm>
                <a:off x="-2137515" y="2190158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16200000">
              <a:off x="5662624" y="5243268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35" name="Straight Arrow Connector 234"/>
            <p:cNvCxnSpPr>
              <a:stCxn id="234" idx="6"/>
            </p:cNvCxnSpPr>
            <p:nvPr/>
          </p:nvCxnSpPr>
          <p:spPr>
            <a:xfrm rot="16200000" flipH="1" flipV="1">
              <a:off x="5521655" y="5407637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2" name="Rounded Rectangle 221"/>
            <p:cNvSpPr/>
            <p:nvPr/>
          </p:nvSpPr>
          <p:spPr>
            <a:xfrm>
              <a:off x="5591934" y="5597315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4841534" y="5597315"/>
              <a:ext cx="45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4879634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5626900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6" name="Group 126"/>
            <p:cNvGrpSpPr/>
            <p:nvPr/>
          </p:nvGrpSpPr>
          <p:grpSpPr>
            <a:xfrm>
              <a:off x="3347934" y="5603083"/>
              <a:ext cx="2183800" cy="360000"/>
              <a:chOff x="3471434" y="3480299"/>
              <a:chExt cx="2183800" cy="360000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54752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471434" y="3480299"/>
                <a:ext cx="72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47248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4267634" y="3480299"/>
                <a:ext cx="36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28" name="Oval 227"/>
            <p:cNvSpPr/>
            <p:nvPr/>
          </p:nvSpPr>
          <p:spPr>
            <a:xfrm>
              <a:off x="5657381" y="5829469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rot="10800000" flipV="1">
              <a:off x="5320604" y="5855250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6" name="Rectangle 245"/>
          <p:cNvSpPr/>
          <p:nvPr/>
        </p:nvSpPr>
        <p:spPr>
          <a:xfrm>
            <a:off x="426745" y="19050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57200" y="33528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657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2" grpId="1" animBg="1"/>
      <p:bldP spid="62" grpId="2" animBg="1"/>
      <p:bldP spid="63" grpId="0" animBg="1"/>
      <p:bldP spid="63" grpId="1" animBg="1"/>
      <p:bldP spid="246" grpId="0" animBg="1"/>
      <p:bldP spid="2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GC Fundamentals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The Time–Space Tradeoff</a:t>
            </a:r>
            <a:endParaRPr lang="en-US" b="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94912375"/>
              </p:ext>
            </p:extLst>
          </p:nvPr>
        </p:nvGraphicFramePr>
        <p:xfrm>
          <a:off x="914399" y="1600199"/>
          <a:ext cx="749941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2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Mark-Sweep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i="1" dirty="0" smtClean="0">
                <a:latin typeface="Calibri"/>
                <a:cs typeface="Calibri"/>
              </a:rPr>
              <a:t>Free List Allocation </a:t>
            </a:r>
            <a:r>
              <a:rPr lang="en-US" sz="2000" b="0" dirty="0" smtClean="0">
                <a:latin typeface="Calibri"/>
                <a:cs typeface="Calibri"/>
              </a:rPr>
              <a:t>+ </a:t>
            </a:r>
            <a:r>
              <a:rPr lang="en-US" sz="2000" b="0" i="1" dirty="0" smtClean="0">
                <a:latin typeface="Calibri"/>
                <a:cs typeface="Calibri"/>
              </a:rPr>
              <a:t>Trace</a:t>
            </a:r>
            <a:r>
              <a:rPr lang="en-US" sz="2000" b="0" dirty="0" smtClean="0">
                <a:latin typeface="Calibri"/>
                <a:cs typeface="Calibri"/>
              </a:rPr>
              <a:t> + </a:t>
            </a:r>
            <a:r>
              <a:rPr lang="en-US" sz="2000" b="0" i="1" dirty="0" smtClean="0">
                <a:solidFill>
                  <a:schemeClr val="accent1"/>
                </a:solidFill>
                <a:latin typeface="Calibri"/>
                <a:cs typeface="Calibri"/>
              </a:rPr>
              <a:t>Sweep-to-Free</a:t>
            </a:r>
            <a:r>
              <a:rPr lang="en-US" sz="2000" b="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0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6" name="TextBox 25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Space efficient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129046" y="4193570"/>
            <a:ext cx="2366754" cy="1569660"/>
            <a:chOff x="2129046" y="4193570"/>
            <a:chExt cx="2366754" cy="1569660"/>
          </a:xfrm>
        </p:grpSpPr>
        <p:sp>
          <p:nvSpPr>
            <p:cNvPr id="32" name="TextBox 31"/>
            <p:cNvSpPr txBox="1"/>
            <p:nvPr/>
          </p:nvSpPr>
          <p:spPr>
            <a:xfrm>
              <a:off x="2129046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7050" y="4193570"/>
              <a:ext cx="14287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Simple, very fast collection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1828800" y="2224038"/>
            <a:ext cx="1981200" cy="1204962"/>
            <a:chOff x="1981200" y="2323068"/>
            <a:chExt cx="1981200" cy="1204962"/>
          </a:xfrm>
        </p:grpSpPr>
        <p:sp>
          <p:nvSpPr>
            <p:cNvPr id="35" name="Oval 34"/>
            <p:cNvSpPr/>
            <p:nvPr/>
          </p:nvSpPr>
          <p:spPr>
            <a:xfrm>
              <a:off x="1981200" y="27432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7875" y="2323068"/>
              <a:ext cx="1847850" cy="369332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Poor locality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04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23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Mark-Compact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i="1" dirty="0" smtClean="0">
                <a:latin typeface="Calibri"/>
                <a:cs typeface="Calibri"/>
              </a:rPr>
              <a:t>Bump Allocation </a:t>
            </a:r>
            <a:r>
              <a:rPr lang="en-US" sz="2000" b="0" dirty="0" smtClean="0">
                <a:latin typeface="Calibri"/>
                <a:cs typeface="Calibri"/>
              </a:rPr>
              <a:t>+ </a:t>
            </a:r>
            <a:r>
              <a:rPr lang="en-US" sz="2000" b="0" i="1" dirty="0" smtClean="0">
                <a:latin typeface="Calibri"/>
                <a:cs typeface="Calibri"/>
              </a:rPr>
              <a:t>Trace</a:t>
            </a:r>
            <a:r>
              <a:rPr lang="en-US" sz="2000" b="0" dirty="0" smtClean="0">
                <a:latin typeface="Calibri"/>
                <a:cs typeface="Calibri"/>
              </a:rPr>
              <a:t> + </a:t>
            </a:r>
            <a:r>
              <a:rPr lang="en-US" sz="2000" b="0" i="1" dirty="0" smtClean="0">
                <a:solidFill>
                  <a:schemeClr val="accent2"/>
                </a:solidFill>
                <a:latin typeface="Calibri"/>
                <a:cs typeface="Calibri"/>
              </a:rPr>
              <a:t>Compact</a:t>
            </a:r>
            <a:r>
              <a:rPr lang="en-US" sz="2000" b="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0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8" name="TextBox 17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Good</a:t>
              </a:r>
            </a:p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locality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4" name="TextBox 23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Space efficient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1600200" y="4105870"/>
            <a:ext cx="3124200" cy="1631960"/>
            <a:chOff x="1371600" y="4105870"/>
            <a:chExt cx="3124200" cy="1631960"/>
          </a:xfrm>
        </p:grpSpPr>
        <p:sp>
          <p:nvSpPr>
            <p:cNvPr id="30" name="Oval 29"/>
            <p:cNvSpPr/>
            <p:nvPr/>
          </p:nvSpPr>
          <p:spPr>
            <a:xfrm>
              <a:off x="1371600" y="49530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950" y="4105870"/>
              <a:ext cx="18478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Expensive multi-pass collection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2" name="Chart 21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432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22" grpId="0">
        <p:bldSub>
          <a:bldChart bld="series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Semi-Space</a:t>
            </a:r>
            <a:br>
              <a:rPr lang="en-US" b="0" dirty="0" smtClean="0">
                <a:latin typeface="Calibri"/>
                <a:cs typeface="Calibri"/>
              </a:rPr>
            </a:b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i="1" dirty="0" smtClean="0">
                <a:latin typeface="Calibri"/>
                <a:cs typeface="Calibri"/>
              </a:rPr>
              <a:t>Bump Allocation </a:t>
            </a:r>
            <a:r>
              <a:rPr lang="en-US" sz="2000" b="0" dirty="0" smtClean="0">
                <a:latin typeface="Calibri"/>
                <a:cs typeface="Calibri"/>
              </a:rPr>
              <a:t>+ </a:t>
            </a:r>
            <a:r>
              <a:rPr lang="en-US" sz="2000" b="0" i="1" dirty="0" smtClean="0">
                <a:latin typeface="Calibri"/>
                <a:cs typeface="Calibri"/>
              </a:rPr>
              <a:t>Trace</a:t>
            </a:r>
            <a:r>
              <a:rPr lang="en-US" sz="2000" b="0" dirty="0" smtClean="0">
                <a:latin typeface="Calibri"/>
                <a:cs typeface="Calibri"/>
              </a:rPr>
              <a:t> + </a:t>
            </a:r>
            <a:r>
              <a:rPr lang="en-US" sz="2000" b="0" i="1" dirty="0" smtClean="0">
                <a:solidFill>
                  <a:schemeClr val="accent3"/>
                </a:solidFill>
                <a:latin typeface="Calibri"/>
                <a:cs typeface="Calibri"/>
              </a:rPr>
              <a:t>Evacuate</a:t>
            </a:r>
            <a:r>
              <a:rPr lang="en-US" sz="2000" b="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0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2" name="TextBox 11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Good locality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295400" y="1676400"/>
            <a:ext cx="6215400" cy="4061431"/>
            <a:chOff x="1295400" y="1676400"/>
            <a:chExt cx="6215400" cy="4061431"/>
          </a:xfrm>
        </p:grpSpPr>
        <p:sp>
          <p:nvSpPr>
            <p:cNvPr id="18" name="TextBox 17"/>
            <p:cNvSpPr txBox="1"/>
            <p:nvPr/>
          </p:nvSpPr>
          <p:spPr>
            <a:xfrm>
              <a:off x="5029200" y="1676400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9800" y="4332069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95400" y="4191001"/>
              <a:ext cx="900526" cy="1546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444000" y="1868400"/>
              <a:ext cx="1066800" cy="1792511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hart 18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3177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19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automatically reclaims memory occupied by objects that are no longer in </a:t>
            </a:r>
            <a:r>
              <a:rPr lang="en-US" sz="2800" dirty="0" smtClean="0"/>
              <a:t>use</a:t>
            </a:r>
            <a:endParaRPr lang="en-US" sz="2800" dirty="0"/>
          </a:p>
          <a:p>
            <a:r>
              <a:rPr lang="en-US" sz="2800" dirty="0"/>
              <a:t>It frees the programmer from manually dealing with memory </a:t>
            </a:r>
            <a:r>
              <a:rPr lang="en-US" sz="2800" dirty="0" smtClean="0"/>
              <a:t>deallocation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benefits of garbage </a:t>
            </a:r>
            <a:r>
              <a:rPr lang="en-US" sz="2800" dirty="0" smtClean="0"/>
              <a:t>collection</a:t>
            </a:r>
          </a:p>
          <a:p>
            <a:pPr lvl="1"/>
            <a:r>
              <a:rPr lang="en-US" sz="2400" dirty="0" smtClean="0"/>
              <a:t>increased reliability</a:t>
            </a:r>
            <a:endParaRPr lang="en-US" sz="2400" dirty="0"/>
          </a:p>
          <a:p>
            <a:pPr lvl="1"/>
            <a:r>
              <a:rPr lang="en-US" sz="2400" dirty="0" smtClean="0"/>
              <a:t>decoupling </a:t>
            </a:r>
            <a:r>
              <a:rPr lang="en-US" sz="2400" dirty="0"/>
              <a:t>of memory management from other software engineering </a:t>
            </a:r>
            <a:r>
              <a:rPr lang="en-US" sz="2400" dirty="0" smtClean="0"/>
              <a:t>concerns</a:t>
            </a:r>
            <a:endParaRPr lang="en-US" sz="2400" dirty="0"/>
          </a:p>
          <a:p>
            <a:pPr lvl="1"/>
            <a:r>
              <a:rPr lang="en-US" sz="2400" dirty="0" smtClean="0"/>
              <a:t>Less developer time </a:t>
            </a:r>
            <a:r>
              <a:rPr lang="en-US" sz="2400" dirty="0"/>
              <a:t>spent chasing memory management </a:t>
            </a:r>
            <a:r>
              <a:rPr lang="en-US" sz="2400" dirty="0" smtClean="0"/>
              <a:t>errors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ac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228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1" name="Picture 10" descr="r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2260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Picture 11" descr="mccarthy.jp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298266"/>
            <a:ext cx="1728191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3" name="Picture 12" descr="collins.jp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78586"/>
            <a:ext cx="1728192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Birth of GC (1960)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Garbage </a:t>
            </a:r>
            <a:r>
              <a:rPr lang="en-US" sz="2800" dirty="0"/>
              <a:t>collection was introduced in LISP [McCarthy, 1960] and it has gained popularity through Java and .</a:t>
            </a:r>
            <a:r>
              <a:rPr lang="en-US" sz="2800" dirty="0" smtClean="0"/>
              <a:t>NET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also included in languages such as Haskell, JavaScript, PHP, Perl, Python, and </a:t>
            </a:r>
            <a:r>
              <a:rPr lang="en-US" sz="2800" dirty="0" smtClean="0"/>
              <a:t>Smalltalk</a:t>
            </a:r>
          </a:p>
          <a:p>
            <a:r>
              <a:rPr lang="en-US" sz="2800" dirty="0"/>
              <a:t>Today garbage collection is </a:t>
            </a:r>
            <a:r>
              <a:rPr lang="en-US" sz="2800" dirty="0" smtClean="0"/>
              <a:t>ubiquitous</a:t>
            </a:r>
          </a:p>
          <a:p>
            <a:r>
              <a:rPr lang="en-US" sz="2800" dirty="0" smtClean="0"/>
              <a:t>Garbage </a:t>
            </a:r>
            <a:r>
              <a:rPr lang="en-US" sz="2800" dirty="0"/>
              <a:t>collection is an integral part of modern programming </a:t>
            </a:r>
            <a:r>
              <a:rPr lang="en-US" sz="2800" dirty="0" smtClean="0"/>
              <a:t>languages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Collected Languages</a:t>
            </a:r>
            <a:endParaRPr lang="en-US" dirty="0"/>
          </a:p>
        </p:txBody>
      </p:sp>
      <p:pic>
        <p:nvPicPr>
          <p:cNvPr id="4" name="Picture 3" descr="g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32" y="1417638"/>
            <a:ext cx="6052031" cy="5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Programs require data to execute and this data is typically stored in </a:t>
            </a:r>
            <a:r>
              <a:rPr lang="en-US" sz="2800" dirty="0" smtClean="0"/>
              <a:t>memory</a:t>
            </a:r>
          </a:p>
          <a:p>
            <a:r>
              <a:rPr lang="en-US" sz="2800" dirty="0" smtClean="0"/>
              <a:t>Memory </a:t>
            </a:r>
            <a:r>
              <a:rPr lang="en-US" sz="2800" dirty="0"/>
              <a:t>can be </a:t>
            </a:r>
            <a:r>
              <a:rPr lang="en-US" sz="2800" dirty="0" smtClean="0"/>
              <a:t>allocated</a:t>
            </a:r>
            <a:endParaRPr lang="en-US" sz="2800" dirty="0"/>
          </a:p>
          <a:p>
            <a:pPr lvl="1"/>
            <a:r>
              <a:rPr lang="en-US" sz="2400" b="1" dirty="0" smtClean="0"/>
              <a:t>statically</a:t>
            </a:r>
            <a:r>
              <a:rPr lang="en-US" sz="2400" dirty="0" smtClean="0"/>
              <a:t> </a:t>
            </a:r>
            <a:r>
              <a:rPr lang="en-US" sz="2400" dirty="0"/>
              <a:t>where memory requirements for the data are fixed ahead-of-</a:t>
            </a:r>
            <a:r>
              <a:rPr lang="en-US" sz="2400" dirty="0" smtClean="0"/>
              <a:t>time</a:t>
            </a:r>
          </a:p>
          <a:p>
            <a:pPr lvl="1"/>
            <a:r>
              <a:rPr lang="en-US" sz="2400" dirty="0" smtClean="0"/>
              <a:t>on </a:t>
            </a:r>
            <a:r>
              <a:rPr lang="en-US" sz="2400" dirty="0"/>
              <a:t>the </a:t>
            </a:r>
            <a:r>
              <a:rPr lang="en-US" sz="2400" b="1" dirty="0"/>
              <a:t>stack</a:t>
            </a:r>
            <a:r>
              <a:rPr lang="en-US" sz="2400" dirty="0"/>
              <a:t> where the lifetime of the data is tightly bound with the currently executing </a:t>
            </a:r>
            <a:r>
              <a:rPr lang="en-US" sz="2400" dirty="0" smtClean="0"/>
              <a:t>method</a:t>
            </a:r>
            <a:endParaRPr lang="en-US" sz="2400" dirty="0"/>
          </a:p>
          <a:p>
            <a:pPr lvl="1"/>
            <a:r>
              <a:rPr lang="en-US" sz="2400" b="1" dirty="0" smtClean="0"/>
              <a:t>dynamically</a:t>
            </a:r>
            <a:r>
              <a:rPr lang="en-US" sz="2400" dirty="0"/>
              <a:t>, where memory </a:t>
            </a:r>
            <a:r>
              <a:rPr lang="en-US" sz="2400" dirty="0" smtClean="0"/>
              <a:t>requirements </a:t>
            </a:r>
            <a:r>
              <a:rPr lang="en-US" sz="2400" dirty="0"/>
              <a:t>are determined during execution – potentially changing between individual executions of the same </a:t>
            </a:r>
            <a:r>
              <a:rPr lang="en-US" sz="2400" dirty="0" smtClean="0"/>
              <a:t>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37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Dynamically </a:t>
            </a:r>
            <a:r>
              <a:rPr lang="en-US" sz="2800" dirty="0"/>
              <a:t>allocated memory can be managed either explicitly or automatically by the </a:t>
            </a:r>
            <a:r>
              <a:rPr lang="en-US" sz="2800" dirty="0" smtClean="0"/>
              <a:t>program</a:t>
            </a:r>
          </a:p>
          <a:p>
            <a:r>
              <a:rPr lang="en-US" sz="2800" dirty="0" smtClean="0"/>
              <a:t>Popular </a:t>
            </a:r>
            <a:r>
              <a:rPr lang="en-US" sz="2800" dirty="0"/>
              <a:t>programming languages, such as C/C++ require the programmer to explicitly manage memory through </a:t>
            </a:r>
            <a:r>
              <a:rPr lang="en-US" sz="2800" dirty="0" smtClean="0"/>
              <a:t>primitives</a:t>
            </a:r>
          </a:p>
          <a:p>
            <a:pPr lvl="1"/>
            <a:r>
              <a:rPr lang="en-US" sz="2400" dirty="0" smtClean="0"/>
              <a:t>malloc </a:t>
            </a:r>
            <a:r>
              <a:rPr lang="en-US" sz="2400" dirty="0"/>
              <a:t>and </a:t>
            </a:r>
            <a:r>
              <a:rPr lang="en-US" sz="2400" dirty="0" smtClean="0"/>
              <a:t>free for C</a:t>
            </a:r>
            <a:endParaRPr lang="en-US" sz="2400" dirty="0"/>
          </a:p>
          <a:p>
            <a:pPr lvl="1"/>
            <a:r>
              <a:rPr lang="en-US" sz="2400" dirty="0" smtClean="0"/>
              <a:t>tedious </a:t>
            </a:r>
            <a:r>
              <a:rPr lang="en-US" sz="2400" dirty="0"/>
              <a:t>and error-prone. </a:t>
            </a:r>
            <a:endParaRPr lang="en-US" sz="2400" dirty="0" smtClean="0"/>
          </a:p>
          <a:p>
            <a:r>
              <a:rPr lang="en-US" sz="2800" dirty="0" smtClean="0"/>
              <a:t>Managed </a:t>
            </a:r>
            <a:r>
              <a:rPr lang="en-US" sz="2800" dirty="0"/>
              <a:t>languages, such as Java/.NET use a garbage collector to automatically free </a:t>
            </a:r>
            <a:r>
              <a:rPr lang="en-US" sz="2800" dirty="0" smtClean="0"/>
              <a:t>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80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area of memory used for dynamic object allocation is known as the </a:t>
            </a:r>
            <a:r>
              <a:rPr lang="en-US" sz="2800" b="1" i="1" dirty="0" smtClean="0"/>
              <a:t>heap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process of reclaiming unused memory is known as </a:t>
            </a:r>
            <a:r>
              <a:rPr lang="en-US" sz="2800" b="1" i="1" dirty="0"/>
              <a:t>garbage collection</a:t>
            </a:r>
            <a:r>
              <a:rPr lang="en-US" sz="2800" dirty="0"/>
              <a:t>, a term coined by McCarthy </a:t>
            </a:r>
            <a:endParaRPr lang="en-US" sz="2800" dirty="0" smtClean="0"/>
          </a:p>
          <a:p>
            <a:r>
              <a:rPr lang="en-US" sz="2800" dirty="0" smtClean="0"/>
              <a:t>Following Dijkstra, </a:t>
            </a:r>
            <a:r>
              <a:rPr lang="en-US" sz="2800" dirty="0"/>
              <a:t>from the point of view of the garbage collector, the term </a:t>
            </a:r>
            <a:r>
              <a:rPr lang="en-US" sz="2800" b="1" i="1" dirty="0"/>
              <a:t>mutator</a:t>
            </a:r>
            <a:r>
              <a:rPr lang="en-US" sz="2800" dirty="0"/>
              <a:t> refers the application or program that mutates the </a:t>
            </a:r>
            <a:r>
              <a:rPr lang="en-US" sz="2800" dirty="0" smtClean="0"/>
              <a:t>heap</a:t>
            </a:r>
          </a:p>
          <a:p>
            <a:pPr lvl="1"/>
            <a:r>
              <a:rPr lang="en-US" sz="2400" b="1" dirty="0" smtClean="0"/>
              <a:t>Mutator </a:t>
            </a:r>
            <a:r>
              <a:rPr lang="en-US" sz="2400" b="1" dirty="0"/>
              <a:t>time </a:t>
            </a:r>
            <a:r>
              <a:rPr lang="en-US" sz="2400" dirty="0" smtClean="0"/>
              <a:t>-</a:t>
            </a:r>
            <a:r>
              <a:rPr lang="en-US" sz="2400" b="1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time when the mutator is running </a:t>
            </a:r>
          </a:p>
          <a:p>
            <a:pPr lvl="1"/>
            <a:r>
              <a:rPr lang="en-US" sz="2400" b="1" dirty="0" smtClean="0"/>
              <a:t>GC </a:t>
            </a:r>
            <a:r>
              <a:rPr lang="en-US" sz="2400" b="1" dirty="0"/>
              <a:t>time </a:t>
            </a:r>
            <a:r>
              <a:rPr lang="en-US" sz="2400" dirty="0" smtClean="0"/>
              <a:t>- the </a:t>
            </a:r>
            <a:r>
              <a:rPr lang="en-US" sz="2400" dirty="0"/>
              <a:t>time when the garbage collector is </a:t>
            </a:r>
            <a:r>
              <a:rPr lang="en-US" sz="2400" dirty="0" smtClean="0"/>
              <a:t>running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7404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Collectors that must stop the mutator to perform collection </a:t>
            </a:r>
            <a:r>
              <a:rPr lang="en-US" sz="2800" dirty="0" smtClean="0"/>
              <a:t>are </a:t>
            </a:r>
            <a:r>
              <a:rPr lang="en-US" sz="2800" dirty="0"/>
              <a:t>known as </a:t>
            </a:r>
            <a:r>
              <a:rPr lang="en-US" sz="2800" b="1" i="1" dirty="0"/>
              <a:t>stop the world </a:t>
            </a:r>
            <a:r>
              <a:rPr lang="en-US" sz="2800" dirty="0" smtClean="0"/>
              <a:t>collectors</a:t>
            </a:r>
          </a:p>
          <a:p>
            <a:r>
              <a:rPr lang="en-US" sz="2800" b="1" dirty="0"/>
              <a:t>C</a:t>
            </a:r>
            <a:r>
              <a:rPr lang="en-US" sz="2800" b="1" dirty="0" smtClean="0"/>
              <a:t>oncurrent </a:t>
            </a:r>
            <a:r>
              <a:rPr lang="en-US" sz="2800" dirty="0" smtClean="0"/>
              <a:t>collectors reclaim </a:t>
            </a:r>
            <a:r>
              <a:rPr lang="en-US" sz="2800" dirty="0"/>
              <a:t>objects while the application continues to </a:t>
            </a:r>
            <a:r>
              <a:rPr lang="en-US" sz="2800" dirty="0" smtClean="0"/>
              <a:t>execute</a:t>
            </a:r>
            <a:endParaRPr lang="en-US" sz="2800" dirty="0"/>
          </a:p>
          <a:p>
            <a:r>
              <a:rPr lang="en-US" sz="2800" dirty="0"/>
              <a:t>Collectors that employ more than one thread to do the collection work are </a:t>
            </a:r>
            <a:r>
              <a:rPr lang="en-US" sz="2800" b="1" i="1" dirty="0"/>
              <a:t>paralle</a:t>
            </a:r>
            <a:r>
              <a:rPr lang="en-US" sz="2800" dirty="0"/>
              <a:t>l collectors. </a:t>
            </a:r>
            <a:r>
              <a:rPr lang="en-US" sz="2800" dirty="0" smtClean="0"/>
              <a:t>A </a:t>
            </a:r>
            <a:r>
              <a:rPr lang="en-US" sz="2800" dirty="0"/>
              <a:t>parallel collector can either be stop the world or </a:t>
            </a:r>
            <a:r>
              <a:rPr lang="en-US" sz="2800" dirty="0" smtClean="0"/>
              <a:t>concurrent</a:t>
            </a:r>
          </a:p>
          <a:p>
            <a:r>
              <a:rPr lang="en-US" sz="2800" dirty="0"/>
              <a:t>Some collectors require knowledge of the runtime roots, all references into the heap held by runtime including stacks, registers, </a:t>
            </a:r>
            <a:r>
              <a:rPr lang="en-US" sz="2800" dirty="0" smtClean="0"/>
              <a:t>statics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7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828</Words>
  <Application>Microsoft Macintosh PowerPoint</Application>
  <PresentationFormat>On-screen Show (4:3)</PresentationFormat>
  <Paragraphs>172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Introduction to Garbage Collection</vt:lpstr>
      <vt:lpstr>Garbage Collection</vt:lpstr>
      <vt:lpstr>The Birth of GC (1960)</vt:lpstr>
      <vt:lpstr>Garbage Collection</vt:lpstr>
      <vt:lpstr>Garbage Collected Languages</vt:lpstr>
      <vt:lpstr>Memory Management</vt:lpstr>
      <vt:lpstr>Memory Management</vt:lpstr>
      <vt:lpstr>Terminology</vt:lpstr>
      <vt:lpstr>Terminology</vt:lpstr>
      <vt:lpstr>Simple Example</vt:lpstr>
      <vt:lpstr>GC Fundamentals Algorithmic Components</vt:lpstr>
      <vt:lpstr>Tracing [McCarthy1960]</vt:lpstr>
      <vt:lpstr>Reference Counting [Collins 1960]</vt:lpstr>
      <vt:lpstr>GC Fundamentals Canonical Garbage Collectors</vt:lpstr>
      <vt:lpstr>GC Fundamentals The Time–Space Tradeoff</vt:lpstr>
      <vt:lpstr>Mark-Sweep (Free List Allocation + Trace + Sweep-to-Free)</vt:lpstr>
      <vt:lpstr>Mark-Compact (Bump Allocation + Trace + Compact)</vt:lpstr>
      <vt:lpstr>Semi-Space (Bump Allocation + Trace + Evacuate)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 Compilation</dc:title>
  <dc:creator>Rifat Shahriyar</dc:creator>
  <cp:lastModifiedBy>Rifat Shahriyar</cp:lastModifiedBy>
  <cp:revision>32</cp:revision>
  <dcterms:created xsi:type="dcterms:W3CDTF">2015-11-10T04:29:31Z</dcterms:created>
  <dcterms:modified xsi:type="dcterms:W3CDTF">2015-11-24T15:05:16Z</dcterms:modified>
</cp:coreProperties>
</file>