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31" r:id="rId4"/>
    <p:sldId id="332" r:id="rId5"/>
    <p:sldId id="341" r:id="rId6"/>
    <p:sldId id="335" r:id="rId7"/>
    <p:sldId id="336" r:id="rId8"/>
    <p:sldId id="337" r:id="rId9"/>
    <p:sldId id="338" r:id="rId10"/>
    <p:sldId id="339" r:id="rId11"/>
    <p:sldId id="340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9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</c:v>
                </c:pt>
                <c:pt idx="1">
                  <c:v>1.281188267862385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1.011282879695584</c:v>
                </c:pt>
                <c:pt idx="9">
                  <c:v>1.010957958889165</c:v>
                </c:pt>
                <c:pt idx="10">
                  <c:v>1.0</c:v>
                </c:pt>
              </c:numCache>
            </c:numRef>
          </c:yVal>
          <c:smooth val="0"/>
        </c:ser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355912"/>
        <c:axId val="2134357960"/>
      </c:scatterChart>
      <c:valAx>
        <c:axId val="213435591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57960"/>
        <c:crosses val="autoZero"/>
        <c:crossBetween val="midCat"/>
      </c:valAx>
      <c:valAx>
        <c:axId val="2134357960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55912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9.081065186375739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609464"/>
        <c:axId val="2134614952"/>
      </c:scatterChart>
      <c:valAx>
        <c:axId val="2134609464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614952"/>
        <c:crosses val="autoZero"/>
        <c:crossBetween val="midCat"/>
      </c:valAx>
      <c:valAx>
        <c:axId val="2134614952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60946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959960"/>
        <c:axId val="2133965448"/>
      </c:scatterChart>
      <c:valAx>
        <c:axId val="213395996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965448"/>
        <c:crosses val="autoZero"/>
        <c:crossBetween val="midCat"/>
      </c:valAx>
      <c:valAx>
        <c:axId val="2133965448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95996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456984"/>
        <c:axId val="2129740664"/>
      </c:barChart>
      <c:catAx>
        <c:axId val="21304569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29740664"/>
        <c:crosses val="autoZero"/>
        <c:auto val="1"/>
        <c:lblAlgn val="ctr"/>
        <c:lblOffset val="100"/>
        <c:noMultiLvlLbl val="0"/>
      </c:catAx>
      <c:valAx>
        <c:axId val="2129740664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45698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972792"/>
        <c:axId val="2127714824"/>
      </c:scatterChart>
      <c:valAx>
        <c:axId val="212797279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7714824"/>
        <c:crosses val="autoZero"/>
        <c:crossBetween val="midCat"/>
      </c:valAx>
      <c:valAx>
        <c:axId val="2127714824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797279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9.081065186375742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16.98453150748562</c:v>
                </c:pt>
                <c:pt idx="1">
                  <c:v>11.92919903190011</c:v>
                </c:pt>
                <c:pt idx="2">
                  <c:v>9.528952398683147</c:v>
                </c:pt>
                <c:pt idx="3">
                  <c:v>6.450461469550567</c:v>
                </c:pt>
                <c:pt idx="4">
                  <c:v>4.428667424876405</c:v>
                </c:pt>
                <c:pt idx="5">
                  <c:v>3.569907890419644</c:v>
                </c:pt>
                <c:pt idx="6">
                  <c:v>2.653417658053551</c:v>
                </c:pt>
                <c:pt idx="7">
                  <c:v>1.890519551857491</c:v>
                </c:pt>
                <c:pt idx="8">
                  <c:v>1.504966120190376</c:v>
                </c:pt>
                <c:pt idx="9">
                  <c:v>1.341023601582286</c:v>
                </c:pt>
                <c:pt idx="10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807080"/>
        <c:axId val="2122770792"/>
      </c:scatterChart>
      <c:valAx>
        <c:axId val="212280708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770792"/>
        <c:crosses val="autoZero"/>
        <c:crossBetween val="midCat"/>
      </c:valAx>
      <c:valAx>
        <c:axId val="2122770792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80708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5099792789059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ser>
          <c:idx val="7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</c:v>
                </c:pt>
                <c:pt idx="1">
                  <c:v>1.281188267862385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1.011282879695584</c:v>
                </c:pt>
                <c:pt idx="9">
                  <c:v>1.010957958889165</c:v>
                </c:pt>
                <c:pt idx="10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504376"/>
        <c:axId val="2122500920"/>
      </c:scatterChart>
      <c:valAx>
        <c:axId val="212250437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500920"/>
        <c:crosses val="autoZero"/>
        <c:crossBetween val="midCat"/>
      </c:valAx>
      <c:valAx>
        <c:axId val="2122500920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50437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83278629644978"/>
          <c:y val="0.145348837209302"/>
          <c:w val="0.513212598425197"/>
          <c:h val="0.508569859000183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1.048019655425345</c:v>
                </c:pt>
                <c:pt idx="1">
                  <c:v>1.036052296842238</c:v>
                </c:pt>
                <c:pt idx="2">
                  <c:v>1.034311837173348</c:v>
                </c:pt>
                <c:pt idx="3">
                  <c:v>1.024556460262885</c:v>
                </c:pt>
                <c:pt idx="4">
                  <c:v>1.025140217516315</c:v>
                </c:pt>
                <c:pt idx="5">
                  <c:v>1.021361917823895</c:v>
                </c:pt>
                <c:pt idx="6">
                  <c:v>1.021379523353256</c:v>
                </c:pt>
                <c:pt idx="7">
                  <c:v>1.017547067521607</c:v>
                </c:pt>
                <c:pt idx="8">
                  <c:v>1.016490735759949</c:v>
                </c:pt>
                <c:pt idx="9">
                  <c:v>1.019807368717768</c:v>
                </c:pt>
                <c:pt idx="10">
                  <c:v>1.015771970887344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428760"/>
        <c:axId val="2122423208"/>
      </c:scatterChart>
      <c:valAx>
        <c:axId val="212242876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423208"/>
        <c:crosses val="autoZero"/>
        <c:crossBetween val="midCat"/>
      </c:valAx>
      <c:valAx>
        <c:axId val="2122423208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42876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394216"/>
        <c:axId val="2122376488"/>
      </c:barChart>
      <c:catAx>
        <c:axId val="2122394216"/>
        <c:scaling>
          <c:orientation val="minMax"/>
        </c:scaling>
        <c:delete val="1"/>
        <c:axPos val="b"/>
        <c:majorTickMark val="out"/>
        <c:minorTickMark val="none"/>
        <c:tickLblPos val="nextTo"/>
        <c:crossAx val="2122376488"/>
        <c:crosses val="autoZero"/>
        <c:auto val="1"/>
        <c:lblAlgn val="ctr"/>
        <c:lblOffset val="100"/>
        <c:noMultiLvlLbl val="0"/>
      </c:catAx>
      <c:valAx>
        <c:axId val="2122376488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39421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9.081065186375735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556536"/>
        <c:axId val="2134562024"/>
      </c:scatterChart>
      <c:valAx>
        <c:axId val="213455653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562024"/>
        <c:crosses val="autoZero"/>
        <c:crossBetween val="midCat"/>
      </c:valAx>
      <c:valAx>
        <c:axId val="2134562024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556536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57640"/>
        <c:axId val="2134463128"/>
      </c:scatterChart>
      <c:valAx>
        <c:axId val="213445764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463128"/>
        <c:crosses val="autoZero"/>
        <c:crossBetween val="midCat"/>
      </c:valAx>
      <c:valAx>
        <c:axId val="2134463128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45764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503944"/>
        <c:axId val="2134509432"/>
      </c:scatterChart>
      <c:valAx>
        <c:axId val="2134503944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509432"/>
        <c:crosses val="autoZero"/>
        <c:crossBetween val="midCat"/>
      </c:valAx>
      <c:valAx>
        <c:axId val="2134509432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50394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648072"/>
        <c:axId val="2134651048"/>
      </c:barChart>
      <c:catAx>
        <c:axId val="2134648072"/>
        <c:scaling>
          <c:orientation val="minMax"/>
        </c:scaling>
        <c:delete val="1"/>
        <c:axPos val="b"/>
        <c:majorTickMark val="out"/>
        <c:minorTickMark val="none"/>
        <c:tickLblPos val="nextTo"/>
        <c:crossAx val="2134651048"/>
        <c:crosses val="autoZero"/>
        <c:auto val="1"/>
        <c:lblAlgn val="ctr"/>
        <c:lblOffset val="100"/>
        <c:noMultiLvlLbl val="0"/>
      </c:catAx>
      <c:valAx>
        <c:axId val="2134651048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64807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9.081065186375739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750712"/>
        <c:axId val="2134756200"/>
      </c:scatterChart>
      <c:valAx>
        <c:axId val="213475071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56200"/>
        <c:crosses val="autoZero"/>
        <c:crossBetween val="midCat"/>
      </c:valAx>
      <c:valAx>
        <c:axId val="2134756200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5071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797736"/>
        <c:axId val="2134803224"/>
      </c:scatterChart>
      <c:valAx>
        <c:axId val="213479773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803224"/>
        <c:crosses val="autoZero"/>
        <c:crossBetween val="midCat"/>
      </c:valAx>
      <c:valAx>
        <c:axId val="2134803224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9773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836456"/>
        <c:axId val="2134839432"/>
      </c:barChart>
      <c:catAx>
        <c:axId val="213483645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4839432"/>
        <c:crosses val="autoZero"/>
        <c:auto val="1"/>
        <c:lblAlgn val="ctr"/>
        <c:lblOffset val="100"/>
        <c:noMultiLvlLbl val="0"/>
      </c:catAx>
      <c:valAx>
        <c:axId val="2134839432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83645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ser>
          <c:idx val="6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623560"/>
        <c:axId val="2134017752"/>
      </c:scatterChart>
      <c:valAx>
        <c:axId val="213462356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017752"/>
        <c:crosses val="autoZero"/>
        <c:crossBetween val="midCat"/>
      </c:valAx>
      <c:valAx>
        <c:axId val="2134017752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62356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1F25-4B66-754F-AEA4-AB77802BF224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E92E-AA05-D84F-9054-FA715BDC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G</a:t>
            </a:r>
            <a:r>
              <a:rPr lang="en-US" dirty="0" smtClean="0"/>
              <a:t>C</a:t>
            </a:r>
            <a:r>
              <a:rPr lang="en-US" baseline="0" dirty="0" smtClean="0"/>
              <a:t> algorithm can be broken down </a:t>
            </a:r>
            <a:r>
              <a:rPr lang="en-US" b="0" u="none" baseline="0" dirty="0" smtClean="0"/>
              <a:t>into of three algorithmic components</a:t>
            </a:r>
            <a:r>
              <a:rPr lang="en-US" b="0" baseline="0" dirty="0" smtClean="0"/>
              <a:t>.  How </a:t>
            </a:r>
            <a:r>
              <a:rPr lang="en-US" b="1" baseline="0" dirty="0" smtClean="0"/>
              <a:t>objects </a:t>
            </a:r>
            <a:r>
              <a:rPr lang="en-US" b="0" baseline="0" dirty="0" smtClean="0"/>
              <a:t>are allocated, how garbage is identified, and how space is reclaimed.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</a:t>
            </a:r>
            <a:r>
              <a:rPr lang="en-US" baseline="0" dirty="0" smtClean="0"/>
              <a:t> this and the following slides, we contrast the three fundamental collectors, starting with mark-sweep.  We do this by presenting four perspectives on collector performance: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, collector, minimum heap size, and total performance.  </a:t>
            </a:r>
            <a:r>
              <a:rPr lang="en-US" dirty="0" smtClean="0"/>
              <a:t>Garbage</a:t>
            </a:r>
            <a:r>
              <a:rPr lang="en-US" baseline="0" dirty="0" smtClean="0"/>
              <a:t> collection people see the application as an adversary, hence the term “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” is used in the literature to characterize the application (in exclusion to the collector). It is often underappreciated that collection policies can affect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performance.  The poor locality of the free list allocator gives mark-sweep poor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locality.  However mark-sweep collection is fast and simple, and it is space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each of the three fundamental algorithms has an </a:t>
            </a:r>
            <a:r>
              <a:rPr lang="en-US" b="1" baseline="0" dirty="0" smtClean="0"/>
              <a:t>Achilles heel</a:t>
            </a:r>
            <a:r>
              <a:rPr lang="en-US" baseline="0" dirty="0" smtClean="0"/>
              <a:t>. To achieve a better time-space performance curve, most production collectors </a:t>
            </a:r>
            <a:r>
              <a:rPr lang="en-US" b="1" baseline="0" dirty="0" smtClean="0"/>
              <a:t>sidestep </a:t>
            </a:r>
            <a:r>
              <a:rPr lang="en-US" baseline="0" dirty="0" smtClean="0"/>
              <a:t>these problems by </a:t>
            </a:r>
            <a:r>
              <a:rPr lang="en-US" b="1" baseline="0" dirty="0" smtClean="0"/>
              <a:t>composing </a:t>
            </a:r>
            <a:r>
              <a:rPr lang="en-US" baseline="0" dirty="0" smtClean="0"/>
              <a:t>the three reclamation strategies, often </a:t>
            </a:r>
            <a:r>
              <a:rPr lang="en-US" b="1" baseline="0" dirty="0" smtClean="0"/>
              <a:t>combining </a:t>
            </a:r>
            <a:r>
              <a:rPr lang="en-US" baseline="0" dirty="0" smtClean="0"/>
              <a:t>them with </a:t>
            </a:r>
            <a:r>
              <a:rPr lang="en-US" b="1" baseline="0" dirty="0" smtClean="0"/>
              <a:t>generational </a:t>
            </a:r>
            <a:r>
              <a:rPr lang="en-US" baseline="0" dirty="0" smtClean="0"/>
              <a:t>collection.</a:t>
            </a:r>
          </a:p>
          <a:p>
            <a:r>
              <a:rPr lang="en-US" baseline="0" dirty="0" smtClean="0"/>
              <a:t>Since we first looked at their performance in detail in a </a:t>
            </a:r>
            <a:r>
              <a:rPr lang="en-US" b="1" baseline="0" dirty="0" smtClean="0"/>
              <a:t>SIGMETRICS </a:t>
            </a:r>
            <a:r>
              <a:rPr lang="en-US" baseline="0" dirty="0" smtClean="0"/>
              <a:t>paper four years ago</a:t>
            </a:r>
            <a:r>
              <a:rPr lang="en-US" b="1" baseline="0" dirty="0" smtClean="0"/>
              <a:t>, we have been looking for another way, an alternative strategy </a:t>
            </a:r>
            <a:r>
              <a:rPr lang="en-US" baseline="0" dirty="0" smtClean="0"/>
              <a:t>which avoids the shortcomings of the existing approaches while matching their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this by identifying a</a:t>
            </a:r>
            <a:r>
              <a:rPr lang="en-US" baseline="0" dirty="0" smtClean="0"/>
              <a:t> </a:t>
            </a:r>
            <a:r>
              <a:rPr lang="en-US" b="1" baseline="0" dirty="0" smtClean="0"/>
              <a:t>fourth reclamation strategy</a:t>
            </a:r>
            <a:r>
              <a:rPr lang="en-US" baseline="0" dirty="0" smtClean="0"/>
              <a:t>, sweep-to-region. It works by dividing the space into regions, and freeing any region with no live objects in it.  Regions can then be used for contiguous bump allocation.   Mark-region is a canonical collector combining contiguous bump allocation with tracing and sweep-to-region reclamation.  </a:t>
            </a:r>
            <a:r>
              <a:rPr lang="en-US" b="1" baseline="0" dirty="0" smtClean="0">
                <a:solidFill>
                  <a:srgbClr val="FF0000"/>
                </a:solidFill>
              </a:rPr>
              <a:t>Before we look more closely at mark-region let me give you a sneak preview of how it performs.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76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130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78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72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837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4979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97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4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2274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36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EEC8-C02E-5348-9951-146A578F7BA8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Shahriyar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 et al</a:t>
            </a:r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27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Introduction to Garbage Collection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Calibri"/>
                <a:cs typeface="Calibri"/>
              </a:rPr>
              <a:t>Naïve Mark-Region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09600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568118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2588859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509083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547376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467600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44862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15212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80666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389396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37119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036962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627083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85534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6146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99693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666468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45067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426001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2374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00327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593399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233159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81928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04393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72481" y="2711450"/>
            <a:ext cx="7533319" cy="2971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Contiguous allocation into regions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/>
              <a:t>Excellent locality</a:t>
            </a:r>
          </a:p>
          <a:p>
            <a:pPr lvl="1"/>
            <a:r>
              <a:rPr lang="en-US" sz="2400" dirty="0" smtClean="0"/>
              <a:t>For simplicity, objects cannot span regions</a:t>
            </a:r>
          </a:p>
          <a:p>
            <a:r>
              <a:rPr lang="en-US" sz="2800" dirty="0" smtClean="0"/>
              <a:t>Simple mark phase (like mark-sweep)</a:t>
            </a:r>
          </a:p>
          <a:p>
            <a:pPr lvl="1"/>
            <a:r>
              <a:rPr lang="en-US" sz="2400" dirty="0" smtClean="0"/>
              <a:t>Mark objects and their containing region</a:t>
            </a:r>
          </a:p>
          <a:p>
            <a:r>
              <a:rPr lang="en-US" sz="2800" dirty="0" smtClean="0"/>
              <a:t>Unmarked regions can be freed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627325" y="1989138"/>
            <a:ext cx="1819518" cy="360000"/>
            <a:chOff x="2668263" y="1295400"/>
            <a:chExt cx="1819518" cy="360000"/>
          </a:xfrm>
        </p:grpSpPr>
        <p:sp>
          <p:nvSpPr>
            <p:cNvPr id="50" name="Rounded Rectangle 49"/>
            <p:cNvSpPr/>
            <p:nvPr/>
          </p:nvSpPr>
          <p:spPr>
            <a:xfrm>
              <a:off x="2898142" y="1295400"/>
              <a:ext cx="72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77900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668021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30778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6826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14600" y="1989138"/>
            <a:ext cx="1892800" cy="360000"/>
            <a:chOff x="4655538" y="1295400"/>
            <a:chExt cx="1892800" cy="360000"/>
          </a:xfrm>
        </p:grpSpPr>
        <p:sp>
          <p:nvSpPr>
            <p:cNvPr id="55" name="Rounded Rectangle 54"/>
            <p:cNvSpPr/>
            <p:nvPr/>
          </p:nvSpPr>
          <p:spPr>
            <a:xfrm>
              <a:off x="5226472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555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03787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707406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986005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66939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783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93399" y="1989138"/>
            <a:ext cx="1869401" cy="360000"/>
            <a:chOff x="6634337" y="1295400"/>
            <a:chExt cx="1869401" cy="360000"/>
          </a:xfrm>
        </p:grpSpPr>
        <p:sp>
          <p:nvSpPr>
            <p:cNvPr id="62" name="Rounded Rectangle 61"/>
            <p:cNvSpPr/>
            <p:nvPr/>
          </p:nvSpPr>
          <p:spPr>
            <a:xfrm>
              <a:off x="704421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77397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00385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634337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274097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2337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44862" y="1989138"/>
            <a:ext cx="1906337" cy="360000"/>
            <a:chOff x="685800" y="1295400"/>
            <a:chExt cx="1906337" cy="3600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9306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4760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30334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41213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08486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990519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644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96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3012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8900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627083" y="1989138"/>
            <a:ext cx="4835717" cy="360000"/>
            <a:chOff x="3627083" y="1989138"/>
            <a:chExt cx="4835717" cy="3600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3627083" y="1989138"/>
              <a:ext cx="589879" cy="360000"/>
              <a:chOff x="3779483" y="2383200"/>
              <a:chExt cx="589879" cy="360000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4189362" y="23832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779483" y="23832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593399" y="1989138"/>
              <a:ext cx="1869401" cy="360000"/>
              <a:chOff x="6634337" y="1295400"/>
              <a:chExt cx="1869401" cy="360000"/>
            </a:xfrm>
            <a:effectLst/>
          </p:grpSpPr>
          <p:sp>
            <p:nvSpPr>
              <p:cNvPr id="146" name="Rounded Rectangle 145"/>
              <p:cNvSpPr/>
              <p:nvPr/>
            </p:nvSpPr>
            <p:spPr>
              <a:xfrm>
                <a:off x="7044217" y="12954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634337" y="12954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7274097" y="1295400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8233738" y="1295400"/>
                <a:ext cx="27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0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5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1" grpId="0" animBg="1"/>
      <p:bldP spid="121" grpId="1" animBg="1"/>
      <p:bldP spid="122" grpId="0" animBg="1"/>
      <p:bldP spid="122" grpId="1" animBg="1"/>
      <p:bldP spid="44" grpId="0" build="p"/>
      <p:bldP spid="82" grpId="0" animBg="1"/>
      <p:bldP spid="83" grpId="0" animBg="1"/>
      <p:bldP spid="83" grpId="1" animBg="1"/>
      <p:bldP spid="81" grpId="0" animBg="1"/>
      <p:bldP spid="84" grpId="0" animBg="1"/>
      <p:bldP spid="84" grpId="1" animBg="1"/>
      <p:bldP spid="80" grpId="0" animBg="1"/>
      <p:bldP spid="85" grpId="0" animBg="1"/>
      <p:bldP spid="85" grpId="1" animBg="1"/>
      <p:bldP spid="77" grpId="0" animBg="1"/>
      <p:bldP spid="78" grpId="0" animBg="1"/>
      <p:bldP spid="78" grpId="1" animBg="1"/>
      <p:bldP spid="76" grpId="0" animBg="1"/>
      <p:bldP spid="79" grpId="0" animBg="1"/>
      <p:bldP spid="7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Generational	</a:t>
            </a:r>
            <a:r>
              <a:rPr lang="en-US" sz="2700" dirty="0" smtClean="0"/>
              <a:t>[Ungar 1984]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objects die young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5" name="Picture 4" descr="11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4654980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260" y="357592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Nursery space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515719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Mature space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01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Immix </a:t>
            </a:r>
            <a:r>
              <a:rPr lang="en-US" sz="2400" dirty="0" smtClean="0"/>
              <a:t>[Blackburn and McKinley 2008] </a:t>
            </a:r>
            <a:endParaRPr lang="en-US" sz="2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1255" y="1911350"/>
            <a:ext cx="1979612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08375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467600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644525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25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806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389063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3717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857500" y="1989138"/>
            <a:ext cx="71913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40370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362743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426720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5" name="Rounded Rectangle 374"/>
          <p:cNvSpPr/>
          <p:nvPr/>
        </p:nvSpPr>
        <p:spPr>
          <a:xfrm>
            <a:off x="26273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5184775" y="198913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4614863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5997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5665788" y="1989138"/>
            <a:ext cx="2714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94506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54260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62372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700405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7732713" y="198913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659288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232650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8" name="Rounded Rectangle 387"/>
          <p:cNvSpPr/>
          <p:nvPr/>
        </p:nvSpPr>
        <p:spPr>
          <a:xfrm>
            <a:off x="81930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2044700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8518"/>
            <a:ext cx="1819275" cy="360362"/>
            <a:chOff x="2668263" y="1146944"/>
            <a:chExt cx="1819518" cy="360000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1146944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1146944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1146944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300" cy="360362"/>
            <a:chOff x="4655538" y="1875728"/>
            <a:chExt cx="1892800" cy="360000"/>
          </a:xfrm>
        </p:grpSpPr>
        <p:sp>
          <p:nvSpPr>
            <p:cNvPr id="397" name="Rounded Rectangle 396"/>
            <p:cNvSpPr/>
            <p:nvPr/>
          </p:nvSpPr>
          <p:spPr>
            <a:xfrm>
              <a:off x="5227189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5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5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2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647592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647592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647592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647592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647592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44525" y="1988518"/>
            <a:ext cx="1906588" cy="360362"/>
            <a:chOff x="685800" y="1295400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85800" y="1295400"/>
              <a:ext cx="45079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19373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47697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30240" y="1295400"/>
              <a:ext cx="36031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1277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84204" y="1295400"/>
              <a:ext cx="27142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900" y="198851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3" y="198851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67200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1925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1988521"/>
            <a:chExt cx="4835717" cy="360003"/>
          </a:xfrm>
        </p:grpSpPr>
        <p:grpSp>
          <p:nvGrpSpPr>
            <p:cNvPr id="38963" name="Group 428"/>
            <p:cNvGrpSpPr>
              <a:grpSpLocks/>
            </p:cNvGrpSpPr>
            <p:nvPr/>
          </p:nvGrpSpPr>
          <p:grpSpPr bwMode="auto">
            <a:xfrm>
              <a:off x="3627083" y="1988521"/>
              <a:ext cx="590573" cy="360000"/>
              <a:chOff x="3779483" y="2382583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382583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382583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38964" name="Group 429"/>
            <p:cNvGrpSpPr>
              <a:grpSpLocks/>
            </p:cNvGrpSpPr>
            <p:nvPr/>
          </p:nvGrpSpPr>
          <p:grpSpPr bwMode="auto">
            <a:xfrm>
              <a:off x="6592651" y="1988522"/>
              <a:ext cx="1870149" cy="360002"/>
              <a:chOff x="6633589" y="1294784"/>
              <a:chExt cx="1870149" cy="360002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29478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294784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29478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29478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445"/>
            <a:ext cx="8229600" cy="34917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Contiguous allocation into regions</a:t>
            </a:r>
          </a:p>
          <a:p>
            <a:pPr lvl="1">
              <a:defRPr/>
            </a:pPr>
            <a:r>
              <a:rPr lang="en-US" sz="2400" dirty="0" smtClean="0"/>
              <a:t>256B lines and 32KB blocks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 smtClean="0"/>
              <a:t>Objects span lines but not blocks</a:t>
            </a:r>
          </a:p>
          <a:p>
            <a:pPr>
              <a:defRPr/>
            </a:pPr>
            <a:r>
              <a:rPr lang="en-US" sz="2800" dirty="0" smtClean="0"/>
              <a:t>Simple mark phase</a:t>
            </a:r>
          </a:p>
          <a:p>
            <a:pPr lvl="1">
              <a:defRPr/>
            </a:pPr>
            <a:r>
              <a:rPr lang="en-US" sz="2400" dirty="0" smtClean="0"/>
              <a:t>Mark objects and containing regions</a:t>
            </a:r>
          </a:p>
          <a:p>
            <a:pPr>
              <a:defRPr/>
            </a:pPr>
            <a:r>
              <a:rPr lang="en-US" sz="2800" dirty="0" smtClean="0"/>
              <a:t>Free unmarked regions </a:t>
            </a:r>
          </a:p>
          <a:p>
            <a:pPr>
              <a:defRPr/>
            </a:pPr>
            <a:r>
              <a:rPr lang="en-US" sz="2800" dirty="0" smtClean="0"/>
              <a:t>Recycled allocation and defragmentation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547500"/>
            <a:ext cx="7918450" cy="369332"/>
            <a:chOff x="609600" y="1547500"/>
            <a:chExt cx="791845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156265" y="1547500"/>
              <a:ext cx="78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151437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546850" y="2492896"/>
            <a:ext cx="1981200" cy="369332"/>
            <a:chOff x="6546850" y="2492896"/>
            <a:chExt cx="1981200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289434" y="2492896"/>
              <a:ext cx="5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546850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75923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475656" y="1232972"/>
            <a:ext cx="4033334" cy="611852"/>
            <a:chOff x="2553816" y="1547500"/>
            <a:chExt cx="4033334" cy="611852"/>
          </a:xfrm>
        </p:grpSpPr>
        <p:sp>
          <p:nvSpPr>
            <p:cNvPr id="99" name="TextBox 98"/>
            <p:cNvSpPr txBox="1"/>
            <p:nvPr/>
          </p:nvSpPr>
          <p:spPr>
            <a:xfrm>
              <a:off x="3600158" y="1547500"/>
              <a:ext cx="195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recyclable lines</a:t>
              </a:r>
              <a:endParaRPr lang="en-US" dirty="0"/>
            </a:p>
          </p:txBody>
        </p:sp>
        <p:cxnSp>
          <p:nvCxnSpPr>
            <p:cNvPr id="100" name="Straight Connector 99"/>
            <p:cNvCxnSpPr>
              <a:endCxn id="99" idx="1"/>
            </p:cNvCxnSpPr>
            <p:nvPr/>
          </p:nvCxnSpPr>
          <p:spPr>
            <a:xfrm flipV="1">
              <a:off x="2553816" y="1732166"/>
              <a:ext cx="1046342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5554276" y="1732166"/>
              <a:ext cx="1032874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9592" y="1248356"/>
            <a:ext cx="1980456" cy="731028"/>
            <a:chOff x="899592" y="1248356"/>
            <a:chExt cx="1980456" cy="731028"/>
          </a:xfrm>
        </p:grpSpPr>
        <p:sp>
          <p:nvSpPr>
            <p:cNvPr id="123" name="TextBox 122"/>
            <p:cNvSpPr txBox="1"/>
            <p:nvPr/>
          </p:nvSpPr>
          <p:spPr>
            <a:xfrm>
              <a:off x="899592" y="124835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mark</a:t>
              </a:r>
              <a:endParaRPr lang="en-US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 flipV="1">
              <a:off x="2448000" y="1484784"/>
              <a:ext cx="432048" cy="49460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6638" y="1248356"/>
            <a:ext cx="1499418" cy="1100521"/>
            <a:chOff x="3576638" y="1248356"/>
            <a:chExt cx="1499418" cy="1100521"/>
          </a:xfrm>
        </p:grpSpPr>
        <p:sp>
          <p:nvSpPr>
            <p:cNvPr id="122" name="TextBox 121"/>
            <p:cNvSpPr txBox="1"/>
            <p:nvPr/>
          </p:nvSpPr>
          <p:spPr>
            <a:xfrm>
              <a:off x="3801348" y="124835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line mark</a:t>
              </a:r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3576638" y="1421911"/>
              <a:ext cx="275282" cy="92696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2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9"/>
    </mc:Choice>
    <mc:Fallback xmlns="">
      <p:transition xmlns:p14="http://schemas.microsoft.com/office/powerpoint/2010/main" spd="slow" advTm="637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63" grpId="0" animBg="1"/>
      <p:bldP spid="365" grpId="0" animBg="1"/>
      <p:bldP spid="366" grpId="0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2" grpId="0" animBg="1"/>
      <p:bldP spid="372" grpId="1" animBg="1"/>
      <p:bldP spid="373" grpId="0" animBg="1"/>
      <p:bldP spid="373" grpId="1" animBg="1"/>
      <p:bldP spid="374" grpId="0" animBg="1"/>
      <p:bldP spid="375" grpId="0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5" grpId="0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9" grpId="0" animBg="1"/>
      <p:bldP spid="389" grpId="1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94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3" name="Group 418"/>
          <p:cNvGrpSpPr/>
          <p:nvPr/>
        </p:nvGrpSpPr>
        <p:grpSpPr>
          <a:xfrm>
            <a:off x="457200" y="3251699"/>
            <a:ext cx="2508015" cy="572293"/>
            <a:chOff x="-2875208" y="4235313"/>
            <a:chExt cx="2508015" cy="572293"/>
          </a:xfrm>
        </p:grpSpPr>
        <p:sp>
          <p:nvSpPr>
            <p:cNvPr id="400" name="Rounded Rectangle 399"/>
            <p:cNvSpPr/>
            <p:nvPr/>
          </p:nvSpPr>
          <p:spPr>
            <a:xfrm>
              <a:off x="-2875208" y="4235313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-589208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4" name="Rounded Rectangle 403"/>
            <p:cNvSpPr/>
            <p:nvPr/>
          </p:nvSpPr>
          <p:spPr>
            <a:xfrm>
              <a:off x="-2819400" y="43115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-1625286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>
              <a:off x="-2590800" y="4771357"/>
              <a:ext cx="2092386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 flipH="1" flipV="1">
              <a:off x="-2635412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 flipH="1" flipV="1">
              <a:off x="-1580692" y="4725157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 flipH="1" flipV="1">
              <a:off x="-54461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GC Fundamentals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Algorithmic Components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Allocation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198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Reclamation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766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Calibri"/>
              </a:rPr>
              <a:t>Identification</a:t>
            </a:r>
            <a:endParaRPr lang="en-US" sz="2400" b="1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083" y="4267200"/>
            <a:ext cx="20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Bump Allocation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1186" y="2602468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Free List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04615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Verdana"/>
              </a:rPr>
              <a:t>`</a:t>
            </a:r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0222" y="2401669"/>
            <a:ext cx="12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Tracing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Verdana"/>
              </a:rPr>
              <a:t>implicit</a:t>
            </a:r>
            <a:r>
              <a:rPr lang="en-US" dirty="0" smtClean="0">
                <a:solidFill>
                  <a:prstClr val="black"/>
                </a:solidFill>
                <a:latin typeface="Verdana"/>
              </a:rPr>
              <a:t>)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6735" y="4114800"/>
            <a:ext cx="245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Reference Counting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Verdana"/>
              </a:rPr>
              <a:t>explicit</a:t>
            </a:r>
            <a:r>
              <a:rPr lang="en-US" dirty="0" smtClean="0">
                <a:solidFill>
                  <a:prstClr val="black"/>
                </a:solidFill>
                <a:latin typeface="Verdana"/>
              </a:rPr>
              <a:t>)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07814" y="1905000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Sweep-to-Free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00925" y="3200400"/>
            <a:ext cx="12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Compact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8" name="Group 233"/>
          <p:cNvGrpSpPr/>
          <p:nvPr/>
        </p:nvGrpSpPr>
        <p:grpSpPr>
          <a:xfrm>
            <a:off x="6102585" y="2274332"/>
            <a:ext cx="2508015" cy="572293"/>
            <a:chOff x="-2817399" y="4188044"/>
            <a:chExt cx="2508015" cy="572293"/>
          </a:xfrm>
        </p:grpSpPr>
        <p:sp>
          <p:nvSpPr>
            <p:cNvPr id="210" name="Rounded Rectangle 209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214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5"/>
          <p:cNvGrpSpPr/>
          <p:nvPr/>
        </p:nvGrpSpPr>
        <p:grpSpPr>
          <a:xfrm>
            <a:off x="6102585" y="3557261"/>
            <a:ext cx="2508015" cy="572293"/>
            <a:chOff x="-2667000" y="4227513"/>
            <a:chExt cx="2508015" cy="572293"/>
          </a:xfrm>
        </p:grpSpPr>
        <p:sp>
          <p:nvSpPr>
            <p:cNvPr id="235" name="Rounded Rectangle 234"/>
            <p:cNvSpPr/>
            <p:nvPr/>
          </p:nvSpPr>
          <p:spPr>
            <a:xfrm>
              <a:off x="-2667000" y="4227513"/>
              <a:ext cx="2508015" cy="5722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-6212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-2625000" y="4303713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-3810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-1131400" y="43037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-13716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-1828800" y="43037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-2625000" y="4303713"/>
              <a:ext cx="45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-2124000" y="4303713"/>
              <a:ext cx="18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05" name="Left Arrow 304"/>
            <p:cNvSpPr/>
            <p:nvPr/>
          </p:nvSpPr>
          <p:spPr>
            <a:xfrm>
              <a:off x="-1862934" y="4338085"/>
              <a:ext cx="632400" cy="25955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12" name="Group 363"/>
          <p:cNvGrpSpPr/>
          <p:nvPr/>
        </p:nvGrpSpPr>
        <p:grpSpPr>
          <a:xfrm>
            <a:off x="6101790" y="4771210"/>
            <a:ext cx="2509604" cy="1232433"/>
            <a:chOff x="6101790" y="3976392"/>
            <a:chExt cx="2509604" cy="1232433"/>
          </a:xfrm>
        </p:grpSpPr>
        <p:grpSp>
          <p:nvGrpSpPr>
            <p:cNvPr id="13" name="Group 362"/>
            <p:cNvGrpSpPr/>
            <p:nvPr/>
          </p:nvGrpSpPr>
          <p:grpSpPr>
            <a:xfrm>
              <a:off x="6103379" y="4636532"/>
              <a:ext cx="2508015" cy="572293"/>
              <a:chOff x="-2818606" y="5108020"/>
              <a:chExt cx="2508015" cy="572293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-2818606" y="5108020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-2776606" y="5180570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-2538000" y="5184220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14" name="Group 361"/>
            <p:cNvGrpSpPr/>
            <p:nvPr/>
          </p:nvGrpSpPr>
          <p:grpSpPr>
            <a:xfrm>
              <a:off x="6101790" y="3976392"/>
              <a:ext cx="2508015" cy="572293"/>
              <a:chOff x="-2778008" y="4236878"/>
              <a:chExt cx="2508015" cy="572293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-2778008" y="423687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-7322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-2736008" y="4313078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-492008" y="4313078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-1242408" y="4313078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-14826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-1939808" y="4313078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-467700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-1204308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</p:grpSp>
      </p:grpSp>
      <p:grpSp>
        <p:nvGrpSpPr>
          <p:cNvPr id="15" name="Group 440"/>
          <p:cNvGrpSpPr/>
          <p:nvPr/>
        </p:nvGrpSpPr>
        <p:grpSpPr>
          <a:xfrm>
            <a:off x="3277034" y="3251699"/>
            <a:ext cx="2508015" cy="572293"/>
            <a:chOff x="-2975715" y="2113958"/>
            <a:chExt cx="2508015" cy="572293"/>
          </a:xfrm>
        </p:grpSpPr>
        <p:sp>
          <p:nvSpPr>
            <p:cNvPr id="353" name="Rounded Rectangle 352"/>
            <p:cNvSpPr/>
            <p:nvPr/>
          </p:nvSpPr>
          <p:spPr>
            <a:xfrm>
              <a:off x="-2975715" y="2113958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-9299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-2933715" y="2190158"/>
              <a:ext cx="72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-689715" y="2190158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-1440115" y="2190158"/>
              <a:ext cx="45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-16803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2137515" y="2190158"/>
              <a:ext cx="36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066202" y="4689162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51" name="Circular Arrow 250"/>
          <p:cNvSpPr/>
          <p:nvPr/>
        </p:nvSpPr>
        <p:spPr>
          <a:xfrm rot="21341194" flipH="1">
            <a:off x="6325200" y="4901599"/>
            <a:ext cx="2514600" cy="1559244"/>
          </a:xfrm>
          <a:prstGeom prst="circularArrow">
            <a:avLst>
              <a:gd name="adj1" fmla="val 8217"/>
              <a:gd name="adj2" fmla="val 548816"/>
              <a:gd name="adj3" fmla="val 20641064"/>
              <a:gd name="adj4" fmla="val 13398451"/>
              <a:gd name="adj5" fmla="val 824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788" y="4411243"/>
            <a:ext cx="1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Evacuate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57200" y="4912554"/>
            <a:ext cx="2508015" cy="5722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499200" y="4988754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1752600" y="4988754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1295400" y="4988754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6" name="Group 429"/>
          <p:cNvGrpSpPr/>
          <p:nvPr/>
        </p:nvGrpSpPr>
        <p:grpSpPr>
          <a:xfrm>
            <a:off x="1279084" y="3327899"/>
            <a:ext cx="360000" cy="453988"/>
            <a:chOff x="-2053324" y="4311513"/>
            <a:chExt cx="360000" cy="453988"/>
          </a:xfrm>
        </p:grpSpPr>
        <p:sp>
          <p:nvSpPr>
            <p:cNvPr id="407" name="Rounded Rectangle 406"/>
            <p:cNvSpPr/>
            <p:nvPr/>
          </p:nvSpPr>
          <p:spPr>
            <a:xfrm>
              <a:off x="-2053324" y="43115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 flipH="1" flipV="1">
              <a:off x="-1918730" y="4719301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428"/>
          <p:cNvGrpSpPr/>
          <p:nvPr/>
        </p:nvGrpSpPr>
        <p:grpSpPr>
          <a:xfrm>
            <a:off x="1031046" y="3327899"/>
            <a:ext cx="180000" cy="459844"/>
            <a:chOff x="-2301362" y="4311513"/>
            <a:chExt cx="180000" cy="459844"/>
          </a:xfrm>
        </p:grpSpPr>
        <p:sp>
          <p:nvSpPr>
            <p:cNvPr id="401" name="Rounded Rectangle 400"/>
            <p:cNvSpPr/>
            <p:nvPr/>
          </p:nvSpPr>
          <p:spPr>
            <a:xfrm>
              <a:off x="-2301362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2" name="Straight Connector 411"/>
            <p:cNvCxnSpPr>
              <a:endCxn id="401" idx="2"/>
            </p:cNvCxnSpPr>
            <p:nvPr/>
          </p:nvCxnSpPr>
          <p:spPr>
            <a:xfrm rot="5400000" flipH="1" flipV="1">
              <a:off x="-2264431" y="4720641"/>
              <a:ext cx="99844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430"/>
          <p:cNvGrpSpPr/>
          <p:nvPr/>
        </p:nvGrpSpPr>
        <p:grpSpPr>
          <a:xfrm>
            <a:off x="1955160" y="3331075"/>
            <a:ext cx="720000" cy="458256"/>
            <a:chOff x="-1377248" y="4314689"/>
            <a:chExt cx="720000" cy="458256"/>
          </a:xfrm>
        </p:grpSpPr>
        <p:sp>
          <p:nvSpPr>
            <p:cNvPr id="402" name="Rounded Rectangle 401"/>
            <p:cNvSpPr/>
            <p:nvPr/>
          </p:nvSpPr>
          <p:spPr>
            <a:xfrm>
              <a:off x="-1377248" y="4314689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rot="5400000" flipH="1" flipV="1">
              <a:off x="-106265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6" name="Rounded Rectangle 425"/>
          <p:cNvSpPr/>
          <p:nvPr/>
        </p:nvSpPr>
        <p:spPr>
          <a:xfrm>
            <a:off x="1946245" y="3325307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1270169" y="3325307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8" name="Rounded Rectangle 427"/>
          <p:cNvSpPr/>
          <p:nvPr/>
        </p:nvSpPr>
        <p:spPr>
          <a:xfrm>
            <a:off x="1022131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20" name="Group 509"/>
          <p:cNvGrpSpPr/>
          <p:nvPr/>
        </p:nvGrpSpPr>
        <p:grpSpPr>
          <a:xfrm>
            <a:off x="3276600" y="4631285"/>
            <a:ext cx="2532905" cy="853562"/>
            <a:chOff x="3276600" y="4631285"/>
            <a:chExt cx="2532905" cy="853562"/>
          </a:xfrm>
        </p:grpSpPr>
        <p:sp>
          <p:nvSpPr>
            <p:cNvPr id="379" name="Rounded Rectangle 378"/>
            <p:cNvSpPr/>
            <p:nvPr/>
          </p:nvSpPr>
          <p:spPr>
            <a:xfrm>
              <a:off x="3276600" y="4912554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5562600" y="4988754"/>
              <a:ext cx="18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812200" y="4988754"/>
              <a:ext cx="45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61195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/>
                </a:rPr>
                <a:t>3</a:t>
              </a:r>
              <a:endParaRPr lang="en-US" sz="1400" b="1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497200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/>
                </a:rPr>
                <a:t>1</a:t>
              </a:r>
              <a:endParaRPr lang="en-US" sz="1400" b="1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1" name="Group 496"/>
            <p:cNvGrpSpPr/>
            <p:nvPr/>
          </p:nvGrpSpPr>
          <p:grpSpPr>
            <a:xfrm>
              <a:off x="5291704" y="4631285"/>
              <a:ext cx="388280" cy="632461"/>
              <a:chOff x="5281046" y="2948939"/>
              <a:chExt cx="388280" cy="632461"/>
            </a:xfrm>
          </p:grpSpPr>
          <p:sp>
            <p:nvSpPr>
              <p:cNvPr id="498" name="Oval 497"/>
              <p:cNvSpPr/>
              <p:nvPr/>
            </p:nvSpPr>
            <p:spPr>
              <a:xfrm rot="16200000">
                <a:off x="5623066" y="2948399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5617823" y="3534600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>
              <a:xfrm rot="10800000" flipV="1">
                <a:off x="5281046" y="3560381"/>
                <a:ext cx="382496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stCxn id="498" idx="6"/>
              </p:cNvCxnSpPr>
              <p:nvPr/>
            </p:nvCxnSpPr>
            <p:spPr>
              <a:xfrm rot="16200000" flipH="1" flipV="1">
                <a:off x="5482097" y="3112768"/>
                <a:ext cx="32765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506"/>
          <p:cNvGrpSpPr/>
          <p:nvPr/>
        </p:nvGrpSpPr>
        <p:grpSpPr>
          <a:xfrm>
            <a:off x="5633184" y="2971800"/>
            <a:ext cx="46800" cy="327659"/>
            <a:chOff x="5551200" y="2078071"/>
            <a:chExt cx="46800" cy="327659"/>
          </a:xfrm>
        </p:grpSpPr>
        <p:sp>
          <p:nvSpPr>
            <p:cNvPr id="503" name="Oval 502"/>
            <p:cNvSpPr/>
            <p:nvPr/>
          </p:nvSpPr>
          <p:spPr>
            <a:xfrm rot="16200000">
              <a:off x="5551740" y="2077531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6" name="Straight Arrow Connector 505"/>
            <p:cNvCxnSpPr>
              <a:stCxn id="503" idx="6"/>
            </p:cNvCxnSpPr>
            <p:nvPr/>
          </p:nvCxnSpPr>
          <p:spPr>
            <a:xfrm rot="16200000" flipH="1" flipV="1">
              <a:off x="5410771" y="2241900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1" name="Rectangle 280"/>
          <p:cNvSpPr/>
          <p:nvPr/>
        </p:nvSpPr>
        <p:spPr>
          <a:xfrm>
            <a:off x="3208829" y="4047310"/>
            <a:ext cx="2658571" cy="1515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563034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812634" y="3325307"/>
            <a:ext cx="45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850734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5598000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319034" y="3331075"/>
            <a:ext cx="2183800" cy="360000"/>
            <a:chOff x="3471434" y="3480299"/>
            <a:chExt cx="2183800" cy="360000"/>
          </a:xfrm>
        </p:grpSpPr>
        <p:sp>
          <p:nvSpPr>
            <p:cNvPr id="128" name="Rounded Rectangle 127"/>
            <p:cNvSpPr/>
            <p:nvPr/>
          </p:nvSpPr>
          <p:spPr>
            <a:xfrm>
              <a:off x="54752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71434" y="3480299"/>
              <a:ext cx="72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8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267634" y="3480299"/>
              <a:ext cx="36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2" name="Group 507"/>
          <p:cNvGrpSpPr/>
          <p:nvPr/>
        </p:nvGrpSpPr>
        <p:grpSpPr>
          <a:xfrm>
            <a:off x="5291704" y="3557461"/>
            <a:ext cx="382496" cy="46800"/>
            <a:chOff x="5209720" y="2663732"/>
            <a:chExt cx="382496" cy="46800"/>
          </a:xfrm>
        </p:grpSpPr>
        <p:sp>
          <p:nvSpPr>
            <p:cNvPr id="504" name="Oval 503"/>
            <p:cNvSpPr/>
            <p:nvPr/>
          </p:nvSpPr>
          <p:spPr>
            <a:xfrm>
              <a:off x="5546497" y="2663732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rot="10800000" flipV="1">
              <a:off x="5209720" y="2689513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9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9" grpId="0" build="p"/>
      <p:bldP spid="11" grpId="0"/>
      <p:bldP spid="38" grpId="0"/>
      <p:bldP spid="39" grpId="0"/>
      <p:bldP spid="42" grpId="0" animBg="1"/>
      <p:bldP spid="43" grpId="0" animBg="1"/>
      <p:bldP spid="44" grpId="0"/>
      <p:bldP spid="45" grpId="0"/>
      <p:bldP spid="47" grpId="0"/>
      <p:bldP spid="145" grpId="0"/>
      <p:bldP spid="246" grpId="0" animBg="1"/>
      <p:bldP spid="251" grpId="0" animBg="1"/>
      <p:bldP spid="46" grpId="0"/>
      <p:bldP spid="366" grpId="0" animBg="1"/>
      <p:bldP spid="368" grpId="0" animBg="1"/>
      <p:bldP spid="371" grpId="0" animBg="1"/>
      <p:bldP spid="373" grpId="0" animBg="1"/>
      <p:bldP spid="426" grpId="0" animBg="1"/>
      <p:bldP spid="427" grpId="0" animBg="1"/>
      <p:bldP spid="428" grpId="0" animBg="1"/>
      <p:bldP spid="281" grpId="0" animBg="1"/>
      <p:bldP spid="118" grpId="0" animBg="1"/>
      <p:bldP spid="119" grpId="0" animBg="1"/>
      <p:bldP spid="361" grpId="0" animBg="1"/>
      <p:bldP spid="361" grpId="1" animBg="1"/>
      <p:bldP spid="360" grpId="0" animBg="1"/>
      <p:bldP spid="36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405932" y="3318926"/>
            <a:ext cx="5445224" cy="1384995"/>
            <a:chOff x="401588" y="3352800"/>
            <a:chExt cx="5445224" cy="1384995"/>
          </a:xfrm>
        </p:grpSpPr>
        <p:sp>
          <p:nvSpPr>
            <p:cNvPr id="166" name="TextBox 165"/>
            <p:cNvSpPr txBox="1"/>
            <p:nvPr/>
          </p:nvSpPr>
          <p:spPr>
            <a:xfrm>
              <a:off x="401588" y="3352800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32E9A"/>
                  </a:solidFill>
                  <a:latin typeface="Verdana"/>
                </a:rPr>
                <a:t>Mark-Compact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</a:t>
              </a:r>
              <a:r>
                <a:rPr lang="en-US" sz="1200" dirty="0" err="1" smtClean="0">
                  <a:solidFill>
                    <a:prstClr val="black"/>
                  </a:solidFill>
                  <a:latin typeface="Verdana"/>
                </a:rPr>
                <a:t>Styger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 1967]</a:t>
              </a:r>
              <a:endParaRPr lang="en-US" sz="2000" dirty="0" smtClean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 smtClean="0">
                  <a:solidFill>
                    <a:srgbClr val="732E9A"/>
                  </a:solidFill>
                  <a:latin typeface="Verdana"/>
                </a:rPr>
                <a:t>compact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120" name="Group 136"/>
            <p:cNvGrpSpPr/>
            <p:nvPr/>
          </p:nvGrpSpPr>
          <p:grpSpPr>
            <a:xfrm>
              <a:off x="482190" y="3810000"/>
              <a:ext cx="5327415" cy="852192"/>
              <a:chOff x="457200" y="4634208"/>
              <a:chExt cx="5327415" cy="85219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57200" y="4912554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99200" y="4988754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1752600" y="4988754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295400" y="498875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27" name="Group 440"/>
              <p:cNvGrpSpPr/>
              <p:nvPr/>
            </p:nvGrpSpPr>
            <p:grpSpPr>
              <a:xfrm>
                <a:off x="3276600" y="4914107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2" name="Group 506"/>
              <p:cNvGrpSpPr/>
              <p:nvPr/>
            </p:nvGrpSpPr>
            <p:grpSpPr>
              <a:xfrm>
                <a:off x="5632750" y="4634208"/>
                <a:ext cx="46800" cy="327659"/>
                <a:chOff x="5551200" y="2078071"/>
                <a:chExt cx="46800" cy="327659"/>
              </a:xfrm>
            </p:grpSpPr>
            <p:sp>
              <p:nvSpPr>
                <p:cNvPr id="156" name="Oval 155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56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ounded Rectangle 143"/>
              <p:cNvSpPr/>
              <p:nvPr/>
            </p:nvSpPr>
            <p:spPr>
              <a:xfrm>
                <a:off x="5562600" y="4987715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812200" y="4987715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50300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597566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35" name="Group 126"/>
              <p:cNvGrpSpPr/>
              <p:nvPr/>
            </p:nvGrpSpPr>
            <p:grpSpPr>
              <a:xfrm>
                <a:off x="3318600" y="4993483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6" name="Group 507"/>
              <p:cNvGrpSpPr/>
              <p:nvPr/>
            </p:nvGrpSpPr>
            <p:grpSpPr>
              <a:xfrm>
                <a:off x="5291270" y="5219869"/>
                <a:ext cx="382496" cy="46800"/>
                <a:chOff x="5209720" y="2663732"/>
                <a:chExt cx="382496" cy="468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89" b="0" dirty="0" smtClean="0">
                <a:latin typeface="Calibri"/>
                <a:cs typeface="Calibri"/>
              </a:rPr>
              <a:t>GC Fundamentals</a:t>
            </a:r>
            <a:r>
              <a:rPr lang="en-US" b="0" dirty="0" smtClean="0">
                <a:latin typeface="Calibri"/>
                <a:cs typeface="Calibri"/>
              </a:rPr>
              <a:t/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222" b="0" dirty="0" smtClean="0">
                <a:latin typeface="Calibri"/>
                <a:cs typeface="Calibri"/>
              </a:rPr>
              <a:t>Canonical Garbage Collectors</a:t>
            </a:r>
            <a:endParaRPr lang="en-US" sz="3111" b="0" dirty="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6028230" y="1858962"/>
            <a:ext cx="2810970" cy="4601881"/>
            <a:chOff x="6104430" y="1858962"/>
            <a:chExt cx="2810970" cy="4601881"/>
          </a:xfrm>
        </p:grpSpPr>
        <p:grpSp>
          <p:nvGrpSpPr>
            <p:cNvPr id="4" name="Group 57"/>
            <p:cNvGrpSpPr/>
            <p:nvPr/>
          </p:nvGrpSpPr>
          <p:grpSpPr>
            <a:xfrm>
              <a:off x="6104430" y="1858962"/>
              <a:ext cx="2658570" cy="4313238"/>
              <a:chOff x="6028230" y="1858962"/>
              <a:chExt cx="2658570" cy="43132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8230" y="1858962"/>
                <a:ext cx="2658570" cy="431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  <a:latin typeface="Verdana"/>
                  </a:rPr>
                  <a:t>`</a:t>
                </a:r>
                <a:endParaRPr lang="en-US" dirty="0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7814" y="1905000"/>
                <a:ext cx="18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Sweep-to-Free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0925" y="3200400"/>
                <a:ext cx="120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Compact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5" name="Group 233"/>
              <p:cNvGrpSpPr/>
              <p:nvPr/>
            </p:nvGrpSpPr>
            <p:grpSpPr>
              <a:xfrm>
                <a:off x="6102585" y="2274332"/>
                <a:ext cx="2508015" cy="572293"/>
                <a:chOff x="-2817399" y="4188044"/>
                <a:chExt cx="2508015" cy="57229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2817399" y="4188044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-7715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2775399" y="4264244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31399" y="4264244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1281799" y="4264244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15219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-1979199" y="4264244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-2416193" y="4716644"/>
                  <a:ext cx="173538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-2460805" y="4668856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-1844605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-1479787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9" idx="2"/>
                </p:cNvCxnSpPr>
                <p:nvPr/>
              </p:nvCxnSpPr>
              <p:spPr>
                <a:xfrm rot="5400000" flipH="1" flipV="1">
                  <a:off x="-732315" y="4673372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05"/>
              <p:cNvGrpSpPr/>
              <p:nvPr/>
            </p:nvGrpSpPr>
            <p:grpSpPr>
              <a:xfrm>
                <a:off x="6102585" y="3557261"/>
                <a:ext cx="2508015" cy="572293"/>
                <a:chOff x="-2667000" y="4227513"/>
                <a:chExt cx="2508015" cy="5722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667000" y="42275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-6212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-2625000" y="4303713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-3810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-1131400" y="4303713"/>
                  <a:ext cx="45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-13716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-1828800" y="43037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-2625000" y="4303713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2124000" y="4303713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40" name="Left Arrow 39"/>
                <p:cNvSpPr/>
                <p:nvPr/>
              </p:nvSpPr>
              <p:spPr>
                <a:xfrm>
                  <a:off x="-1862934" y="4338085"/>
                  <a:ext cx="632400" cy="259554"/>
                </a:xfrm>
                <a:prstGeom prst="lef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" name="Group 363"/>
              <p:cNvGrpSpPr/>
              <p:nvPr/>
            </p:nvGrpSpPr>
            <p:grpSpPr>
              <a:xfrm>
                <a:off x="6101790" y="4771210"/>
                <a:ext cx="2509604" cy="1232433"/>
                <a:chOff x="6101790" y="3976392"/>
                <a:chExt cx="2509604" cy="1232433"/>
              </a:xfrm>
            </p:grpSpPr>
            <p:grpSp>
              <p:nvGrpSpPr>
                <p:cNvPr id="17" name="Group 362"/>
                <p:cNvGrpSpPr/>
                <p:nvPr/>
              </p:nvGrpSpPr>
              <p:grpSpPr>
                <a:xfrm>
                  <a:off x="6103379" y="4636532"/>
                  <a:ext cx="2508015" cy="572293"/>
                  <a:chOff x="-2818606" y="5108020"/>
                  <a:chExt cx="2508015" cy="572293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-2818606" y="5108020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-2776606" y="5180570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-2538000" y="5184220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</p:grpSp>
            <p:grpSp>
              <p:nvGrpSpPr>
                <p:cNvPr id="30" name="Group 361"/>
                <p:cNvGrpSpPr/>
                <p:nvPr/>
              </p:nvGrpSpPr>
              <p:grpSpPr>
                <a:xfrm>
                  <a:off x="6101790" y="3976392"/>
                  <a:ext cx="2508015" cy="572293"/>
                  <a:chOff x="-2778008" y="4236878"/>
                  <a:chExt cx="2508015" cy="572293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-2778008" y="423687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-7322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-2736008" y="4313078"/>
                    <a:ext cx="72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-492008" y="4313078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-1242408" y="4313078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-14826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-1939808" y="4313078"/>
                    <a:ext cx="36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-467700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-1204308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6066202" y="4689162"/>
                <a:ext cx="2582370" cy="71144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77788" y="4411243"/>
                <a:ext cx="123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Evacuate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59" name="Circular Arrow 58"/>
            <p:cNvSpPr/>
            <p:nvPr/>
          </p:nvSpPr>
          <p:spPr>
            <a:xfrm rot="21341194" flipH="1">
              <a:off x="6400800" y="4901599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28230" y="19050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31242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4343400"/>
            <a:ext cx="2620342" cy="1811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5932" y="1858962"/>
            <a:ext cx="5445224" cy="1384995"/>
            <a:chOff x="381000" y="1850648"/>
            <a:chExt cx="5445224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1850648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1D86CD"/>
                  </a:solidFill>
                  <a:latin typeface="Verdana"/>
                </a:rPr>
                <a:t>Mark-Sweep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[McCarthy 1960]</a:t>
              </a: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Free-list + trace + </a:t>
              </a:r>
              <a:r>
                <a:rPr lang="en-US" sz="1600" b="1" dirty="0" smtClean="0">
                  <a:solidFill>
                    <a:srgbClr val="1D86CD"/>
                  </a:solidFill>
                  <a:latin typeface="Verdana"/>
                </a:rPr>
                <a:t>sweep-to-free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41" name="Group 135"/>
            <p:cNvGrpSpPr/>
            <p:nvPr/>
          </p:nvGrpSpPr>
          <p:grpSpPr>
            <a:xfrm>
              <a:off x="439688" y="2286000"/>
              <a:ext cx="5327849" cy="852192"/>
              <a:chOff x="457200" y="2819400"/>
              <a:chExt cx="5327849" cy="852192"/>
            </a:xfrm>
          </p:grpSpPr>
          <p:grpSp>
            <p:nvGrpSpPr>
              <p:cNvPr id="42" name="Group 418"/>
              <p:cNvGrpSpPr/>
              <p:nvPr/>
            </p:nvGrpSpPr>
            <p:grpSpPr>
              <a:xfrm>
                <a:off x="457200" y="3099299"/>
                <a:ext cx="2508015" cy="572293"/>
                <a:chOff x="-2875208" y="4235313"/>
                <a:chExt cx="2508015" cy="57229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-2875208" y="42353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-589208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2819400" y="4311513"/>
                  <a:ext cx="45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-1625286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590800" y="4771357"/>
                  <a:ext cx="209238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-2635412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-1580692" y="4725157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-54461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40"/>
              <p:cNvGrpSpPr/>
              <p:nvPr/>
            </p:nvGrpSpPr>
            <p:grpSpPr>
              <a:xfrm>
                <a:off x="3277034" y="3099299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58" name="Group 429"/>
              <p:cNvGrpSpPr/>
              <p:nvPr/>
            </p:nvGrpSpPr>
            <p:grpSpPr>
              <a:xfrm>
                <a:off x="1279084" y="3175499"/>
                <a:ext cx="360000" cy="453988"/>
                <a:chOff x="-2053324" y="4311513"/>
                <a:chExt cx="360000" cy="453988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-2053324" y="43115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-1918730" y="4719301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428"/>
              <p:cNvGrpSpPr/>
              <p:nvPr/>
            </p:nvGrpSpPr>
            <p:grpSpPr>
              <a:xfrm>
                <a:off x="1031046" y="3175499"/>
                <a:ext cx="180000" cy="459844"/>
                <a:chOff x="-2301362" y="4311513"/>
                <a:chExt cx="180000" cy="459844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-2301362" y="43115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endCxn id="84" idx="2"/>
                </p:cNvCxnSpPr>
                <p:nvPr/>
              </p:nvCxnSpPr>
              <p:spPr>
                <a:xfrm rot="5400000" flipH="1" flipV="1">
                  <a:off x="-2264431" y="4720641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30"/>
              <p:cNvGrpSpPr/>
              <p:nvPr/>
            </p:nvGrpSpPr>
            <p:grpSpPr>
              <a:xfrm>
                <a:off x="1955160" y="3178675"/>
                <a:ext cx="720000" cy="458256"/>
                <a:chOff x="-1377248" y="4314689"/>
                <a:chExt cx="720000" cy="45825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-1377248" y="4314689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 flipH="1" flipV="1">
                  <a:off x="-106265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ounded Rectangle 88"/>
              <p:cNvSpPr/>
              <p:nvPr/>
            </p:nvSpPr>
            <p:spPr>
              <a:xfrm>
                <a:off x="1946245" y="3172907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70169" y="31729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22131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0" name="Group 506"/>
              <p:cNvGrpSpPr/>
              <p:nvPr/>
            </p:nvGrpSpPr>
            <p:grpSpPr>
              <a:xfrm>
                <a:off x="5633184" y="2819400"/>
                <a:ext cx="46800" cy="327659"/>
                <a:chOff x="5551200" y="2078071"/>
                <a:chExt cx="46800" cy="327659"/>
              </a:xfrm>
            </p:grpSpPr>
            <p:sp>
              <p:nvSpPr>
                <p:cNvPr id="93" name="Oval 92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3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5563034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812634" y="3172907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50734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98000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3" name="Group 98"/>
              <p:cNvGrpSpPr/>
              <p:nvPr/>
            </p:nvGrpSpPr>
            <p:grpSpPr>
              <a:xfrm>
                <a:off x="3319034" y="3178675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86" name="Group 507"/>
              <p:cNvGrpSpPr/>
              <p:nvPr/>
            </p:nvGrpSpPr>
            <p:grpSpPr>
              <a:xfrm>
                <a:off x="5291704" y="3405061"/>
                <a:ext cx="382496" cy="46800"/>
                <a:chOff x="5209720" y="2663732"/>
                <a:chExt cx="382496" cy="46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3" name="Group 242"/>
          <p:cNvGrpSpPr/>
          <p:nvPr/>
        </p:nvGrpSpPr>
        <p:grpSpPr>
          <a:xfrm>
            <a:off x="405932" y="4787205"/>
            <a:ext cx="5445224" cy="1384995"/>
            <a:chOff x="405932" y="4787205"/>
            <a:chExt cx="5445224" cy="1384995"/>
          </a:xfrm>
        </p:grpSpPr>
        <p:sp>
          <p:nvSpPr>
            <p:cNvPr id="214" name="TextBox 213"/>
            <p:cNvSpPr txBox="1"/>
            <p:nvPr/>
          </p:nvSpPr>
          <p:spPr>
            <a:xfrm>
              <a:off x="405932" y="4787205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B50B1B"/>
                  </a:solidFill>
                  <a:latin typeface="Verdana"/>
                </a:rPr>
                <a:t>Semi-Space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[Cheney 1970]</a:t>
              </a:r>
              <a:endParaRPr lang="en-US" sz="2000" dirty="0" smtClean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 smtClean="0">
                  <a:solidFill>
                    <a:srgbClr val="B50B1B"/>
                  </a:solidFill>
                  <a:latin typeface="Verdana"/>
                </a:rPr>
                <a:t>evacuate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486534" y="5522154"/>
              <a:ext cx="2508015" cy="5722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8534" y="5598354"/>
              <a:ext cx="72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781934" y="5598354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324734" y="5598354"/>
              <a:ext cx="36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0" name="Group 440"/>
            <p:cNvGrpSpPr/>
            <p:nvPr/>
          </p:nvGrpSpPr>
          <p:grpSpPr>
            <a:xfrm>
              <a:off x="3305934" y="5523707"/>
              <a:ext cx="2508015" cy="572293"/>
              <a:chOff x="-2975715" y="2113958"/>
              <a:chExt cx="2508015" cy="572293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-2975715" y="211395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-9299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-2933715" y="2190158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-689715" y="2190158"/>
                <a:ext cx="18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-1440115" y="2190158"/>
                <a:ext cx="45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-16803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-2137515" y="2190158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16200000">
              <a:off x="5662624" y="5243268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35" name="Straight Arrow Connector 234"/>
            <p:cNvCxnSpPr>
              <a:stCxn id="234" idx="6"/>
            </p:cNvCxnSpPr>
            <p:nvPr/>
          </p:nvCxnSpPr>
          <p:spPr>
            <a:xfrm rot="16200000" flipH="1" flipV="1">
              <a:off x="5521655" y="5407637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Rounded Rectangle 221"/>
            <p:cNvSpPr/>
            <p:nvPr/>
          </p:nvSpPr>
          <p:spPr>
            <a:xfrm>
              <a:off x="5591934" y="5597315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841534" y="5597315"/>
              <a:ext cx="45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879634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626900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6" name="Group 126"/>
            <p:cNvGrpSpPr/>
            <p:nvPr/>
          </p:nvGrpSpPr>
          <p:grpSpPr>
            <a:xfrm>
              <a:off x="3347934" y="5603083"/>
              <a:ext cx="2183800" cy="360000"/>
              <a:chOff x="3471434" y="3480299"/>
              <a:chExt cx="2183800" cy="36000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54752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471434" y="3480299"/>
                <a:ext cx="72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47248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4267634" y="3480299"/>
                <a:ext cx="36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657381" y="5829469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rot="10800000" flipV="1">
              <a:off x="5320604" y="5855250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6" name="Rectangle 245"/>
          <p:cNvSpPr/>
          <p:nvPr/>
        </p:nvSpPr>
        <p:spPr>
          <a:xfrm>
            <a:off x="426745" y="19050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57200" y="33528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57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246" grpId="0" animBg="1"/>
      <p:bldP spid="2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GC Fundamentals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The Time–Space Tradeoff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94912375"/>
              </p:ext>
            </p:extLst>
          </p:nvPr>
        </p:nvGraphicFramePr>
        <p:xfrm>
          <a:off x="914399" y="1600199"/>
          <a:ext cx="749941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2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Mark-Sweep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Free List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1"/>
                </a:solidFill>
                <a:latin typeface="Calibri"/>
                <a:cs typeface="Calibri"/>
              </a:rPr>
              <a:t>Sweep-to-Free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6" name="TextBox 25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Space efficient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Simple, very fast collection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828800" y="2224038"/>
            <a:ext cx="1981200" cy="1204962"/>
            <a:chOff x="1981200" y="2323068"/>
            <a:chExt cx="1981200" cy="1204962"/>
          </a:xfrm>
        </p:grpSpPr>
        <p:sp>
          <p:nvSpPr>
            <p:cNvPr id="35" name="Oval 34"/>
            <p:cNvSpPr/>
            <p:nvPr/>
          </p:nvSpPr>
          <p:spPr>
            <a:xfrm>
              <a:off x="1981200" y="27432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7875" y="2323068"/>
              <a:ext cx="1847850" cy="369332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Poor locality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4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23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Mark-Compact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Bump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2"/>
                </a:solidFill>
                <a:latin typeface="Calibri"/>
                <a:cs typeface="Calibri"/>
              </a:rPr>
              <a:t>Compact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8" name="TextBox 17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Good</a:t>
              </a:r>
            </a:p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locality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4" name="TextBox 23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Space efficient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1600200" y="4105870"/>
            <a:ext cx="3124200" cy="1631960"/>
            <a:chOff x="1371600" y="4105870"/>
            <a:chExt cx="3124200" cy="1631960"/>
          </a:xfrm>
        </p:grpSpPr>
        <p:sp>
          <p:nvSpPr>
            <p:cNvPr id="30" name="Oval 29"/>
            <p:cNvSpPr/>
            <p:nvPr/>
          </p:nvSpPr>
          <p:spPr>
            <a:xfrm>
              <a:off x="1371600" y="49530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950" y="4105870"/>
              <a:ext cx="18478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Expensive multi-pass collection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" name="Chart 21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432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22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Semi-Space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Bump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3"/>
                </a:solidFill>
                <a:latin typeface="Calibri"/>
                <a:cs typeface="Calibri"/>
              </a:rPr>
              <a:t>Evacuate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Good locality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295400" y="1676400"/>
            <a:ext cx="6215400" cy="4061431"/>
            <a:chOff x="1295400" y="1676400"/>
            <a:chExt cx="6215400" cy="4061431"/>
          </a:xfrm>
        </p:grpSpPr>
        <p:sp>
          <p:nvSpPr>
            <p:cNvPr id="18" name="TextBox 17"/>
            <p:cNvSpPr txBox="1"/>
            <p:nvPr/>
          </p:nvSpPr>
          <p:spPr>
            <a:xfrm>
              <a:off x="5029200" y="1676400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800" y="4332069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4191001"/>
              <a:ext cx="900526" cy="1546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44000" y="1868400"/>
              <a:ext cx="1066800" cy="1792511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177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19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Sweep-To-Region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and Mark-Region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7814" y="1801575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Sweep-to-Free</a:t>
            </a:r>
            <a:endParaRPr lang="en-US" dirty="0"/>
          </a:p>
        </p:txBody>
      </p:sp>
      <p:grpSp>
        <p:nvGrpSpPr>
          <p:cNvPr id="5" name="Group 233"/>
          <p:cNvGrpSpPr/>
          <p:nvPr/>
        </p:nvGrpSpPr>
        <p:grpSpPr>
          <a:xfrm>
            <a:off x="6102585" y="2170907"/>
            <a:ext cx="2508015" cy="572293"/>
            <a:chOff x="-2817399" y="4188044"/>
            <a:chExt cx="2508015" cy="572293"/>
          </a:xfrm>
        </p:grpSpPr>
        <p:sp>
          <p:nvSpPr>
            <p:cNvPr id="18" name="Rounded Rectangle 17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9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102585" y="2700000"/>
            <a:ext cx="2508015" cy="929154"/>
            <a:chOff x="6102585" y="2751000"/>
            <a:chExt cx="2508015" cy="929154"/>
          </a:xfrm>
        </p:grpSpPr>
        <p:sp>
          <p:nvSpPr>
            <p:cNvPr id="16" name="TextBox 15"/>
            <p:cNvSpPr txBox="1"/>
            <p:nvPr/>
          </p:nvSpPr>
          <p:spPr>
            <a:xfrm>
              <a:off x="6700925" y="2751000"/>
              <a:ext cx="120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Compact</a:t>
              </a:r>
              <a:endParaRPr lang="en-US" dirty="0"/>
            </a:p>
          </p:txBody>
        </p:sp>
        <p:grpSp>
          <p:nvGrpSpPr>
            <p:cNvPr id="6" name="Group 305"/>
            <p:cNvGrpSpPr/>
            <p:nvPr/>
          </p:nvGrpSpPr>
          <p:grpSpPr>
            <a:xfrm>
              <a:off x="6102585" y="3107861"/>
              <a:ext cx="2508015" cy="572293"/>
              <a:chOff x="-2667000" y="4227513"/>
              <a:chExt cx="2508015" cy="57229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-2667000" y="4227513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6212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-2625000" y="4303713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-3810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-1131400" y="4303713"/>
                <a:ext cx="45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-13716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-1828800" y="4303713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-2625000" y="4303713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-2124000" y="4303713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>
                <a:off x="-1862934" y="4338085"/>
                <a:ext cx="632400" cy="259554"/>
              </a:xfrm>
              <a:prstGeom prst="lef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6066202" y="3935519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101790" y="3581400"/>
            <a:ext cx="2737410" cy="2125800"/>
            <a:chOff x="6101790" y="3657600"/>
            <a:chExt cx="2737410" cy="2125800"/>
          </a:xfrm>
        </p:grpSpPr>
        <p:grpSp>
          <p:nvGrpSpPr>
            <p:cNvPr id="13" name="Group 363"/>
            <p:cNvGrpSpPr/>
            <p:nvPr/>
          </p:nvGrpSpPr>
          <p:grpSpPr>
            <a:xfrm>
              <a:off x="6101790" y="4017567"/>
              <a:ext cx="2509604" cy="1232433"/>
              <a:chOff x="6101790" y="3976392"/>
              <a:chExt cx="2509604" cy="1232433"/>
            </a:xfrm>
          </p:grpSpPr>
          <p:grpSp>
            <p:nvGrpSpPr>
              <p:cNvPr id="17" name="Group 362"/>
              <p:cNvGrpSpPr/>
              <p:nvPr/>
            </p:nvGrpSpPr>
            <p:grpSpPr>
              <a:xfrm>
                <a:off x="6103379" y="4636532"/>
                <a:ext cx="2508015" cy="572293"/>
                <a:chOff x="-2818606" y="5108020"/>
                <a:chExt cx="2508015" cy="572293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-2818606" y="5108020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-2776606" y="5180570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-2538000" y="5184220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361"/>
              <p:cNvGrpSpPr/>
              <p:nvPr/>
            </p:nvGrpSpPr>
            <p:grpSpPr>
              <a:xfrm>
                <a:off x="6101790" y="3976392"/>
                <a:ext cx="2508015" cy="572293"/>
                <a:chOff x="-2778008" y="4236878"/>
                <a:chExt cx="2508015" cy="572293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-2778008" y="423687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-7322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-2736008" y="4313078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-492008" y="4313078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-1242408" y="4313078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-14826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-1939808" y="4313078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467700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-1204308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6677788" y="3657600"/>
              <a:ext cx="123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Evacuate</a:t>
              </a:r>
              <a:endParaRPr lang="en-US" dirty="0"/>
            </a:p>
          </p:txBody>
        </p:sp>
        <p:sp>
          <p:nvSpPr>
            <p:cNvPr id="59" name="Circular Arrow 58"/>
            <p:cNvSpPr/>
            <p:nvPr/>
          </p:nvSpPr>
          <p:spPr>
            <a:xfrm rot="21341194" flipH="1">
              <a:off x="6324600" y="4224156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66458" y="1905000"/>
            <a:ext cx="2620342" cy="3511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8"/>
          <p:cNvSpPr txBox="1">
            <a:spLocks/>
          </p:cNvSpPr>
          <p:nvPr/>
        </p:nvSpPr>
        <p:spPr>
          <a:xfrm>
            <a:off x="60198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Reclamation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097005" y="5137666"/>
            <a:ext cx="2512800" cy="941625"/>
            <a:chOff x="6097005" y="5137666"/>
            <a:chExt cx="2512800" cy="941625"/>
          </a:xfrm>
        </p:grpSpPr>
        <p:sp>
          <p:nvSpPr>
            <p:cNvPr id="65" name="TextBox 64"/>
            <p:cNvSpPr txBox="1"/>
            <p:nvPr/>
          </p:nvSpPr>
          <p:spPr>
            <a:xfrm>
              <a:off x="6270337" y="5137666"/>
              <a:ext cx="2174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Sweep-to-Region</a:t>
              </a:r>
              <a:endParaRPr lang="en-US" dirty="0"/>
            </a:p>
          </p:txBody>
        </p:sp>
        <p:grpSp>
          <p:nvGrpSpPr>
            <p:cNvPr id="66" name="Group 157"/>
            <p:cNvGrpSpPr/>
            <p:nvPr/>
          </p:nvGrpSpPr>
          <p:grpSpPr>
            <a:xfrm>
              <a:off x="6097005" y="5506998"/>
              <a:ext cx="2512800" cy="572293"/>
              <a:chOff x="-3110338" y="5943198"/>
              <a:chExt cx="2512800" cy="57229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-31103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-18539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156"/>
              <p:cNvGrpSpPr/>
              <p:nvPr/>
            </p:nvGrpSpPr>
            <p:grpSpPr>
              <a:xfrm>
                <a:off x="-1810800" y="6022142"/>
                <a:ext cx="1170600" cy="360000"/>
                <a:chOff x="-1828971" y="6022142"/>
                <a:chExt cx="1170600" cy="360000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-10785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838371" y="6022142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-1588771" y="6022142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-18289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8" name="Group 107"/>
          <p:cNvGrpSpPr/>
          <p:nvPr/>
        </p:nvGrpSpPr>
        <p:grpSpPr>
          <a:xfrm>
            <a:off x="344654" y="1821487"/>
            <a:ext cx="5598946" cy="4350713"/>
            <a:chOff x="344654" y="1821487"/>
            <a:chExt cx="5598946" cy="4350713"/>
          </a:xfrm>
        </p:grpSpPr>
        <p:sp>
          <p:nvSpPr>
            <p:cNvPr id="10" name="TextBox 9"/>
            <p:cNvSpPr txBox="1"/>
            <p:nvPr/>
          </p:nvSpPr>
          <p:spPr>
            <a:xfrm>
              <a:off x="382322" y="1850648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chemeClr val="accent1"/>
                  </a:solidFill>
                </a:rPr>
                <a:t>Mark-Sweep</a:t>
              </a:r>
            </a:p>
            <a:p>
              <a:pPr algn="ctr">
                <a:buNone/>
              </a:pPr>
              <a:r>
                <a:rPr lang="en-US" sz="2000" dirty="0" smtClean="0"/>
                <a:t>Free-list + trace + </a:t>
              </a:r>
              <a:r>
                <a:rPr lang="en-US" sz="2000" dirty="0" smtClean="0">
                  <a:solidFill>
                    <a:srgbClr val="1D86CD"/>
                  </a:solidFill>
                </a:rPr>
                <a:t>sweep-to-free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322" y="2839760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Mark-Compact</a:t>
              </a:r>
            </a:p>
            <a:p>
              <a:pPr algn="ctr">
                <a:buNone/>
              </a:pPr>
              <a:r>
                <a:rPr lang="en-US" sz="2000" dirty="0" smtClean="0"/>
                <a:t>Bump allocation + trace + </a:t>
              </a:r>
              <a:r>
                <a:rPr lang="en-US" sz="2000" dirty="0" smtClean="0">
                  <a:solidFill>
                    <a:srgbClr val="732E9A"/>
                  </a:solidFill>
                </a:rPr>
                <a:t>compact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322" y="3828872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rgbClr val="B50B1B"/>
                  </a:solidFill>
                </a:rPr>
                <a:t>Semi-Space</a:t>
              </a:r>
            </a:p>
            <a:p>
              <a:pPr algn="ctr">
                <a:buNone/>
              </a:pPr>
              <a:r>
                <a:rPr lang="en-US" sz="2000" dirty="0" smtClean="0"/>
                <a:t>Bump allocation + trace + </a:t>
              </a:r>
              <a:r>
                <a:rPr lang="en-US" sz="2000" dirty="0" smtClean="0">
                  <a:solidFill>
                    <a:schemeClr val="accent3"/>
                  </a:solidFill>
                </a:rPr>
                <a:t>evacuate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654" y="1821487"/>
              <a:ext cx="5598946" cy="28562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95710" y="4694872"/>
              <a:ext cx="5445224" cy="1477328"/>
              <a:chOff x="382322" y="4694872"/>
              <a:chExt cx="5445224" cy="147732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82322" y="4694872"/>
                <a:ext cx="5445224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2400" b="1" dirty="0" smtClean="0">
                    <a:solidFill>
                      <a:schemeClr val="accent5"/>
                    </a:solidFill>
                  </a:rPr>
                  <a:t>Mark-Region</a:t>
                </a:r>
                <a:endParaRPr lang="en-US" sz="2000" dirty="0" smtClean="0">
                  <a:solidFill>
                    <a:schemeClr val="accent5"/>
                  </a:solidFill>
                </a:endParaRPr>
              </a:p>
              <a:p>
                <a:pPr algn="ctr">
                  <a:buNone/>
                </a:pPr>
                <a:r>
                  <a:rPr lang="en-US" sz="2000" dirty="0" smtClean="0"/>
                  <a:t>Bump </a:t>
                </a:r>
                <a:r>
                  <a:rPr lang="en-US" sz="2000" dirty="0" err="1" smtClean="0"/>
                  <a:t>alloc</a:t>
                </a:r>
                <a:r>
                  <a:rPr lang="en-US" sz="2000" dirty="0" smtClean="0"/>
                  <a:t> + trace + </a:t>
                </a:r>
                <a:r>
                  <a:rPr lang="en-US" sz="2000" dirty="0" smtClean="0">
                    <a:solidFill>
                      <a:srgbClr val="55992B"/>
                    </a:solidFill>
                  </a:rPr>
                  <a:t>sweep-to-region</a:t>
                </a:r>
              </a:p>
              <a:p>
                <a:pPr algn="ctr">
                  <a:buNone/>
                </a:pPr>
                <a:endParaRPr lang="en-US" sz="2000" b="1" dirty="0" smtClean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000" b="1" dirty="0" smtClean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600" b="1" dirty="0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35600" y="5240889"/>
                <a:ext cx="5327415" cy="852192"/>
                <a:chOff x="381000" y="5257800"/>
                <a:chExt cx="5327415" cy="852192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381000" y="5536146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423000" y="5612346"/>
                  <a:ext cx="72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676400" y="5612346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219200" y="5612346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440"/>
                <p:cNvGrpSpPr/>
                <p:nvPr/>
              </p:nvGrpSpPr>
              <p:grpSpPr>
                <a:xfrm>
                  <a:off x="3200400" y="5537699"/>
                  <a:ext cx="2508015" cy="572293"/>
                  <a:chOff x="-2975715" y="2113958"/>
                  <a:chExt cx="2508015" cy="572293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-2975715" y="211395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-9299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-2933715" y="2190158"/>
                    <a:ext cx="72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-689715" y="2190158"/>
                    <a:ext cx="18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-1440115" y="2190158"/>
                    <a:ext cx="45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-16803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-2137515" y="2190158"/>
                    <a:ext cx="36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Oval 85"/>
                <p:cNvSpPr/>
                <p:nvPr/>
              </p:nvSpPr>
              <p:spPr>
                <a:xfrm rot="16200000">
                  <a:off x="5557090" y="5257260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6"/>
                </p:cNvCxnSpPr>
                <p:nvPr/>
              </p:nvCxnSpPr>
              <p:spPr>
                <a:xfrm rot="16200000" flipH="1" flipV="1">
                  <a:off x="5416121" y="5421629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8" name="Rounded Rectangle 87"/>
                <p:cNvSpPr/>
                <p:nvPr/>
              </p:nvSpPr>
              <p:spPr>
                <a:xfrm>
                  <a:off x="5486400" y="5611307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4736000" y="5611307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774100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5521366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126"/>
                <p:cNvGrpSpPr/>
                <p:nvPr/>
              </p:nvGrpSpPr>
              <p:grpSpPr>
                <a:xfrm>
                  <a:off x="3242400" y="5617075"/>
                  <a:ext cx="2183800" cy="360000"/>
                  <a:chOff x="3471434" y="3480299"/>
                  <a:chExt cx="2183800" cy="360000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54752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471434" y="3480299"/>
                    <a:ext cx="72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7248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267634" y="3480299"/>
                    <a:ext cx="36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92"/>
                <p:cNvSpPr/>
                <p:nvPr/>
              </p:nvSpPr>
              <p:spPr>
                <a:xfrm>
                  <a:off x="5551847" y="584346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/>
                <p:nvPr/>
              </p:nvCxnSpPr>
              <p:spPr>
                <a:xfrm rot="10800000" flipV="1">
                  <a:off x="5215070" y="5869242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0068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Mark-Region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Bump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5"/>
                </a:solidFill>
                <a:latin typeface="Calibri"/>
                <a:cs typeface="Calibri"/>
              </a:rPr>
              <a:t>Sweep-to-Region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11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Simple, very fast collection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5958096" y="1639669"/>
            <a:ext cx="2481054" cy="1761361"/>
            <a:chOff x="5958096" y="1639669"/>
            <a:chExt cx="2481054" cy="1761361"/>
          </a:xfrm>
        </p:grpSpPr>
        <p:sp>
          <p:nvSpPr>
            <p:cNvPr id="10" name="TextBox 9"/>
            <p:cNvSpPr txBox="1"/>
            <p:nvPr/>
          </p:nvSpPr>
          <p:spPr>
            <a:xfrm>
              <a:off x="5958096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163966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Space efficient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Good locality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4876800" y="4038600"/>
            <a:ext cx="2195926" cy="1724630"/>
            <a:chOff x="4876800" y="4038600"/>
            <a:chExt cx="2195926" cy="1724630"/>
          </a:xfrm>
        </p:grpSpPr>
        <p:sp>
          <p:nvSpPr>
            <p:cNvPr id="13" name="TextBox 12"/>
            <p:cNvSpPr txBox="1"/>
            <p:nvPr/>
          </p:nvSpPr>
          <p:spPr>
            <a:xfrm>
              <a:off x="5958719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4038600"/>
              <a:ext cx="19812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Excellent</a:t>
              </a:r>
            </a:p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performance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26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7|9.4|1.5|1.2|1.9|1.9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697</Words>
  <Application>Microsoft Macintosh PowerPoint</Application>
  <PresentationFormat>On-screen Show (4:3)</PresentationFormat>
  <Paragraphs>170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Introduction to Garbage Collection</vt:lpstr>
      <vt:lpstr>GC Fundamentals Algorithmic Components</vt:lpstr>
      <vt:lpstr>GC Fundamentals Canonical Garbage Collectors</vt:lpstr>
      <vt:lpstr>GC Fundamentals The Time–Space Tradeoff</vt:lpstr>
      <vt:lpstr>Mark-Sweep (Free List Allocation + Trace + Sweep-to-Free)</vt:lpstr>
      <vt:lpstr>Mark-Compact (Bump Allocation + Trace + Compact)</vt:lpstr>
      <vt:lpstr>Semi-Space (Bump Allocation + Trace + Evacuate)</vt:lpstr>
      <vt:lpstr>Sweep-To-Region and Mark-Region</vt:lpstr>
      <vt:lpstr>Mark-Region (Bump Allocation + Trace + Sweep-to-Region)</vt:lpstr>
      <vt:lpstr>Naïve Mark-Region</vt:lpstr>
      <vt:lpstr>Generational [Ungar 1984]</vt:lpstr>
      <vt:lpstr>Immix [Blackburn and McKinley 2008]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Compilation</dc:title>
  <dc:creator>Rifat Shahriyar</dc:creator>
  <cp:lastModifiedBy>Rifat Shahriyar</cp:lastModifiedBy>
  <cp:revision>30</cp:revision>
  <dcterms:created xsi:type="dcterms:W3CDTF">2015-11-10T04:29:31Z</dcterms:created>
  <dcterms:modified xsi:type="dcterms:W3CDTF">2015-12-01T17:45:44Z</dcterms:modified>
</cp:coreProperties>
</file>