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drawings/drawing1.xml" ContentType="application/vnd.openxmlformats-officedocument.drawingml.chartshapes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drawings/drawing2.xml" ContentType="application/vnd.openxmlformats-officedocument.drawingml.chartshap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5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02" r:id="rId2"/>
    <p:sldId id="431" r:id="rId3"/>
    <p:sldId id="460" r:id="rId4"/>
    <p:sldId id="436" r:id="rId5"/>
    <p:sldId id="446" r:id="rId6"/>
    <p:sldId id="481" r:id="rId7"/>
    <p:sldId id="448" r:id="rId8"/>
    <p:sldId id="489" r:id="rId9"/>
    <p:sldId id="403" r:id="rId10"/>
    <p:sldId id="404" r:id="rId11"/>
    <p:sldId id="371" r:id="rId12"/>
    <p:sldId id="419" r:id="rId13"/>
    <p:sldId id="486" r:id="rId14"/>
    <p:sldId id="452" r:id="rId15"/>
    <p:sldId id="494" r:id="rId16"/>
    <p:sldId id="496" r:id="rId17"/>
    <p:sldId id="466" r:id="rId18"/>
    <p:sldId id="454" r:id="rId19"/>
    <p:sldId id="465" r:id="rId20"/>
    <p:sldId id="468" r:id="rId21"/>
    <p:sldId id="467" r:id="rId22"/>
    <p:sldId id="473" r:id="rId23"/>
    <p:sldId id="498" r:id="rId24"/>
    <p:sldId id="49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81622" autoAdjust="0"/>
  </p:normalViewPr>
  <p:slideViewPr>
    <p:cSldViewPr snapToObjects="1" showGuides="1">
      <p:cViewPr>
        <p:scale>
          <a:sx n="90" d="100"/>
          <a:sy n="90" d="100"/>
        </p:scale>
        <p:origin x="1744" y="-360"/>
      </p:cViewPr>
      <p:guideLst>
        <p:guide orient="horz" pos="240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Relationship Id="rId2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Relationship Id="rId2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</c:f>
              <c:numCache>
                <c:formatCode>0%</c:formatCode>
                <c:ptCount val="1"/>
              </c:numCache>
            </c:numRef>
          </c:cat>
          <c:val>
            <c:numRef>
              <c:f>Sheet1!$B$2</c:f>
              <c:numCache>
                <c:formatCode>0%</c:formatCode>
                <c:ptCount val="1"/>
                <c:pt idx="0">
                  <c:v>0.4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2012</c:v>
                </c:pt>
              </c:strCache>
            </c:strRef>
          </c:tx>
          <c:spPr>
            <a:solidFill>
              <a:srgbClr val="FF0000"/>
            </a:solidFill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pt-BR" smtClean="0"/>
                      <a:t>10%</a:t>
                    </a:r>
                    <a:endParaRPr lang="pt-B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</c:f>
              <c:numCache>
                <c:formatCode>0%</c:formatCode>
                <c:ptCount val="1"/>
              </c:numCache>
            </c:numRef>
          </c:cat>
          <c:val>
            <c:numRef>
              <c:f>Sheet1!$C$2</c:f>
              <c:numCache>
                <c:formatCode>0%</c:formatCode>
                <c:ptCount val="1"/>
                <c:pt idx="0">
                  <c:v>0.09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RC?</c:v>
                </c:pt>
              </c:strCache>
            </c:strRef>
          </c:tx>
          <c:spPr>
            <a:solidFill>
              <a:srgbClr val="008000"/>
            </a:solidFill>
            <a:effectLst/>
          </c:spPr>
          <c:invertIfNegative val="0"/>
          <c:cat>
            <c:numRef>
              <c:f>Sheet1!$A$2</c:f>
              <c:numCache>
                <c:formatCode>0%</c:formatCode>
                <c:ptCount val="1"/>
              </c:numCache>
            </c:numRef>
          </c:cat>
          <c:val>
            <c:numRef>
              <c:f>Sheet1!$D$2</c:f>
              <c:numCache>
                <c:formatCode>0%</c:formatCode>
                <c:ptCount val="1"/>
                <c:pt idx="0">
                  <c:v>-0.03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60"/>
        <c:axId val="1105891712"/>
        <c:axId val="1105894672"/>
      </c:barChart>
      <c:catAx>
        <c:axId val="1105891712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crossAx val="1105894672"/>
        <c:crosses val="autoZero"/>
        <c:auto val="1"/>
        <c:lblAlgn val="ctr"/>
        <c:lblOffset val="100"/>
        <c:noMultiLvlLbl val="0"/>
      </c:catAx>
      <c:valAx>
        <c:axId val="1105894672"/>
        <c:scaling>
          <c:orientation val="minMax"/>
        </c:scaling>
        <c:delete val="1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Total Time v Production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0820412023407367"/>
              <c:y val="0.074457364032659"/>
            </c:manualLayout>
          </c:layout>
          <c:overlay val="0"/>
        </c:title>
        <c:numFmt formatCode="0%" sourceLinked="1"/>
        <c:majorTickMark val="out"/>
        <c:minorTickMark val="none"/>
        <c:tickLblPos val="nextTo"/>
        <c:crossAx val="110589171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2198284242247"/>
          <c:y val="0.0443353160421329"/>
          <c:w val="0.822280289425443"/>
          <c:h val="0.9113293679157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Production</c:v>
                </c:pt>
              </c:strCache>
            </c:strRef>
          </c:tx>
          <c:spPr>
            <a:solidFill>
              <a:srgbClr val="3366FF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Total Time</c:v>
                </c:pt>
                <c:pt idx="1">
                  <c:v>Mutator Time</c:v>
                </c:pt>
                <c:pt idx="2">
                  <c:v>GC Time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RC 2012</c:v>
                </c:pt>
              </c:strCache>
            </c:strRef>
          </c:tx>
          <c:spPr>
            <a:solidFill>
              <a:srgbClr val="FF0000"/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Total Time</c:v>
                </c:pt>
                <c:pt idx="1">
                  <c:v>Mutator Time</c:v>
                </c:pt>
                <c:pt idx="2">
                  <c:v>GC Time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0.1</c:v>
                </c:pt>
                <c:pt idx="1">
                  <c:v>0.1</c:v>
                </c:pt>
                <c:pt idx="2">
                  <c:v>-0.03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20"/>
        <c:axId val="1105992512"/>
        <c:axId val="1105995168"/>
      </c:barChart>
      <c:catAx>
        <c:axId val="11059925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effectLst/>
        </c:spPr>
        <c:txPr>
          <a:bodyPr/>
          <a:lstStyle/>
          <a:p>
            <a:pPr>
              <a:defRPr>
                <a:noFill/>
              </a:defRPr>
            </a:pPr>
            <a:endParaRPr lang="en-US"/>
          </a:p>
        </c:txPr>
        <c:crossAx val="1105995168"/>
        <c:crossesAt val="0.0"/>
        <c:auto val="1"/>
        <c:lblAlgn val="ctr"/>
        <c:lblOffset val="100"/>
        <c:noMultiLvlLbl val="0"/>
      </c:catAx>
      <c:valAx>
        <c:axId val="1105995168"/>
        <c:scaling>
          <c:orientation val="minMax"/>
        </c:scaling>
        <c:delete val="1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Time v</a:t>
                </a:r>
                <a:r>
                  <a:rPr lang="en-US" baseline="0" dirty="0" smtClean="0"/>
                  <a:t> Production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263323202945031"/>
              <c:y val="0.0937888798472281"/>
            </c:manualLayout>
          </c:layout>
          <c:overlay val="0"/>
        </c:title>
        <c:numFmt formatCode="0%" sourceLinked="1"/>
        <c:majorTickMark val="out"/>
        <c:minorTickMark val="none"/>
        <c:tickLblPos val="nextTo"/>
        <c:crossAx val="1105992512"/>
        <c:crosses val="autoZero"/>
        <c:crossBetween val="between"/>
        <c:majorUnit val="0.05"/>
        <c:minorUnit val="0.01"/>
      </c:valAx>
      <c:spPr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80246913580247"/>
          <c:y val="0.0329867427659434"/>
          <c:w val="0.921913580246914"/>
          <c:h val="0.7852021591831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RC</c:v>
                </c:pt>
              </c:strCache>
            </c:strRef>
          </c:tx>
          <c:spPr>
            <a:solidFill>
              <a:srgbClr val="FF0000"/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Mutator time</c:v>
                </c:pt>
                <c:pt idx="1">
                  <c:v>Instructions retired</c:v>
                </c:pt>
                <c:pt idx="2">
                  <c:v>L1D cache misses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</c:v>
                </c:pt>
                <c:pt idx="1">
                  <c:v>0.09</c:v>
                </c:pt>
                <c:pt idx="2">
                  <c:v>0.32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MS</c:v>
                </c:pt>
              </c:strCache>
            </c:strRef>
          </c:tx>
          <c:spPr>
            <a:solidFill>
              <a:srgbClr val="FF6600"/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Mutator time</c:v>
                </c:pt>
                <c:pt idx="1">
                  <c:v>Instructions retired</c:v>
                </c:pt>
                <c:pt idx="2">
                  <c:v>L1D cache misses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0.07</c:v>
                </c:pt>
                <c:pt idx="1">
                  <c:v>0.04</c:v>
                </c:pt>
                <c:pt idx="2">
                  <c:v>0.28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SS</c:v>
                </c:pt>
              </c:strCache>
            </c:strRef>
          </c:tx>
          <c:spPr>
            <a:solidFill>
              <a:srgbClr val="660066"/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Mutator time</c:v>
                </c:pt>
                <c:pt idx="1">
                  <c:v>Instructions retired</c:v>
                </c:pt>
                <c:pt idx="2">
                  <c:v>L1D cache misses</c:v>
                </c:pt>
              </c:strCache>
            </c:strRef>
          </c:cat>
          <c:val>
            <c:numRef>
              <c:f>Sheet1!$D$2:$D$4</c:f>
              <c:numCache>
                <c:formatCode>0%</c:formatCode>
                <c:ptCount val="3"/>
                <c:pt idx="0">
                  <c:v>-0.02</c:v>
                </c:pt>
                <c:pt idx="1">
                  <c:v>-0.03</c:v>
                </c:pt>
                <c:pt idx="2">
                  <c:v>-0.02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Immix</c:v>
                </c:pt>
              </c:strCache>
            </c:strRef>
          </c:tx>
          <c:spPr>
            <a:solidFill>
              <a:srgbClr val="0000FF"/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Mutator time</c:v>
                </c:pt>
                <c:pt idx="1">
                  <c:v>Instructions retired</c:v>
                </c:pt>
                <c:pt idx="2">
                  <c:v>L1D cache misses</c:v>
                </c:pt>
              </c:strCache>
            </c:strRef>
          </c:cat>
          <c:val>
            <c:numRef>
              <c:f>Sheet1!$E$2:$E$4</c:f>
              <c:numCache>
                <c:formatCode>0%</c:formatCode>
                <c:ptCount val="3"/>
                <c:pt idx="0">
                  <c:v>-0.03</c:v>
                </c:pt>
                <c:pt idx="1">
                  <c:v>-0.03</c:v>
                </c:pt>
                <c:pt idx="2">
                  <c:v>0.01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199213152"/>
        <c:axId val="1199331664"/>
      </c:barChart>
      <c:catAx>
        <c:axId val="11992131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noFill/>
              </a:defRPr>
            </a:pPr>
            <a:endParaRPr lang="en-US"/>
          </a:p>
        </c:txPr>
        <c:crossAx val="1199331664"/>
        <c:crosses val="autoZero"/>
        <c:auto val="1"/>
        <c:lblAlgn val="ctr"/>
        <c:lblOffset val="100"/>
        <c:noMultiLvlLbl val="0"/>
      </c:catAx>
      <c:valAx>
        <c:axId val="1199331664"/>
        <c:scaling>
          <c:orientation val="minMax"/>
          <c:min val="-0.1"/>
        </c:scaling>
        <c:delete val="1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Mutator</a:t>
                </a:r>
                <a:r>
                  <a:rPr lang="en-US" baseline="0" dirty="0" smtClean="0"/>
                  <a:t> v Production</a:t>
                </a:r>
                <a:endParaRPr lang="en-US" dirty="0"/>
              </a:p>
            </c:rich>
          </c:tx>
          <c:layout/>
          <c:overlay val="0"/>
        </c:title>
        <c:numFmt formatCode="0%" sourceLinked="1"/>
        <c:majorTickMark val="none"/>
        <c:minorTickMark val="none"/>
        <c:tickLblPos val="nextTo"/>
        <c:crossAx val="1199213152"/>
        <c:crosses val="autoZero"/>
        <c:crossBetween val="between"/>
        <c:majorUnit val="0.05"/>
        <c:minorUnit val="0.01"/>
      </c:valAx>
    </c:plotArea>
    <c:legend>
      <c:legendPos val="b"/>
      <c:layout>
        <c:manualLayout>
          <c:xMode val="edge"/>
          <c:yMode val="edge"/>
          <c:x val="0.298867016622922"/>
          <c:y val="0.924761455500564"/>
          <c:w val="0.396093127247983"/>
          <c:h val="0.075238544499435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80246913580247"/>
          <c:y val="0.0329867427659434"/>
          <c:w val="0.921913580246914"/>
          <c:h val="0.7852021591831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RC</c:v>
                </c:pt>
              </c:strCache>
            </c:strRef>
          </c:tx>
          <c:spPr>
            <a:solidFill>
              <a:srgbClr val="FF0000"/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Mutator time</c:v>
                </c:pt>
                <c:pt idx="1">
                  <c:v>Instructions retired</c:v>
                </c:pt>
                <c:pt idx="2">
                  <c:v>L1D cache misses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</c:v>
                </c:pt>
                <c:pt idx="1">
                  <c:v>0.09</c:v>
                </c:pt>
                <c:pt idx="2">
                  <c:v>0.32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MS</c:v>
                </c:pt>
              </c:strCache>
            </c:strRef>
          </c:tx>
          <c:spPr>
            <a:solidFill>
              <a:srgbClr val="FF6600"/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Mutator time</c:v>
                </c:pt>
                <c:pt idx="1">
                  <c:v>Instructions retired</c:v>
                </c:pt>
                <c:pt idx="2">
                  <c:v>L1D cache misses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0.07</c:v>
                </c:pt>
                <c:pt idx="1">
                  <c:v>0.04</c:v>
                </c:pt>
                <c:pt idx="2">
                  <c:v>0.28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SS</c:v>
                </c:pt>
              </c:strCache>
            </c:strRef>
          </c:tx>
          <c:spPr>
            <a:solidFill>
              <a:srgbClr val="660066"/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Mutator time</c:v>
                </c:pt>
                <c:pt idx="1">
                  <c:v>Instructions retired</c:v>
                </c:pt>
                <c:pt idx="2">
                  <c:v>L1D cache misses</c:v>
                </c:pt>
              </c:strCache>
            </c:strRef>
          </c:cat>
          <c:val>
            <c:numRef>
              <c:f>Sheet1!$D$2:$D$4</c:f>
              <c:numCache>
                <c:formatCode>0%</c:formatCode>
                <c:ptCount val="3"/>
                <c:pt idx="0">
                  <c:v>-0.02</c:v>
                </c:pt>
                <c:pt idx="1">
                  <c:v>-0.03</c:v>
                </c:pt>
                <c:pt idx="2">
                  <c:v>-0.02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Immix</c:v>
                </c:pt>
              </c:strCache>
            </c:strRef>
          </c:tx>
          <c:spPr>
            <a:solidFill>
              <a:srgbClr val="0000FF"/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Mutator time</c:v>
                </c:pt>
                <c:pt idx="1">
                  <c:v>Instructions retired</c:v>
                </c:pt>
                <c:pt idx="2">
                  <c:v>L1D cache misses</c:v>
                </c:pt>
              </c:strCache>
            </c:strRef>
          </c:cat>
          <c:val>
            <c:numRef>
              <c:f>Sheet1!$E$2:$E$4</c:f>
              <c:numCache>
                <c:formatCode>0%</c:formatCode>
                <c:ptCount val="3"/>
                <c:pt idx="0">
                  <c:v>-0.03</c:v>
                </c:pt>
                <c:pt idx="1">
                  <c:v>-0.03</c:v>
                </c:pt>
                <c:pt idx="2">
                  <c:v>0.01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198720608"/>
        <c:axId val="1198723168"/>
      </c:barChart>
      <c:catAx>
        <c:axId val="119872060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noFill/>
              </a:defRPr>
            </a:pPr>
            <a:endParaRPr lang="en-US"/>
          </a:p>
        </c:txPr>
        <c:crossAx val="1198723168"/>
        <c:crosses val="autoZero"/>
        <c:auto val="1"/>
        <c:lblAlgn val="ctr"/>
        <c:lblOffset val="100"/>
        <c:noMultiLvlLbl val="0"/>
      </c:catAx>
      <c:valAx>
        <c:axId val="1198723168"/>
        <c:scaling>
          <c:orientation val="minMax"/>
          <c:min val="-0.1"/>
        </c:scaling>
        <c:delete val="1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Mutator</a:t>
                </a:r>
                <a:r>
                  <a:rPr lang="en-US" baseline="0" dirty="0" smtClean="0"/>
                  <a:t> v Production</a:t>
                </a:r>
                <a:endParaRPr lang="en-US" dirty="0"/>
              </a:p>
            </c:rich>
          </c:tx>
          <c:layout/>
          <c:overlay val="0"/>
        </c:title>
        <c:numFmt formatCode="0%" sourceLinked="1"/>
        <c:majorTickMark val="none"/>
        <c:minorTickMark val="none"/>
        <c:tickLblPos val="nextTo"/>
        <c:crossAx val="1198720608"/>
        <c:crosses val="autoZero"/>
        <c:crossBetween val="between"/>
        <c:majorUnit val="0.05"/>
        <c:minorUnit val="0.01"/>
      </c:valAx>
    </c:plotArea>
    <c:legend>
      <c:legendPos val="b"/>
      <c:layout>
        <c:manualLayout>
          <c:xMode val="edge"/>
          <c:yMode val="edge"/>
          <c:x val="0.298867016622922"/>
          <c:y val="0.924761455500564"/>
          <c:w val="0.396093127247983"/>
          <c:h val="0.075238544499435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2012</c:v>
                </c:pt>
              </c:strCache>
            </c:strRef>
          </c:tx>
          <c:spPr>
            <a:solidFill>
              <a:srgbClr val="FF0000"/>
            </a:solidFill>
            <a:effectLst/>
          </c:spPr>
          <c:invertIfNegative val="0"/>
          <c:trendline>
            <c:trendlineType val="linear"/>
            <c:dispRSqr val="0"/>
            <c:dispEq val="0"/>
          </c:trendline>
          <c:cat>
            <c:numRef>
              <c:f>Sheet1!$A$2</c:f>
              <c:numCache>
                <c:formatCode>0%</c:formatCode>
                <c:ptCount val="1"/>
              </c:numCache>
            </c:numRef>
          </c:cat>
          <c:val>
            <c:numRef>
              <c:f>Sheet1!$C$2</c:f>
              <c:numCache>
                <c:formatCode>0%</c:formatCode>
                <c:ptCount val="1"/>
                <c:pt idx="0">
                  <c:v>0.1</c:v>
                </c:pt>
              </c:numCache>
            </c:numRef>
          </c:val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RC?</c:v>
                </c:pt>
              </c:strCache>
            </c:strRef>
          </c:tx>
          <c:spPr>
            <a:solidFill>
              <a:srgbClr val="008000"/>
            </a:solidFill>
            <a:effectLst/>
          </c:spPr>
          <c:invertIfNegative val="0"/>
          <c:cat>
            <c:numRef>
              <c:f>Sheet1!$A$2</c:f>
              <c:numCache>
                <c:formatCode>0%</c:formatCode>
                <c:ptCount val="1"/>
              </c:numCache>
            </c:numRef>
          </c:cat>
          <c:val>
            <c:numRef>
              <c:f>Sheet1!$D$2</c:f>
              <c:numCache>
                <c:formatCode>0%</c:formatCode>
                <c:ptCount val="1"/>
                <c:pt idx="0">
                  <c:v>-0.03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60"/>
        <c:axId val="1201254016"/>
        <c:axId val="1201259200"/>
      </c:barChart>
      <c:catAx>
        <c:axId val="1201254016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crossAx val="1201259200"/>
        <c:crosses val="autoZero"/>
        <c:auto val="1"/>
        <c:lblAlgn val="ctr"/>
        <c:lblOffset val="100"/>
        <c:noMultiLvlLbl val="0"/>
      </c:catAx>
      <c:valAx>
        <c:axId val="1201259200"/>
        <c:scaling>
          <c:orientation val="minMax"/>
        </c:scaling>
        <c:delete val="1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Total Time v Production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0820412023407367"/>
              <c:y val="0.074457364032659"/>
            </c:manualLayout>
          </c:layout>
          <c:overlay val="0"/>
        </c:title>
        <c:numFmt formatCode="0%" sourceLinked="1"/>
        <c:majorTickMark val="out"/>
        <c:minorTickMark val="none"/>
        <c:tickLblPos val="nextTo"/>
        <c:crossAx val="120125401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0.51524</cdr:x>
      <cdr:y>0.75364</cdr:y>
    </cdr:from>
    <cdr:to>
      <cdr:x>0.57726</cdr:x>
      <cdr:y>0.83829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4240188" y="3772024"/>
          <a:ext cx="510417" cy="423664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>
            <a:alpha val="94000"/>
          </a:schemeClr>
        </a:solidFill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0.22942</cdr:x>
      <cdr:y>0.05327</cdr:y>
    </cdr:from>
    <cdr:to>
      <cdr:x>0.53837</cdr:x>
      <cdr:y>0.13155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39552" y="251356"/>
          <a:ext cx="726581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dirty="0" smtClean="0"/>
            <a:t>10%</a:t>
          </a:r>
          <a:endParaRPr lang="en-US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EDA46-92D5-154A-9545-36B15D37F649}" type="datetimeFigureOut">
              <a:rPr lang="en-US" smtClean="0"/>
              <a:pPr/>
              <a:t>12/15/15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64BD6-0235-7844-B01D-7B1DEEEFC7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664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7C672-21B7-4B4A-88FA-09C43C642ACF}" type="datetimeFigureOut">
              <a:rPr lang="en-US" smtClean="0"/>
              <a:pPr/>
              <a:t>12/15/15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96D9F-DD7E-1B4B-99C6-ADA462B88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53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86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see which</a:t>
            </a:r>
            <a:r>
              <a:rPr lang="en-US" baseline="0" dirty="0" smtClean="0"/>
              <a:t> GC uses which allocator</a:t>
            </a:r>
          </a:p>
          <a:p>
            <a:endParaRPr lang="en-US" baseline="0" dirty="0" smtClean="0"/>
          </a:p>
          <a:p>
            <a:r>
              <a:rPr lang="en-US" baseline="0" dirty="0" smtClean="0"/>
              <a:t>RC and MS – Free List</a:t>
            </a:r>
          </a:p>
          <a:p>
            <a:r>
              <a:rPr lang="en-US" baseline="0" dirty="0" smtClean="0"/>
              <a:t>SS and Immix – Bump pointer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Using Managed Runtime Systems to Tolerate Holes in Wearable Memories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B4810A-A29C-4545-98D8-4DA3B5676B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13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Using Managed Runtime Systems to Tolerate Holes in Wearable Memories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B4810A-A29C-4545-98D8-4DA3B5676B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71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97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happened 53 years ago?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63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GC – needs to</a:t>
            </a:r>
            <a:r>
              <a:rPr lang="en-US" baseline="0" dirty="0" smtClean="0"/>
              <a:t> find all live/dead objects</a:t>
            </a:r>
          </a:p>
          <a:p>
            <a:r>
              <a:rPr lang="en-US" baseline="0" dirty="0" smtClean="0"/>
              <a:t>Start from the roots</a:t>
            </a:r>
            <a:endParaRPr lang="en-US" dirty="0" smtClean="0"/>
          </a:p>
          <a:p>
            <a:r>
              <a:rPr lang="en-US" dirty="0" smtClean="0"/>
              <a:t>Roots</a:t>
            </a:r>
            <a:r>
              <a:rPr lang="en-US" baseline="0" dirty="0" smtClean="0"/>
              <a:t> </a:t>
            </a:r>
            <a:r>
              <a:rPr lang="en-US" dirty="0" smtClean="0"/>
              <a:t> - all references into the heap held by runtime including stacks, registers, statics, and JNI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Conservative</a:t>
            </a:r>
            <a:r>
              <a:rPr lang="en-US" baseline="0" dirty="0" smtClean="0"/>
              <a:t> GC is generally used in less </a:t>
            </a:r>
            <a:r>
              <a:rPr lang="en-US" baseline="0" dirty="0" err="1" smtClean="0"/>
              <a:t>performant</a:t>
            </a:r>
            <a:r>
              <a:rPr lang="en-US" baseline="0" dirty="0" smtClean="0"/>
              <a:t> systems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69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interested in root conservative GC</a:t>
            </a:r>
          </a:p>
          <a:p>
            <a:r>
              <a:rPr lang="en-US" dirty="0" smtClean="0"/>
              <a:t>Where</a:t>
            </a:r>
          </a:p>
          <a:p>
            <a:r>
              <a:rPr lang="en-US" dirty="0" smtClean="0"/>
              <a:t>Reference</a:t>
            </a:r>
            <a:r>
              <a:rPr lang="en-US" baseline="0" dirty="0" smtClean="0"/>
              <a:t>s in the roots are not precisely known</a:t>
            </a:r>
          </a:p>
          <a:p>
            <a:r>
              <a:rPr lang="en-US" baseline="0" dirty="0" smtClean="0"/>
              <a:t>But references in the heap objects are precisely known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02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</a:t>
            </a:r>
            <a:r>
              <a:rPr lang="en-US" baseline="0" dirty="0" smtClean="0"/>
              <a:t>e counting has some interesting advantages. </a:t>
            </a:r>
          </a:p>
          <a:p>
            <a:r>
              <a:rPr lang="en-US" baseline="0" dirty="0" smtClean="0"/>
              <a:t>Our goal is to make it faster than the production.</a:t>
            </a:r>
          </a:p>
          <a:p>
            <a:r>
              <a:rPr lang="en-US" baseline="0" dirty="0" smtClean="0"/>
              <a:t>Zoom in on the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15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Objects can’t span pages and allocator can’t use pinned page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15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60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happened 53 years ago?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63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15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76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8234-32AA-F74D-84D0-C995F84BE9CC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8107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97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63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Using Managed Runtime Systems to Tolerate Holes in Wearable Memories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B4810A-A29C-4545-98D8-4DA3B5676B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13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Blackburn &amp; McKinley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Reference Counting Immix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Blackburn &amp; McKinley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Reference Counting Immix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Blackburn &amp; McKinley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Reference Counting Immix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Blackburn &amp; McKinley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Reference Counting Immix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Blackburn &amp; McKinley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Reference Counting Immix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Blackburn &amp; McKinley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Reference Counting Immix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Blackburn &amp; McKinley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Reference Counting Immix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Blackburn &amp; McKinley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Reference Counting Immix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Blackburn &amp; McKinley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Reference Counting Immix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7D7-F59D-064C-8B0A-3A97EF898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Blackburn &amp; McKinley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Reference Counting Immix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Shahriyar</a:t>
            </a:r>
            <a:r>
              <a:rPr lang="en-US" dirty="0" smtClean="0"/>
              <a:t> et 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Reference Counting Immix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E3114-D1FF-A44E-A8B0-52B95EB678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chart" Target="../charts/chart5.xml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microsoft.com/office/2007/relationships/hdphoto" Target="../media/hdphoto2.wdp"/><Relationship Id="rId5" Type="http://schemas.microsoft.com/office/2007/relationships/hdphoto" Target="../media/hdphoto3.wdp"/><Relationship Id="rId6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8.emf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chart" Target="../charts/chart1.xml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44824"/>
            <a:ext cx="8640960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High Performance </a:t>
            </a:r>
            <a:br>
              <a:rPr lang="en-US" sz="3600" dirty="0" smtClean="0"/>
            </a:br>
            <a:r>
              <a:rPr lang="en-US" sz="3600" dirty="0" smtClean="0"/>
              <a:t>Reference Counting and Conservative Garbage Collection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124672"/>
            <a:ext cx="3962400" cy="1752600"/>
          </a:xfrm>
        </p:spPr>
        <p:txBody>
          <a:bodyPr>
            <a:normAutofit lnSpcReduction="10000"/>
          </a:bodyPr>
          <a:lstStyle/>
          <a:p>
            <a:endParaRPr lang="en-US" sz="2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600" b="1" dirty="0" smtClean="0">
                <a:solidFill>
                  <a:schemeClr val="tx1"/>
                </a:solidFill>
              </a:rPr>
              <a:t>Rifat Shahriyar</a:t>
            </a:r>
          </a:p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Stephen M. Blackburn</a:t>
            </a:r>
          </a:p>
          <a:p>
            <a:r>
              <a:rPr lang="en-US" sz="2000" dirty="0" smtClean="0"/>
              <a:t>Australian National University</a:t>
            </a:r>
            <a:endParaRPr lang="en-US" sz="20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648200" y="4581128"/>
            <a:ext cx="3962400" cy="960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Kathryn S. M</a:t>
            </a:r>
            <a:r>
              <a:rPr kumimoji="0" lang="en-US" sz="259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cKinley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</a:rPr>
              <a:t>Microsoft Research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563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33"/>
    </mc:Choice>
    <mc:Fallback xmlns="">
      <p:transition xmlns:p14="http://schemas.microsoft.com/office/powerpoint/2010/main" spd="slow" advTm="593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Looking a Little Deeper…</a:t>
            </a:r>
            <a:endParaRPr lang="en-US" sz="40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128064"/>
              </p:ext>
            </p:extLst>
          </p:nvPr>
        </p:nvGraphicFramePr>
        <p:xfrm>
          <a:off x="441796" y="1351309"/>
          <a:ext cx="8229600" cy="5005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3059832" y="5983394"/>
            <a:ext cx="1296144" cy="397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27985" y="5983394"/>
            <a:ext cx="576064" cy="397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10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48064" y="5983394"/>
            <a:ext cx="1008112" cy="397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48711" y="5291916"/>
            <a:ext cx="818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Time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15975" y="5230941"/>
            <a:ext cx="1776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Instructions</a:t>
            </a:r>
            <a:br>
              <a:rPr lang="en-US" b="1" dirty="0" smtClean="0">
                <a:solidFill>
                  <a:srgbClr val="000000"/>
                </a:solidFill>
              </a:rPr>
            </a:br>
            <a:r>
              <a:rPr lang="en-US" b="1" dirty="0" smtClean="0">
                <a:solidFill>
                  <a:srgbClr val="000000"/>
                </a:solidFill>
              </a:rPr>
              <a:t>Retired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84962" y="5131350"/>
            <a:ext cx="1900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L1 D</a:t>
            </a:r>
            <a:br>
              <a:rPr lang="en-US" b="1" dirty="0" smtClean="0">
                <a:solidFill>
                  <a:srgbClr val="000000"/>
                </a:solidFill>
              </a:rPr>
            </a:br>
            <a:r>
              <a:rPr lang="en-US" b="1" dirty="0" smtClean="0">
                <a:solidFill>
                  <a:srgbClr val="000000"/>
                </a:solidFill>
              </a:rPr>
              <a:t>Cache Misses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19672" y="1700808"/>
            <a:ext cx="130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Free List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312747" y="1700808"/>
            <a:ext cx="658853" cy="335026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488" y="4869159"/>
            <a:ext cx="7719944" cy="361781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43632" y="3353916"/>
            <a:ext cx="726784" cy="423664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685319" y="3565748"/>
            <a:ext cx="510417" cy="423664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678971" y="3356992"/>
            <a:ext cx="510417" cy="423664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189388" y="3721224"/>
            <a:ext cx="510417" cy="423664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156176" y="1277144"/>
            <a:ext cx="558688" cy="423664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714864" y="1663864"/>
            <a:ext cx="510417" cy="423664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749855" y="3984352"/>
            <a:ext cx="510417" cy="423664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770416" y="2204864"/>
            <a:ext cx="281304" cy="1360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35" idx="3"/>
          </p:cNvCxnSpPr>
          <p:nvPr/>
        </p:nvCxnSpPr>
        <p:spPr>
          <a:xfrm flipH="1" flipV="1">
            <a:off x="2699792" y="2204864"/>
            <a:ext cx="1489596" cy="1363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3059832" y="1988840"/>
            <a:ext cx="2959968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839833" y="5229200"/>
            <a:ext cx="7719944" cy="773596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369486" y="580526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Bump Pointer</a:t>
            </a:r>
            <a:endParaRPr lang="en-US" b="1" dirty="0"/>
          </a:p>
        </p:txBody>
      </p:sp>
      <p:cxnSp>
        <p:nvCxnSpPr>
          <p:cNvPr id="43" name="Straight Connector 42"/>
          <p:cNvCxnSpPr/>
          <p:nvPr/>
        </p:nvCxnSpPr>
        <p:spPr>
          <a:xfrm flipH="1" flipV="1">
            <a:off x="2771800" y="4909021"/>
            <a:ext cx="2088234" cy="896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148064" y="4909022"/>
            <a:ext cx="1" cy="896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652120" y="4869162"/>
            <a:ext cx="1872208" cy="936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41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54" grpId="0" animBg="1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RC Immix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>
              <a:buClr>
                <a:srgbClr val="00C000"/>
              </a:buClr>
              <a:buFont typeface="Lucida Grande"/>
              <a:buChar char="✔"/>
            </a:pPr>
            <a:r>
              <a:rPr lang="en-US" sz="2800" dirty="0" smtClean="0"/>
              <a:t>Combines RC and Immix</a:t>
            </a:r>
          </a:p>
          <a:p>
            <a:pPr lvl="1">
              <a:buClr>
                <a:srgbClr val="00C000"/>
              </a:buClr>
              <a:buFont typeface="Lucida Grande"/>
              <a:buChar char="✔"/>
            </a:pPr>
            <a:r>
              <a:rPr lang="en-US" sz="2400" dirty="0" smtClean="0"/>
              <a:t>Line/block reclamation</a:t>
            </a:r>
          </a:p>
          <a:p>
            <a:pPr lvl="1">
              <a:buClr>
                <a:srgbClr val="00C000"/>
              </a:buClr>
              <a:buFont typeface="Lucida Grande"/>
              <a:buChar char="✔"/>
            </a:pPr>
            <a:r>
              <a:rPr lang="en-US" sz="2400" dirty="0" smtClean="0"/>
              <a:t>Line live object count with </a:t>
            </a:r>
            <a:r>
              <a:rPr lang="en-US" sz="2400" dirty="0"/>
              <a:t>o</a:t>
            </a:r>
            <a:r>
              <a:rPr lang="en-US" sz="2400" dirty="0" smtClean="0"/>
              <a:t>bject reference count</a:t>
            </a:r>
          </a:p>
          <a:p>
            <a:pPr>
              <a:buClr>
                <a:srgbClr val="00C000"/>
              </a:buClr>
              <a:buFont typeface="Lucida Grande"/>
              <a:buChar char="✔"/>
            </a:pPr>
            <a:r>
              <a:rPr lang="en-US" sz="2800" dirty="0" smtClean="0"/>
              <a:t>Exploit Immix’s opportunistic copy</a:t>
            </a:r>
          </a:p>
          <a:p>
            <a:pPr lvl="1">
              <a:buClr>
                <a:srgbClr val="00C000"/>
              </a:buClr>
              <a:buFont typeface="Lucida Grande"/>
              <a:buChar char="✔"/>
            </a:pPr>
            <a:r>
              <a:rPr lang="en-US" sz="2400" dirty="0" smtClean="0"/>
              <a:t>Observe new objects can be copied by first GC</a:t>
            </a:r>
          </a:p>
          <a:p>
            <a:pPr lvl="1">
              <a:buClr>
                <a:srgbClr val="00C000"/>
              </a:buClr>
              <a:buFont typeface="Lucida Grande"/>
              <a:buChar char="✔"/>
            </a:pPr>
            <a:r>
              <a:rPr lang="en-US" sz="2400" dirty="0" smtClean="0"/>
              <a:t>Observe old objects can be copied by backup GC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22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889"/>
    </mc:Choice>
    <mc:Fallback xmlns="">
      <p:transition xmlns:p14="http://schemas.microsoft.com/office/powerpoint/2010/main" spd="slow" advTm="508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Total time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6063679"/>
            <a:ext cx="885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3% faster then Gen Immix, +6% worst case, -21% best case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12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09701" y="4797152"/>
            <a:ext cx="7704856" cy="77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cimmix-time.pdf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4100"/>
            <a:ext cx="9144000" cy="2520000"/>
          </a:xfrm>
          <a:prstGeom prst="rect">
            <a:avLst/>
          </a:prstGeom>
        </p:spPr>
      </p:pic>
      <p:sp>
        <p:nvSpPr>
          <p:cNvPr id="8" name="Up Arrow 7"/>
          <p:cNvSpPr/>
          <p:nvPr/>
        </p:nvSpPr>
        <p:spPr>
          <a:xfrm rot="10800000">
            <a:off x="8532440" y="1916832"/>
            <a:ext cx="432048" cy="792088"/>
          </a:xfrm>
          <a:prstGeom prst="upArrow">
            <a:avLst/>
          </a:prstGeom>
          <a:ln w="3175" cmpd="sng">
            <a:solidFill>
              <a:schemeClr val="bg2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318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15"/>
    </mc:Choice>
    <mc:Fallback xmlns="">
      <p:transition xmlns:p14="http://schemas.microsoft.com/office/powerpoint/2010/main" spd="slow" advTm="226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RC Immix </a:t>
            </a:r>
            <a:endParaRPr lang="en-US" sz="2800" dirty="0"/>
          </a:p>
          <a:p>
            <a:pPr lvl="1"/>
            <a:r>
              <a:rPr lang="en-US" sz="2400" dirty="0"/>
              <a:t>Object-local collection </a:t>
            </a:r>
          </a:p>
          <a:p>
            <a:pPr lvl="1"/>
            <a:r>
              <a:rPr lang="en-US" sz="2400" dirty="0"/>
              <a:t>Excellent mutator locality</a:t>
            </a:r>
          </a:p>
          <a:p>
            <a:pPr lvl="1"/>
            <a:r>
              <a:rPr lang="en-US" sz="2400" dirty="0"/>
              <a:t>Copying </a:t>
            </a:r>
            <a:r>
              <a:rPr lang="en-US" sz="2400" dirty="0" smtClean="0"/>
              <a:t>with RC</a:t>
            </a:r>
          </a:p>
          <a:p>
            <a:r>
              <a:rPr lang="en-US" sz="2800" dirty="0" smtClean="0"/>
              <a:t>Great performance</a:t>
            </a:r>
          </a:p>
          <a:p>
            <a:pPr lvl="1"/>
            <a:r>
              <a:rPr lang="en-US" sz="2400" dirty="0" smtClean="0"/>
              <a:t>Outperforms fastest production</a:t>
            </a:r>
          </a:p>
          <a:p>
            <a:r>
              <a:rPr lang="en-US" sz="2800" dirty="0" smtClean="0"/>
              <a:t>Transforms RC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6444208" y="1484405"/>
            <a:ext cx="2492739" cy="4718231"/>
            <a:chOff x="6444208" y="1484405"/>
            <a:chExt cx="2492739" cy="4718231"/>
          </a:xfrm>
        </p:grpSpPr>
        <p:graphicFrame>
          <p:nvGraphicFramePr>
            <p:cNvPr id="9" name="Chart 8"/>
            <p:cNvGraphicFramePr/>
            <p:nvPr>
              <p:extLst>
                <p:ext uri="{D42A27DB-BD31-4B8C-83A1-F6EECF244321}">
                  <p14:modId xmlns:p14="http://schemas.microsoft.com/office/powerpoint/2010/main" val="226806919"/>
                </p:ext>
              </p:extLst>
            </p:nvPr>
          </p:nvGraphicFramePr>
          <p:xfrm>
            <a:off x="6444208" y="1484405"/>
            <a:ext cx="2351799" cy="47182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6722386" y="4931876"/>
              <a:ext cx="1174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RC 2013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03304" y="5723585"/>
              <a:ext cx="1333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RC Immix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931912" y="4427441"/>
              <a:ext cx="68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-3%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854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14"/>
    </mc:Choice>
    <mc:Fallback xmlns="">
      <p:transition xmlns:p14="http://schemas.microsoft.com/office/powerpoint/2010/main" spd="slow" advTm="24714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Fast Conservative Garbage Collection</a:t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1600" dirty="0" smtClean="0"/>
              <a:t>OOPSLA’14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516" y="74523"/>
            <a:ext cx="2157413" cy="203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5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8"/>
    </mc:Choice>
    <mc:Fallback xmlns="">
      <p:transition xmlns:p14="http://schemas.microsoft.com/office/powerpoint/2010/main" spd="slow" advTm="5678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22114"/>
          </a:xfrm>
        </p:spPr>
        <p:txBody>
          <a:bodyPr>
            <a:noAutofit/>
          </a:bodyPr>
          <a:lstStyle/>
          <a:p>
            <a:r>
              <a:rPr lang="en-US" dirty="0" smtClean="0"/>
              <a:t>GC is Ubiquitous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210050"/>
          </a:xfrm>
        </p:spPr>
        <p:txBody>
          <a:bodyPr>
            <a:noAutofit/>
          </a:bodyPr>
          <a:lstStyle/>
          <a:p>
            <a:r>
              <a:rPr lang="en-US" sz="2800" dirty="0" smtClean="0"/>
              <a:t>GC implementations</a:t>
            </a:r>
          </a:p>
          <a:p>
            <a:pPr marL="45720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Exact 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Conservative</a:t>
            </a:r>
          </a:p>
          <a:p>
            <a:r>
              <a:rPr lang="en-US" sz="2800" dirty="0"/>
              <a:t>High performance systems use exact GC</a:t>
            </a:r>
          </a:p>
          <a:p>
            <a:r>
              <a:rPr lang="en-US" sz="2800" dirty="0"/>
              <a:t>Conservative GC is popular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15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4810918" y="4077072"/>
            <a:ext cx="3934064" cy="1872208"/>
            <a:chOff x="4610902" y="2735002"/>
            <a:chExt cx="3934064" cy="1872208"/>
          </a:xfrm>
        </p:grpSpPr>
        <p:sp>
          <p:nvSpPr>
            <p:cNvPr id="87" name="Rounded Rectangle 86"/>
            <p:cNvSpPr/>
            <p:nvPr/>
          </p:nvSpPr>
          <p:spPr>
            <a:xfrm>
              <a:off x="5724128" y="3125298"/>
              <a:ext cx="2820838" cy="14819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8153762" y="3308182"/>
              <a:ext cx="18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5923570" y="3308182"/>
              <a:ext cx="45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7117684" y="3308182"/>
              <a:ext cx="18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6689646" y="3308182"/>
              <a:ext cx="36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6441608" y="3308182"/>
              <a:ext cx="18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7365722" y="3308182"/>
              <a:ext cx="72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4728540" y="2735002"/>
              <a:ext cx="535979" cy="122832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7913562" y="3963330"/>
              <a:ext cx="18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5909762" y="3963330"/>
              <a:ext cx="72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8153762" y="3963330"/>
              <a:ext cx="180000" cy="360000"/>
            </a:xfrm>
            <a:prstGeom prst="round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7403362" y="3963330"/>
              <a:ext cx="450000" cy="360000"/>
            </a:xfrm>
            <a:prstGeom prst="round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7163162" y="3963330"/>
              <a:ext cx="18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6705962" y="3963330"/>
              <a:ext cx="36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4957994" y="2858355"/>
              <a:ext cx="72008" cy="72008"/>
            </a:xfrm>
            <a:prstGeom prst="ellipse">
              <a:avLst/>
            </a:prstGeom>
            <a:solidFill>
              <a:srgbClr val="FFFFFF"/>
            </a:solidFill>
            <a:ln w="9525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6494155" y="3452178"/>
              <a:ext cx="72008" cy="72008"/>
            </a:xfrm>
            <a:prstGeom prst="ellipse">
              <a:avLst/>
            </a:prstGeom>
            <a:solidFill>
              <a:srgbClr val="FFFFFF"/>
            </a:solidFill>
            <a:ln w="9525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957994" y="3006244"/>
              <a:ext cx="72008" cy="72008"/>
            </a:xfrm>
            <a:prstGeom prst="ellipse">
              <a:avLst/>
            </a:prstGeom>
            <a:solidFill>
              <a:srgbClr val="FFFFFF"/>
            </a:solidFill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4957994" y="3154133"/>
              <a:ext cx="72008" cy="72008"/>
            </a:xfrm>
            <a:prstGeom prst="ellipse">
              <a:avLst/>
            </a:prstGeom>
            <a:solidFill>
              <a:srgbClr val="FFFFFF"/>
            </a:solidFill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957994" y="3302022"/>
              <a:ext cx="72008" cy="72008"/>
            </a:xfrm>
            <a:prstGeom prst="ellipse">
              <a:avLst/>
            </a:prstGeom>
            <a:solidFill>
              <a:srgbClr val="FFFFFF"/>
            </a:solidFill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4957994" y="3449911"/>
              <a:ext cx="72008" cy="72008"/>
            </a:xfrm>
            <a:prstGeom prst="ellipse">
              <a:avLst/>
            </a:prstGeom>
            <a:solidFill>
              <a:srgbClr val="FFFFFF"/>
            </a:solidFill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4957994" y="3597800"/>
              <a:ext cx="72008" cy="72008"/>
            </a:xfrm>
            <a:prstGeom prst="ellipse">
              <a:avLst/>
            </a:prstGeom>
            <a:solidFill>
              <a:srgbClr val="FFFFFF"/>
            </a:solidFill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4957994" y="3745690"/>
              <a:ext cx="72008" cy="72008"/>
            </a:xfrm>
            <a:prstGeom prst="ellipse">
              <a:avLst/>
            </a:prstGeom>
            <a:solidFill>
              <a:srgbClr val="FFFFFF"/>
            </a:solidFill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6024684" y="3452178"/>
              <a:ext cx="216024" cy="72008"/>
              <a:chOff x="1835696" y="2847765"/>
              <a:chExt cx="216024" cy="72008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1835696" y="2847765"/>
                <a:ext cx="72008" cy="72008"/>
              </a:xfrm>
              <a:prstGeom prst="ellipse">
                <a:avLst/>
              </a:prstGeom>
              <a:solidFill>
                <a:srgbClr val="FFFFFF"/>
              </a:solidFill>
              <a:ln w="9525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1979712" y="2847765"/>
                <a:ext cx="72008" cy="72008"/>
              </a:xfrm>
              <a:prstGeom prst="ellipse">
                <a:avLst/>
              </a:prstGeom>
              <a:solidFill>
                <a:srgbClr val="FFFFFF"/>
              </a:solidFill>
              <a:ln w="9525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Oval 109"/>
            <p:cNvSpPr/>
            <p:nvPr/>
          </p:nvSpPr>
          <p:spPr>
            <a:xfrm>
              <a:off x="6023196" y="4107326"/>
              <a:ext cx="72008" cy="72008"/>
            </a:xfrm>
            <a:prstGeom prst="ellipse">
              <a:avLst/>
            </a:prstGeom>
            <a:solidFill>
              <a:srgbClr val="FFFFFF"/>
            </a:solidFill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6167212" y="4107326"/>
              <a:ext cx="72008" cy="72008"/>
            </a:xfrm>
            <a:prstGeom prst="ellipse">
              <a:avLst/>
            </a:prstGeom>
            <a:solidFill>
              <a:srgbClr val="FFFFFF"/>
            </a:solidFill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6314135" y="4107326"/>
              <a:ext cx="72008" cy="72008"/>
            </a:xfrm>
            <a:prstGeom prst="ellipse">
              <a:avLst/>
            </a:prstGeom>
            <a:solidFill>
              <a:srgbClr val="FFFFFF"/>
            </a:solidFill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6458151" y="4107326"/>
              <a:ext cx="72008" cy="72008"/>
            </a:xfrm>
            <a:prstGeom prst="ellipse">
              <a:avLst/>
            </a:prstGeom>
            <a:solidFill>
              <a:srgbClr val="FFFFFF"/>
            </a:solidFill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8207758" y="4107326"/>
              <a:ext cx="72008" cy="72008"/>
            </a:xfrm>
            <a:prstGeom prst="ellipse">
              <a:avLst/>
            </a:prstGeom>
            <a:solidFill>
              <a:srgbClr val="FFFFFF"/>
            </a:solidFill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7967558" y="4107326"/>
              <a:ext cx="72008" cy="72008"/>
            </a:xfrm>
            <a:prstGeom prst="ellipse">
              <a:avLst/>
            </a:prstGeom>
            <a:solidFill>
              <a:srgbClr val="FFFFFF"/>
            </a:solidFill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6777950" y="4107326"/>
              <a:ext cx="216024" cy="72008"/>
              <a:chOff x="6732240" y="4107326"/>
              <a:chExt cx="216024" cy="72008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6732240" y="4107326"/>
                <a:ext cx="72008" cy="72008"/>
              </a:xfrm>
              <a:prstGeom prst="ellipse">
                <a:avLst/>
              </a:prstGeom>
              <a:solidFill>
                <a:srgbClr val="FFFFFF"/>
              </a:solidFill>
              <a:ln w="9525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6876256" y="4107326"/>
                <a:ext cx="72008" cy="72008"/>
              </a:xfrm>
              <a:prstGeom prst="ellipse">
                <a:avLst/>
              </a:prstGeom>
              <a:solidFill>
                <a:srgbClr val="FFFFFF"/>
              </a:solidFill>
              <a:ln w="9525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Oval 116"/>
            <p:cNvSpPr/>
            <p:nvPr/>
          </p:nvSpPr>
          <p:spPr>
            <a:xfrm>
              <a:off x="7217158" y="4107326"/>
              <a:ext cx="72008" cy="72008"/>
            </a:xfrm>
            <a:prstGeom prst="ellipse">
              <a:avLst/>
            </a:prstGeom>
            <a:solidFill>
              <a:srgbClr val="FFFFFF"/>
            </a:solidFill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6750296" y="3452178"/>
              <a:ext cx="216024" cy="72008"/>
              <a:chOff x="1835696" y="2847765"/>
              <a:chExt cx="216024" cy="72008"/>
            </a:xfrm>
          </p:grpSpPr>
          <p:sp>
            <p:nvSpPr>
              <p:cNvPr id="129" name="Oval 128"/>
              <p:cNvSpPr/>
              <p:nvPr/>
            </p:nvSpPr>
            <p:spPr>
              <a:xfrm>
                <a:off x="1835696" y="2847765"/>
                <a:ext cx="72008" cy="72008"/>
              </a:xfrm>
              <a:prstGeom prst="ellipse">
                <a:avLst/>
              </a:prstGeom>
              <a:solidFill>
                <a:srgbClr val="FFFFFF"/>
              </a:solidFill>
              <a:ln w="9525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1979712" y="2847765"/>
                <a:ext cx="72008" cy="72008"/>
              </a:xfrm>
              <a:prstGeom prst="ellipse">
                <a:avLst/>
              </a:prstGeom>
              <a:solidFill>
                <a:srgbClr val="FFFFFF"/>
              </a:solidFill>
              <a:ln w="9525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Oval 118"/>
            <p:cNvSpPr/>
            <p:nvPr/>
          </p:nvSpPr>
          <p:spPr>
            <a:xfrm>
              <a:off x="7460595" y="3452178"/>
              <a:ext cx="72008" cy="72008"/>
            </a:xfrm>
            <a:prstGeom prst="ellipse">
              <a:avLst/>
            </a:prstGeom>
            <a:solidFill>
              <a:srgbClr val="FFFFFF"/>
            </a:solidFill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7604611" y="3452178"/>
              <a:ext cx="72008" cy="72008"/>
            </a:xfrm>
            <a:prstGeom prst="ellipse">
              <a:avLst/>
            </a:prstGeom>
            <a:solidFill>
              <a:srgbClr val="FFFFFF"/>
            </a:solidFill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7751534" y="3452178"/>
              <a:ext cx="72008" cy="72008"/>
            </a:xfrm>
            <a:prstGeom prst="ellipse">
              <a:avLst/>
            </a:prstGeom>
            <a:solidFill>
              <a:srgbClr val="FFFFFF"/>
            </a:solidFill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7895550" y="3452178"/>
              <a:ext cx="72008" cy="72008"/>
            </a:xfrm>
            <a:prstGeom prst="ellipse">
              <a:avLst/>
            </a:prstGeom>
            <a:solidFill>
              <a:srgbClr val="FFFFFF"/>
            </a:solidFill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8207758" y="3452178"/>
              <a:ext cx="72008" cy="72008"/>
            </a:xfrm>
            <a:prstGeom prst="ellipse">
              <a:avLst/>
            </a:prstGeom>
            <a:solidFill>
              <a:srgbClr val="FFFFFF"/>
            </a:solidFill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7171680" y="3449294"/>
              <a:ext cx="72008" cy="72008"/>
            </a:xfrm>
            <a:prstGeom prst="ellipse">
              <a:avLst/>
            </a:prstGeom>
            <a:solidFill>
              <a:srgbClr val="FFFFFF"/>
            </a:solidFill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610902" y="4021854"/>
              <a:ext cx="774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roots</a:t>
              </a:r>
              <a:endParaRPr lang="en-US" dirty="0"/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7524328" y="4107326"/>
              <a:ext cx="216024" cy="72008"/>
              <a:chOff x="1835696" y="2847765"/>
              <a:chExt cx="216024" cy="72008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1835696" y="2847765"/>
                <a:ext cx="72008" cy="72008"/>
              </a:xfrm>
              <a:prstGeom prst="ellipse">
                <a:avLst/>
              </a:prstGeom>
              <a:solidFill>
                <a:srgbClr val="FFFFFF"/>
              </a:solidFill>
              <a:ln w="9525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979712" y="2847765"/>
                <a:ext cx="72008" cy="72008"/>
              </a:xfrm>
              <a:prstGeom prst="ellipse">
                <a:avLst/>
              </a:prstGeom>
              <a:solidFill>
                <a:srgbClr val="FFFFFF"/>
              </a:solidFill>
              <a:ln w="9525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4843262" y="1556792"/>
            <a:ext cx="3934064" cy="1970298"/>
            <a:chOff x="251520" y="2636912"/>
            <a:chExt cx="3934064" cy="1970298"/>
          </a:xfrm>
        </p:grpSpPr>
        <p:sp>
          <p:nvSpPr>
            <p:cNvPr id="136" name="Rounded Rectangle 135"/>
            <p:cNvSpPr/>
            <p:nvPr/>
          </p:nvSpPr>
          <p:spPr>
            <a:xfrm>
              <a:off x="1364746" y="3125298"/>
              <a:ext cx="2820838" cy="14819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3794380" y="3308182"/>
              <a:ext cx="180000" cy="360000"/>
            </a:xfrm>
            <a:prstGeom prst="round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1564188" y="3308182"/>
              <a:ext cx="450000" cy="360000"/>
            </a:xfrm>
            <a:prstGeom prst="round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758302" y="3308182"/>
              <a:ext cx="180000" cy="360000"/>
            </a:xfrm>
            <a:prstGeom prst="round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2330264" y="3308182"/>
              <a:ext cx="36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2082226" y="3308182"/>
              <a:ext cx="18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3006340" y="3308182"/>
              <a:ext cx="72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2997425" y="3308182"/>
              <a:ext cx="72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2073311" y="3308182"/>
              <a:ext cx="18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369158" y="2735002"/>
              <a:ext cx="535979" cy="122832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3554180" y="3963330"/>
              <a:ext cx="180000" cy="360000"/>
            </a:xfrm>
            <a:prstGeom prst="round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1550380" y="3963330"/>
              <a:ext cx="720000" cy="360000"/>
            </a:xfrm>
            <a:prstGeom prst="round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3794380" y="3963330"/>
              <a:ext cx="180000" cy="360000"/>
            </a:xfrm>
            <a:prstGeom prst="round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3043980" y="3963330"/>
              <a:ext cx="45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ed Rectangle 149"/>
            <p:cNvSpPr/>
            <p:nvPr/>
          </p:nvSpPr>
          <p:spPr>
            <a:xfrm>
              <a:off x="2803780" y="3963330"/>
              <a:ext cx="180000" cy="360000"/>
            </a:xfrm>
            <a:prstGeom prst="round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2346580" y="3963330"/>
              <a:ext cx="360000" cy="360000"/>
            </a:xfrm>
            <a:prstGeom prst="round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598612" y="2858355"/>
              <a:ext cx="72008" cy="7200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2134773" y="3452178"/>
              <a:ext cx="72008" cy="7200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3174350" y="4115542"/>
              <a:ext cx="72008" cy="7200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51520" y="4021854"/>
              <a:ext cx="774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roots</a:t>
              </a:r>
              <a:endParaRPr lang="en-US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428429" y="2636912"/>
              <a:ext cx="750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en-US" dirty="0"/>
            </a:p>
          </p:txBody>
        </p:sp>
      </p:grpSp>
      <p:cxnSp>
        <p:nvCxnSpPr>
          <p:cNvPr id="158" name="Straight Arrow Connector 157"/>
          <p:cNvCxnSpPr>
            <a:stCxn id="152" idx="6"/>
          </p:cNvCxnSpPr>
          <p:nvPr/>
        </p:nvCxnSpPr>
        <p:spPr>
          <a:xfrm>
            <a:off x="5262362" y="1814239"/>
            <a:ext cx="1431809" cy="425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6787408" y="2429523"/>
            <a:ext cx="873203" cy="47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60" name="Straight Arrow Connector 159"/>
          <p:cNvCxnSpPr/>
          <p:nvPr/>
        </p:nvCxnSpPr>
        <p:spPr>
          <a:xfrm flipH="1" flipV="1">
            <a:off x="7637064" y="2596724"/>
            <a:ext cx="159288" cy="4502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60" name="TextBox 259"/>
          <p:cNvSpPr txBox="1"/>
          <p:nvPr/>
        </p:nvSpPr>
        <p:spPr>
          <a:xfrm>
            <a:off x="7043349" y="4005064"/>
            <a:ext cx="75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grpSp>
        <p:nvGrpSpPr>
          <p:cNvPr id="261" name="Group 260"/>
          <p:cNvGrpSpPr/>
          <p:nvPr/>
        </p:nvGrpSpPr>
        <p:grpSpPr>
          <a:xfrm>
            <a:off x="439500" y="3933056"/>
            <a:ext cx="3934064" cy="1970298"/>
            <a:chOff x="4670384" y="4771070"/>
            <a:chExt cx="3934064" cy="1970298"/>
          </a:xfrm>
        </p:grpSpPr>
        <p:sp>
          <p:nvSpPr>
            <p:cNvPr id="262" name="Rounded Rectangle 261"/>
            <p:cNvSpPr/>
            <p:nvPr/>
          </p:nvSpPr>
          <p:spPr>
            <a:xfrm>
              <a:off x="5783610" y="5259456"/>
              <a:ext cx="2820838" cy="14819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ounded Rectangle 262"/>
            <p:cNvSpPr/>
            <p:nvPr/>
          </p:nvSpPr>
          <p:spPr>
            <a:xfrm>
              <a:off x="8213244" y="5442340"/>
              <a:ext cx="18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ounded Rectangle 263"/>
            <p:cNvSpPr/>
            <p:nvPr/>
          </p:nvSpPr>
          <p:spPr>
            <a:xfrm>
              <a:off x="5983052" y="5442340"/>
              <a:ext cx="45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ounded Rectangle 264"/>
            <p:cNvSpPr/>
            <p:nvPr/>
          </p:nvSpPr>
          <p:spPr>
            <a:xfrm>
              <a:off x="7177166" y="5442340"/>
              <a:ext cx="18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ounded Rectangle 265"/>
            <p:cNvSpPr/>
            <p:nvPr/>
          </p:nvSpPr>
          <p:spPr>
            <a:xfrm>
              <a:off x="6749128" y="5442340"/>
              <a:ext cx="36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ounded Rectangle 266"/>
            <p:cNvSpPr/>
            <p:nvPr/>
          </p:nvSpPr>
          <p:spPr>
            <a:xfrm>
              <a:off x="6501090" y="5442340"/>
              <a:ext cx="18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ounded Rectangle 267"/>
            <p:cNvSpPr/>
            <p:nvPr/>
          </p:nvSpPr>
          <p:spPr>
            <a:xfrm>
              <a:off x="7425204" y="5442340"/>
              <a:ext cx="72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ounded Rectangle 268"/>
            <p:cNvSpPr/>
            <p:nvPr/>
          </p:nvSpPr>
          <p:spPr>
            <a:xfrm>
              <a:off x="4788022" y="4869160"/>
              <a:ext cx="535979" cy="122832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ounded Rectangle 269"/>
            <p:cNvSpPr/>
            <p:nvPr/>
          </p:nvSpPr>
          <p:spPr>
            <a:xfrm>
              <a:off x="7973044" y="6097488"/>
              <a:ext cx="18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ounded Rectangle 270"/>
            <p:cNvSpPr/>
            <p:nvPr/>
          </p:nvSpPr>
          <p:spPr>
            <a:xfrm>
              <a:off x="5969244" y="6097488"/>
              <a:ext cx="72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ounded Rectangle 271"/>
            <p:cNvSpPr/>
            <p:nvPr/>
          </p:nvSpPr>
          <p:spPr>
            <a:xfrm>
              <a:off x="8213244" y="6097488"/>
              <a:ext cx="180000" cy="360000"/>
            </a:xfrm>
            <a:prstGeom prst="round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ounded Rectangle 272"/>
            <p:cNvSpPr/>
            <p:nvPr/>
          </p:nvSpPr>
          <p:spPr>
            <a:xfrm>
              <a:off x="7462844" y="6097488"/>
              <a:ext cx="450000" cy="360000"/>
            </a:xfrm>
            <a:prstGeom prst="round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ounded Rectangle 273"/>
            <p:cNvSpPr/>
            <p:nvPr/>
          </p:nvSpPr>
          <p:spPr>
            <a:xfrm>
              <a:off x="7222644" y="6097488"/>
              <a:ext cx="18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ounded Rectangle 274"/>
            <p:cNvSpPr/>
            <p:nvPr/>
          </p:nvSpPr>
          <p:spPr>
            <a:xfrm>
              <a:off x="6765444" y="6097488"/>
              <a:ext cx="36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/>
            <p:cNvSpPr/>
            <p:nvPr/>
          </p:nvSpPr>
          <p:spPr>
            <a:xfrm>
              <a:off x="5017476" y="4992513"/>
              <a:ext cx="72008" cy="72008"/>
            </a:xfrm>
            <a:prstGeom prst="ellipse">
              <a:avLst/>
            </a:prstGeom>
            <a:solidFill>
              <a:srgbClr val="FFFFFF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/>
            <p:cNvSpPr/>
            <p:nvPr/>
          </p:nvSpPr>
          <p:spPr>
            <a:xfrm>
              <a:off x="5017476" y="5288291"/>
              <a:ext cx="72008" cy="72008"/>
            </a:xfrm>
            <a:prstGeom prst="ellipse">
              <a:avLst/>
            </a:prstGeom>
            <a:solidFill>
              <a:srgbClr val="FFFFFF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/>
            <p:nvPr/>
          </p:nvSpPr>
          <p:spPr>
            <a:xfrm>
              <a:off x="5017476" y="5731958"/>
              <a:ext cx="72008" cy="72008"/>
            </a:xfrm>
            <a:prstGeom prst="ellipse">
              <a:avLst/>
            </a:prstGeom>
            <a:solidFill>
              <a:srgbClr val="FFFFFF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/>
            <p:nvPr/>
          </p:nvSpPr>
          <p:spPr>
            <a:xfrm>
              <a:off x="5017476" y="5879848"/>
              <a:ext cx="72008" cy="72008"/>
            </a:xfrm>
            <a:prstGeom prst="ellipse">
              <a:avLst/>
            </a:prstGeom>
            <a:solidFill>
              <a:srgbClr val="FFFFFF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/>
          </p:nvSpPr>
          <p:spPr>
            <a:xfrm>
              <a:off x="6084166" y="5586336"/>
              <a:ext cx="72008" cy="72008"/>
            </a:xfrm>
            <a:prstGeom prst="ellipse">
              <a:avLst/>
            </a:prstGeom>
            <a:solidFill>
              <a:srgbClr val="FFFFFF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/>
            <p:cNvSpPr/>
            <p:nvPr/>
          </p:nvSpPr>
          <p:spPr>
            <a:xfrm>
              <a:off x="6082678" y="6241484"/>
              <a:ext cx="72008" cy="72008"/>
            </a:xfrm>
            <a:prstGeom prst="ellipse">
              <a:avLst/>
            </a:prstGeom>
            <a:solidFill>
              <a:srgbClr val="FFFFFF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/>
            <p:nvPr/>
          </p:nvSpPr>
          <p:spPr>
            <a:xfrm>
              <a:off x="6373617" y="6241484"/>
              <a:ext cx="72008" cy="72008"/>
            </a:xfrm>
            <a:prstGeom prst="ellipse">
              <a:avLst/>
            </a:prstGeom>
            <a:solidFill>
              <a:srgbClr val="FFFFFF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/>
            <p:nvPr/>
          </p:nvSpPr>
          <p:spPr>
            <a:xfrm>
              <a:off x="6809778" y="5586336"/>
              <a:ext cx="72008" cy="72008"/>
            </a:xfrm>
            <a:prstGeom prst="ellipse">
              <a:avLst/>
            </a:prstGeom>
            <a:solidFill>
              <a:srgbClr val="FFFFFF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/>
            <p:nvPr/>
          </p:nvSpPr>
          <p:spPr>
            <a:xfrm>
              <a:off x="7664093" y="5586336"/>
              <a:ext cx="72008" cy="72008"/>
            </a:xfrm>
            <a:prstGeom prst="ellipse">
              <a:avLst/>
            </a:prstGeom>
            <a:solidFill>
              <a:srgbClr val="FFFFFF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/>
            <p:cNvSpPr/>
            <p:nvPr/>
          </p:nvSpPr>
          <p:spPr>
            <a:xfrm>
              <a:off x="7231162" y="5583452"/>
              <a:ext cx="72008" cy="72008"/>
            </a:xfrm>
            <a:prstGeom prst="ellipse">
              <a:avLst/>
            </a:prstGeom>
            <a:solidFill>
              <a:srgbClr val="FFFFFF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4670384" y="6156012"/>
              <a:ext cx="774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roots</a:t>
              </a:r>
              <a:endParaRPr lang="en-US" dirty="0"/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6847293" y="4771070"/>
              <a:ext cx="750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291" name="Oval 290"/>
            <p:cNvSpPr/>
            <p:nvPr/>
          </p:nvSpPr>
          <p:spPr>
            <a:xfrm>
              <a:off x="7583810" y="6241484"/>
              <a:ext cx="72008" cy="72008"/>
            </a:xfrm>
            <a:prstGeom prst="ellipse">
              <a:avLst/>
            </a:prstGeom>
            <a:solidFill>
              <a:srgbClr val="FFFFFF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Oval 156"/>
          <p:cNvSpPr/>
          <p:nvPr/>
        </p:nvSpPr>
        <p:spPr>
          <a:xfrm>
            <a:off x="1014004" y="2132856"/>
            <a:ext cx="72008" cy="72008"/>
          </a:xfrm>
          <a:prstGeom prst="ellipse">
            <a:avLst/>
          </a:prstGeom>
          <a:solidFill>
            <a:srgbClr val="FFFFFF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1014004" y="2564904"/>
            <a:ext cx="72008" cy="72008"/>
          </a:xfrm>
          <a:prstGeom prst="ellipse">
            <a:avLst/>
          </a:prstGeom>
          <a:solidFill>
            <a:srgbClr val="FFFFFF"/>
          </a:solidFill>
          <a:ln w="9525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92303" y="6084004"/>
            <a:ext cx="171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conservative</a:t>
            </a:r>
            <a:endParaRPr lang="en-US" i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2576480" y="6084004"/>
            <a:ext cx="87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0000"/>
                </a:solidFill>
              </a:rPr>
              <a:t>exact</a:t>
            </a:r>
            <a:endParaRPr lang="en-US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06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0"/>
      <p:bldP spid="157" grpId="0" animBg="1"/>
      <p:bldP spid="161" grpId="0" animBg="1"/>
      <p:bldP spid="4" grpId="0"/>
      <p:bldP spid="16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Conservative GC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403648" y="2139928"/>
            <a:ext cx="6451652" cy="3407356"/>
            <a:chOff x="4670384" y="4771070"/>
            <a:chExt cx="3934064" cy="1970298"/>
          </a:xfrm>
        </p:grpSpPr>
        <p:sp>
          <p:nvSpPr>
            <p:cNvPr id="5" name="Rounded Rectangle 4"/>
            <p:cNvSpPr/>
            <p:nvPr/>
          </p:nvSpPr>
          <p:spPr>
            <a:xfrm>
              <a:off x="5783610" y="5259456"/>
              <a:ext cx="2820838" cy="14819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213244" y="5442340"/>
              <a:ext cx="18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83052" y="5442340"/>
              <a:ext cx="45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177166" y="5442340"/>
              <a:ext cx="18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749128" y="5442340"/>
              <a:ext cx="36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501090" y="5442340"/>
              <a:ext cx="18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425204" y="5442340"/>
              <a:ext cx="72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88022" y="4869160"/>
              <a:ext cx="535979" cy="122832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973044" y="6097488"/>
              <a:ext cx="18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69244" y="6097488"/>
              <a:ext cx="72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213244" y="6097488"/>
              <a:ext cx="180000" cy="360000"/>
            </a:xfrm>
            <a:prstGeom prst="round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462844" y="6097488"/>
              <a:ext cx="450000" cy="360000"/>
            </a:xfrm>
            <a:prstGeom prst="round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222644" y="6097488"/>
              <a:ext cx="18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765444" y="6097488"/>
              <a:ext cx="36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017476" y="4992513"/>
              <a:ext cx="72008" cy="72008"/>
            </a:xfrm>
            <a:prstGeom prst="ellipse">
              <a:avLst/>
            </a:prstGeom>
            <a:solidFill>
              <a:srgbClr val="FFFFFF"/>
            </a:solidFill>
            <a:ln w="9525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017476" y="5140402"/>
              <a:ext cx="72008" cy="72008"/>
            </a:xfrm>
            <a:prstGeom prst="ellipse">
              <a:avLst/>
            </a:prstGeom>
            <a:solidFill>
              <a:srgbClr val="FFFFFF"/>
            </a:solidFill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17476" y="5288291"/>
              <a:ext cx="72008" cy="72008"/>
            </a:xfrm>
            <a:prstGeom prst="ellipse">
              <a:avLst/>
            </a:prstGeom>
            <a:solidFill>
              <a:srgbClr val="FFFFFF"/>
            </a:solidFill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017476" y="5436180"/>
              <a:ext cx="72008" cy="72008"/>
            </a:xfrm>
            <a:prstGeom prst="ellipse">
              <a:avLst/>
            </a:prstGeom>
            <a:solidFill>
              <a:srgbClr val="FFFFFF"/>
            </a:solidFill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017476" y="5584069"/>
              <a:ext cx="72008" cy="72008"/>
            </a:xfrm>
            <a:prstGeom prst="ellipse">
              <a:avLst/>
            </a:prstGeom>
            <a:solidFill>
              <a:srgbClr val="FFFFFF"/>
            </a:solidFill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017476" y="5731958"/>
              <a:ext cx="72008" cy="72008"/>
            </a:xfrm>
            <a:prstGeom prst="ellipse">
              <a:avLst/>
            </a:prstGeom>
            <a:solidFill>
              <a:srgbClr val="FFFFFF"/>
            </a:solidFill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017476" y="5879848"/>
              <a:ext cx="72008" cy="72008"/>
            </a:xfrm>
            <a:prstGeom prst="ellipse">
              <a:avLst/>
            </a:prstGeom>
            <a:solidFill>
              <a:srgbClr val="FFFFFF"/>
            </a:solidFill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084166" y="5586336"/>
              <a:ext cx="72008" cy="72008"/>
            </a:xfrm>
            <a:prstGeom prst="ellipse">
              <a:avLst/>
            </a:prstGeom>
            <a:solidFill>
              <a:srgbClr val="FFFFFF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082678" y="6241484"/>
              <a:ext cx="72008" cy="72008"/>
            </a:xfrm>
            <a:prstGeom prst="ellipse">
              <a:avLst/>
            </a:prstGeom>
            <a:solidFill>
              <a:srgbClr val="FFFFFF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373617" y="6241484"/>
              <a:ext cx="72008" cy="72008"/>
            </a:xfrm>
            <a:prstGeom prst="ellipse">
              <a:avLst/>
            </a:prstGeom>
            <a:solidFill>
              <a:srgbClr val="FFFFFF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809778" y="5586336"/>
              <a:ext cx="72008" cy="72008"/>
            </a:xfrm>
            <a:prstGeom prst="ellipse">
              <a:avLst/>
            </a:prstGeom>
            <a:solidFill>
              <a:srgbClr val="FFFFFF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664093" y="5586336"/>
              <a:ext cx="72008" cy="72008"/>
            </a:xfrm>
            <a:prstGeom prst="ellipse">
              <a:avLst/>
            </a:prstGeom>
            <a:solidFill>
              <a:srgbClr val="FFFFFF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7231162" y="5583452"/>
              <a:ext cx="72008" cy="72008"/>
            </a:xfrm>
            <a:prstGeom prst="ellipse">
              <a:avLst/>
            </a:prstGeom>
            <a:solidFill>
              <a:srgbClr val="FFFFFF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70384" y="6156012"/>
              <a:ext cx="774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roots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47293" y="4771070"/>
              <a:ext cx="750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7583810" y="6241484"/>
              <a:ext cx="72008" cy="72008"/>
            </a:xfrm>
            <a:prstGeom prst="ellipse">
              <a:avLst/>
            </a:prstGeom>
            <a:solidFill>
              <a:srgbClr val="FFFFFF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2077687" y="2267559"/>
            <a:ext cx="2095687" cy="3160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051720" y="4149080"/>
            <a:ext cx="686870" cy="9986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071260" y="2844216"/>
            <a:ext cx="1489377" cy="7189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072674" y="3384910"/>
            <a:ext cx="4108835" cy="1048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4" idx="1"/>
          </p:cNvCxnSpPr>
          <p:nvPr/>
        </p:nvCxnSpPr>
        <p:spPr>
          <a:xfrm>
            <a:off x="2077687" y="3902519"/>
            <a:ext cx="1456021" cy="8425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073655" y="3603289"/>
            <a:ext cx="1486982" cy="617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547664" y="3193231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</a:t>
            </a:r>
            <a:endParaRPr lang="en-US" sz="1400" dirty="0"/>
          </a:p>
        </p:txBody>
      </p:sp>
      <p:pic>
        <p:nvPicPr>
          <p:cNvPr id="3" name="Picture 2" descr="Unknown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70000" y1="61972" x2="70000" y2="61972"/>
                        <a14:backgroundMark x1="60000" y1="56808" x2="60000" y2="56808"/>
                        <a14:backgroundMark x1="44333" y1="69014" x2="44333" y2="69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409" y="3129367"/>
            <a:ext cx="719838" cy="511085"/>
          </a:xfrm>
          <a:prstGeom prst="rect">
            <a:avLst/>
          </a:prstGeom>
        </p:spPr>
      </p:pic>
      <p:pic>
        <p:nvPicPr>
          <p:cNvPr id="46" name="Picture 45" descr="Unknown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70000" y1="61972" x2="70000" y2="61972"/>
                        <a14:backgroundMark x1="60000" y1="56808" x2="60000" y2="56808"/>
                        <a14:backgroundMark x1="44333" y1="69014" x2="44333" y2="69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328" y="4233983"/>
            <a:ext cx="719838" cy="511085"/>
          </a:xfrm>
          <a:prstGeom prst="rect">
            <a:avLst/>
          </a:prstGeom>
        </p:spPr>
      </p:pic>
      <p:pic>
        <p:nvPicPr>
          <p:cNvPr id="47" name="Picture 46" descr="Unknown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70000" y1="61972" x2="70000" y2="61972"/>
                        <a14:backgroundMark x1="60000" y1="56808" x2="60000" y2="56808"/>
                        <a14:backgroundMark x1="44333" y1="69014" x2="44333" y2="69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196" y="4206323"/>
            <a:ext cx="719838" cy="51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1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Why Conservative GC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100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Advantages</a:t>
            </a:r>
          </a:p>
          <a:p>
            <a:pPr>
              <a:buClr>
                <a:srgbClr val="00C000"/>
              </a:buClr>
              <a:buFont typeface="Lucida Grande"/>
              <a:buChar char="✔"/>
            </a:pPr>
            <a:r>
              <a:rPr lang="en-US" sz="2400" dirty="0" smtClean="0"/>
              <a:t>No cooperation from compiler and runtime </a:t>
            </a:r>
          </a:p>
          <a:p>
            <a:pPr>
              <a:buClr>
                <a:srgbClr val="00C000"/>
              </a:buClr>
              <a:buFont typeface="Lucida Grande"/>
              <a:buChar char="✔"/>
            </a:pPr>
            <a:r>
              <a:rPr lang="en-US" sz="2400" dirty="0" smtClean="0"/>
              <a:t>Engineering accurate </a:t>
            </a:r>
            <a:r>
              <a:rPr lang="en-US" sz="2400" dirty="0"/>
              <a:t>stack maps is challenging </a:t>
            </a:r>
            <a:endParaRPr lang="en-US" sz="2400" dirty="0" smtClean="0"/>
          </a:p>
          <a:p>
            <a:pPr>
              <a:buClr>
                <a:srgbClr val="00C000"/>
              </a:buClr>
              <a:buFont typeface="Lucida Grande"/>
              <a:buChar char="✔"/>
            </a:pPr>
            <a:r>
              <a:rPr lang="en-US" sz="2400" dirty="0" smtClean="0"/>
              <a:t>Enable some compiler optimizations</a:t>
            </a:r>
          </a:p>
          <a:p>
            <a:pPr marL="0" indent="0">
              <a:buNone/>
            </a:pPr>
            <a:r>
              <a:rPr lang="en-US" sz="2800" dirty="0" smtClean="0"/>
              <a:t>Disadvantages</a:t>
            </a:r>
          </a:p>
          <a:p>
            <a:pPr>
              <a:buClr>
                <a:srgbClr val="FF0000"/>
              </a:buClr>
              <a:buFont typeface="Lucida Grande"/>
              <a:buChar char="✘"/>
            </a:pPr>
            <a:r>
              <a:rPr lang="en-US" sz="2400" dirty="0" smtClean="0"/>
              <a:t>Must handle ambiguous references</a:t>
            </a:r>
          </a:p>
          <a:p>
            <a:pPr>
              <a:buClr>
                <a:srgbClr val="FF0000"/>
              </a:buClr>
              <a:buFont typeface="Lucida Grande"/>
              <a:buChar char="✘"/>
            </a:pPr>
            <a:r>
              <a:rPr lang="en-US" sz="2400" dirty="0" smtClean="0"/>
              <a:t>Performance</a:t>
            </a:r>
          </a:p>
          <a:p>
            <a:pPr>
              <a:buClr>
                <a:srgbClr val="FF0000"/>
              </a:buClr>
              <a:buFont typeface="Lucida Grande"/>
              <a:buChar char="✘"/>
            </a:pPr>
            <a:endParaRPr lang="en-US" sz="2800" dirty="0"/>
          </a:p>
          <a:p>
            <a:pPr marL="0" indent="0" algn="ctr">
              <a:buClr>
                <a:srgbClr val="FF0000"/>
              </a:buClr>
              <a:buNone/>
            </a:pPr>
            <a:r>
              <a:rPr lang="en-US" sz="2800" dirty="0" smtClean="0"/>
              <a:t>We are interested in managed languages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200400" y="152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17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12632" y="5301208"/>
            <a:ext cx="1159768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1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of Conservative GC</a:t>
            </a:r>
            <a:endParaRPr lang="en-US" dirty="0"/>
          </a:p>
        </p:txBody>
      </p:sp>
      <p:pic>
        <p:nvPicPr>
          <p:cNvPr id="5" name="Content Placeholder 4" descr="bottomlin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" b="88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72199" y="2420887"/>
            <a:ext cx="2227930" cy="3919615"/>
            <a:chOff x="6372199" y="2420887"/>
            <a:chExt cx="2227930" cy="3919615"/>
          </a:xfrm>
        </p:grpSpPr>
        <p:sp>
          <p:nvSpPr>
            <p:cNvPr id="6" name="Rectangle 5"/>
            <p:cNvSpPr/>
            <p:nvPr/>
          </p:nvSpPr>
          <p:spPr>
            <a:xfrm>
              <a:off x="7092280" y="2420887"/>
              <a:ext cx="1507849" cy="3705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8953760">
              <a:off x="6372199" y="5490208"/>
              <a:ext cx="1440160" cy="8502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9512" y="6063679"/>
            <a:ext cx="885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BDW suffers 12% and MCC suffers 45% overhead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856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Ambiguous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Pointers? </a:t>
            </a:r>
            <a:r>
              <a:rPr lang="en-US" sz="2800" dirty="0"/>
              <a:t>–</a:t>
            </a:r>
            <a:r>
              <a:rPr lang="en-US" sz="2800" dirty="0" smtClean="0"/>
              <a:t> retain </a:t>
            </a:r>
            <a:r>
              <a:rPr lang="en-US" sz="2800" dirty="0"/>
              <a:t>their referents and transitively reachable </a:t>
            </a:r>
            <a:r>
              <a:rPr lang="en-US" sz="2800" dirty="0" smtClean="0"/>
              <a:t>objects (</a:t>
            </a:r>
            <a:r>
              <a:rPr lang="en-US" sz="2800" i="1" dirty="0" smtClean="0"/>
              <a:t>Excess retention</a:t>
            </a:r>
            <a:r>
              <a:rPr lang="en-US" sz="2800" dirty="0" smtClean="0"/>
              <a:t>)</a:t>
            </a:r>
            <a:endParaRPr lang="en-US" sz="2800" dirty="0"/>
          </a:p>
          <a:p>
            <a:r>
              <a:rPr lang="en-US" sz="2800" dirty="0" smtClean="0"/>
              <a:t>Values</a:t>
            </a:r>
            <a:r>
              <a:rPr lang="en-US" sz="2800" dirty="0"/>
              <a:t>? </a:t>
            </a:r>
            <a:r>
              <a:rPr lang="en-US" sz="2800" dirty="0" smtClean="0"/>
              <a:t>– not </a:t>
            </a:r>
            <a:r>
              <a:rPr lang="en-US" sz="2800" dirty="0"/>
              <a:t>modify </a:t>
            </a:r>
            <a:r>
              <a:rPr lang="en-US" sz="2800" dirty="0" smtClean="0"/>
              <a:t>them</a:t>
            </a:r>
            <a:r>
              <a:rPr lang="en-US" sz="2800" dirty="0"/>
              <a:t> </a:t>
            </a:r>
            <a:r>
              <a:rPr lang="en-US" sz="2800" dirty="0" smtClean="0"/>
              <a:t>and pin the referents </a:t>
            </a:r>
            <a:r>
              <a:rPr lang="en-US" sz="2800" dirty="0"/>
              <a:t>(</a:t>
            </a:r>
            <a:r>
              <a:rPr lang="en-US" sz="2800" i="1" dirty="0" smtClean="0"/>
              <a:t>Pinning</a:t>
            </a:r>
            <a:r>
              <a:rPr lang="en-US" sz="2800" dirty="0" smtClean="0"/>
              <a:t>)</a:t>
            </a:r>
            <a:endParaRPr lang="en-US" sz="2800" dirty="0"/>
          </a:p>
          <a:p>
            <a:r>
              <a:rPr lang="en-US" sz="2800" dirty="0" smtClean="0"/>
              <a:t>Corrupt heap</a:t>
            </a:r>
            <a:r>
              <a:rPr lang="en-US" sz="2800" dirty="0"/>
              <a:t>? </a:t>
            </a:r>
            <a:r>
              <a:rPr lang="en-US" sz="2800" dirty="0" smtClean="0"/>
              <a:t>– guarantee validation before updating per</a:t>
            </a:r>
            <a:r>
              <a:rPr lang="en-US" sz="2800" dirty="0"/>
              <a:t>-object </a:t>
            </a:r>
            <a:r>
              <a:rPr lang="en-US" sz="2800" dirty="0" smtClean="0"/>
              <a:t>metadata (</a:t>
            </a:r>
            <a:r>
              <a:rPr lang="en-US" sz="2800" i="1" dirty="0" smtClean="0"/>
              <a:t>Filtering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325488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Down for the Count? </a:t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Getting Reference Counting Back in the Ring</a:t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1600" i="1" dirty="0" smtClean="0"/>
              <a:t>ISMM’12</a:t>
            </a:r>
            <a:endParaRPr lang="en-US" sz="16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 descr="how-math-works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5129"/>
            <a:ext cx="2571750" cy="215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8"/>
    </mc:Choice>
    <mc:Fallback xmlns="">
      <p:transition xmlns:p14="http://schemas.microsoft.com/office/powerpoint/2010/main" spd="slow" advTm="5678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Non-moving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Boehm</a:t>
            </a:r>
            <a:r>
              <a:rPr lang="en-US" sz="2800" dirty="0"/>
              <a:t>-Demers-</a:t>
            </a:r>
            <a:r>
              <a:rPr lang="en-US" sz="2800" dirty="0" smtClean="0"/>
              <a:t>Weiser (</a:t>
            </a:r>
            <a:r>
              <a:rPr lang="en-US" sz="2800" dirty="0"/>
              <a:t>BDW) </a:t>
            </a:r>
            <a:r>
              <a:rPr lang="en-US" sz="2800" dirty="0" smtClean="0"/>
              <a:t>widely used</a:t>
            </a:r>
          </a:p>
          <a:p>
            <a:pPr lvl="1"/>
            <a:r>
              <a:rPr lang="en-US" sz="2400" dirty="0" smtClean="0"/>
              <a:t>free</a:t>
            </a:r>
            <a:r>
              <a:rPr lang="en-US" sz="2400" dirty="0"/>
              <a:t>-list allocator </a:t>
            </a:r>
          </a:p>
          <a:p>
            <a:pPr lvl="1"/>
            <a:r>
              <a:rPr lang="en-US" sz="2400" dirty="0" smtClean="0"/>
              <a:t>mark</a:t>
            </a:r>
            <a:r>
              <a:rPr lang="en-US" sz="2400" dirty="0"/>
              <a:t>-sweep trace to reclaim </a:t>
            </a:r>
            <a:r>
              <a:rPr lang="en-US" sz="2400" dirty="0" smtClean="0"/>
              <a:t>garbage </a:t>
            </a:r>
          </a:p>
          <a:p>
            <a:r>
              <a:rPr lang="en-US" sz="2800" dirty="0" smtClean="0"/>
              <a:t>Problems</a:t>
            </a:r>
          </a:p>
          <a:p>
            <a:pPr lvl="1"/>
            <a:r>
              <a:rPr lang="en-US" sz="2400" dirty="0" smtClean="0"/>
              <a:t>Free-list suffers bad locality than contiguous</a:t>
            </a:r>
            <a:endParaRPr lang="en-US" sz="2400" dirty="0"/>
          </a:p>
          <a:p>
            <a:pPr lvl="1"/>
            <a:r>
              <a:rPr lang="en-US" sz="2400" dirty="0"/>
              <a:t>W</a:t>
            </a:r>
            <a:r>
              <a:rPr lang="en-US" sz="2400" dirty="0" smtClean="0"/>
              <a:t>ith </a:t>
            </a:r>
            <a:r>
              <a:rPr lang="en-US" sz="2400" dirty="0"/>
              <a:t>object type precision, </a:t>
            </a:r>
            <a:r>
              <a:rPr lang="en-US" sz="2400" dirty="0" smtClean="0"/>
              <a:t>a overly restrictive design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3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Mostly copying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aka Bartlett Style with many variants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wo </a:t>
            </a:r>
            <a:r>
              <a:rPr lang="en-US" sz="2800" dirty="0"/>
              <a:t>twists over the classic semi-</a:t>
            </a:r>
            <a:r>
              <a:rPr lang="en-US" sz="2800" dirty="0" smtClean="0"/>
              <a:t>space </a:t>
            </a:r>
          </a:p>
          <a:p>
            <a:pPr lvl="1"/>
            <a:r>
              <a:rPr lang="en-US" sz="2400" dirty="0" smtClean="0"/>
              <a:t>to</a:t>
            </a:r>
            <a:r>
              <a:rPr lang="en-US" sz="2400" dirty="0"/>
              <a:t>-space and from-</a:t>
            </a:r>
            <a:r>
              <a:rPr lang="en-US" sz="2400" dirty="0" smtClean="0"/>
              <a:t>space are linked </a:t>
            </a:r>
            <a:r>
              <a:rPr lang="en-US" sz="2400" dirty="0"/>
              <a:t>lists of discontiguous </a:t>
            </a:r>
            <a:r>
              <a:rPr lang="en-US" sz="2400" dirty="0" smtClean="0"/>
              <a:t>pages 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romotes page </a:t>
            </a:r>
            <a:r>
              <a:rPr lang="en-US" sz="2400" dirty="0"/>
              <a:t>referenced by </a:t>
            </a:r>
            <a:r>
              <a:rPr lang="en-US" sz="2400" dirty="0" smtClean="0"/>
              <a:t>ambiguous root</a:t>
            </a:r>
          </a:p>
          <a:p>
            <a:r>
              <a:rPr lang="en-US" sz="2800" dirty="0" smtClean="0"/>
              <a:t>Problems</a:t>
            </a:r>
          </a:p>
          <a:p>
            <a:pPr lvl="1"/>
            <a:r>
              <a:rPr lang="en-US" sz="2400" dirty="0" smtClean="0"/>
              <a:t>Semi-space suffers from huge collection cost</a:t>
            </a:r>
          </a:p>
          <a:p>
            <a:pPr lvl="1"/>
            <a:r>
              <a:rPr lang="en-US" sz="2400" dirty="0" smtClean="0"/>
              <a:t>Space waste due to page level pinning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4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time</a:t>
            </a:r>
            <a:endParaRPr lang="en-US" dirty="0"/>
          </a:p>
        </p:txBody>
      </p:sp>
      <p:pic>
        <p:nvPicPr>
          <p:cNvPr id="5" name="Content Placeholder 4" descr="bottomlin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" b="88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6063679"/>
            <a:ext cx="885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RC Immix</a:t>
            </a:r>
            <a:r>
              <a:rPr lang="en-US" sz="2000" i="1" baseline="-25000" dirty="0" smtClean="0"/>
              <a:t>cons</a:t>
            </a:r>
            <a:r>
              <a:rPr lang="en-US" sz="2000" dirty="0" smtClean="0"/>
              <a:t> matches production Gen Immix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228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Conservative GC</a:t>
            </a:r>
          </a:p>
          <a:p>
            <a:pPr lvl="1"/>
            <a:r>
              <a:rPr lang="en-US" sz="2400" dirty="0" smtClean="0"/>
              <a:t>Dominated by BDW and MCC</a:t>
            </a:r>
          </a:p>
          <a:p>
            <a:pPr lvl="1"/>
            <a:r>
              <a:rPr lang="en-US" sz="2400" dirty="0"/>
              <a:t>S</a:t>
            </a:r>
            <a:r>
              <a:rPr lang="en-US" sz="2400" dirty="0" smtClean="0"/>
              <a:t>ignificant overheads</a:t>
            </a:r>
          </a:p>
          <a:p>
            <a:pPr lvl="1"/>
            <a:r>
              <a:rPr lang="en-US" sz="2400" dirty="0" smtClean="0"/>
              <a:t>Heap org. key to performance</a:t>
            </a:r>
          </a:p>
          <a:p>
            <a:r>
              <a:rPr lang="en-US" sz="2800" dirty="0" smtClean="0"/>
              <a:t>New designs</a:t>
            </a:r>
          </a:p>
          <a:p>
            <a:pPr lvl="1"/>
            <a:r>
              <a:rPr lang="en-US" sz="2400" dirty="0"/>
              <a:t>Low overhead object </a:t>
            </a:r>
            <a:r>
              <a:rPr lang="en-US" sz="2400" dirty="0" smtClean="0"/>
              <a:t>map</a:t>
            </a:r>
          </a:p>
          <a:p>
            <a:pPr lvl="1"/>
            <a:r>
              <a:rPr lang="en-US" sz="2400" dirty="0" smtClean="0"/>
              <a:t>Immix line based pinning</a:t>
            </a:r>
          </a:p>
          <a:p>
            <a:r>
              <a:rPr lang="en-US" sz="2800" dirty="0" smtClean="0"/>
              <a:t>Conservative RC Immix</a:t>
            </a:r>
          </a:p>
          <a:p>
            <a:pPr lvl="1"/>
            <a:r>
              <a:rPr lang="en-US" sz="2400" dirty="0" smtClean="0"/>
              <a:t>Matches fastest production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36840" y="625408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pic>
        <p:nvPicPr>
          <p:cNvPr id="5" name="Picture 4" descr="Untitled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382567"/>
            <a:ext cx="3263900" cy="4533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7334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14"/>
    </mc:Choice>
    <mc:Fallback xmlns="">
      <p:transition xmlns:p14="http://schemas.microsoft.com/office/powerpoint/2010/main" spd="slow" advTm="24714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52" y="1587444"/>
            <a:ext cx="9144000" cy="464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4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Why Reference Counting?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10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Advantages</a:t>
            </a:r>
          </a:p>
          <a:p>
            <a:pPr>
              <a:buClr>
                <a:srgbClr val="00C000"/>
              </a:buClr>
              <a:buFont typeface="Lucida Grande"/>
              <a:buChar char="✔"/>
            </a:pPr>
            <a:r>
              <a:rPr lang="en-US" sz="2400" dirty="0" smtClean="0"/>
              <a:t>Immediacy</a:t>
            </a:r>
          </a:p>
          <a:p>
            <a:pPr>
              <a:buClr>
                <a:srgbClr val="00C000"/>
              </a:buClr>
              <a:buFont typeface="Lucida Grande"/>
              <a:buChar char="✔"/>
            </a:pPr>
            <a:r>
              <a:rPr lang="en-US" sz="2400" dirty="0" smtClean="0"/>
              <a:t>Object local</a:t>
            </a:r>
          </a:p>
          <a:p>
            <a:pPr>
              <a:buClr>
                <a:srgbClr val="00C000"/>
              </a:buClr>
              <a:buFont typeface="Lucida Grande"/>
              <a:buChar char="✔"/>
            </a:pPr>
            <a:r>
              <a:rPr lang="en-US" sz="2400" dirty="0"/>
              <a:t>B</a:t>
            </a:r>
            <a:r>
              <a:rPr lang="en-US" sz="2400" dirty="0" smtClean="0"/>
              <a:t>asic RC is easy</a:t>
            </a:r>
          </a:p>
          <a:p>
            <a:pPr marL="0" indent="0">
              <a:buNone/>
            </a:pPr>
            <a:r>
              <a:rPr lang="en-US" sz="2800" dirty="0" smtClean="0"/>
              <a:t>Disadvantages</a:t>
            </a:r>
          </a:p>
          <a:p>
            <a:pPr>
              <a:buClr>
                <a:srgbClr val="FF0000"/>
              </a:buClr>
              <a:buFont typeface="Lucida Grande"/>
              <a:buChar char="✘"/>
            </a:pPr>
            <a:r>
              <a:rPr lang="en-US" sz="2400" dirty="0" smtClean="0"/>
              <a:t>Cycles </a:t>
            </a:r>
          </a:p>
          <a:p>
            <a:pPr>
              <a:buClr>
                <a:srgbClr val="FF0000"/>
              </a:buClr>
              <a:buFont typeface="Lucida Grande"/>
              <a:buChar char="✘"/>
            </a:pPr>
            <a:r>
              <a:rPr lang="en-US" sz="2400" dirty="0" smtClean="0"/>
              <a:t>Performance </a:t>
            </a:r>
          </a:p>
          <a:p>
            <a:endParaRPr lang="en-US" sz="28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200400" y="152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3</a:t>
            </a:fld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12632" y="5301208"/>
            <a:ext cx="1159768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9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Problem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63272" cy="4408512"/>
          </a:xfrm>
        </p:spPr>
        <p:txBody>
          <a:bodyPr>
            <a:noAutofit/>
          </a:bodyPr>
          <a:lstStyle/>
          <a:p>
            <a:pPr>
              <a:buClr>
                <a:srgbClr val="00C000"/>
              </a:buClr>
              <a:buFont typeface="Lucida Grande"/>
              <a:buChar char="✔"/>
            </a:pPr>
            <a:r>
              <a:rPr lang="en-US" sz="2800" dirty="0"/>
              <a:t>One of the two fundamental </a:t>
            </a:r>
            <a:r>
              <a:rPr lang="en-US" sz="2800" dirty="0" smtClean="0"/>
              <a:t>GC algorithms</a:t>
            </a:r>
          </a:p>
          <a:p>
            <a:pPr>
              <a:buClr>
                <a:srgbClr val="00C000"/>
              </a:buClr>
              <a:buFont typeface="Lucida Grande"/>
              <a:buChar char="✔"/>
            </a:pPr>
            <a:r>
              <a:rPr lang="en-US" sz="2800" dirty="0"/>
              <a:t>Many </a:t>
            </a:r>
            <a:r>
              <a:rPr lang="en-US" sz="2800" dirty="0" smtClean="0"/>
              <a:t>advantages</a:t>
            </a:r>
          </a:p>
          <a:p>
            <a:pPr>
              <a:buClr>
                <a:srgbClr val="FF0000"/>
              </a:buClr>
              <a:buFont typeface="Lucida Grande"/>
              <a:buChar char="✘"/>
            </a:pPr>
            <a:r>
              <a:rPr lang="en-US" sz="2800" dirty="0"/>
              <a:t>Neglected by </a:t>
            </a:r>
            <a:r>
              <a:rPr lang="en-US" sz="2800" dirty="0" smtClean="0"/>
              <a:t>performance</a:t>
            </a:r>
            <a:r>
              <a:rPr lang="en-US" sz="2800" dirty="0"/>
              <a:t>-</a:t>
            </a:r>
            <a:r>
              <a:rPr lang="en-US" sz="2800" dirty="0" smtClean="0"/>
              <a:t>conscious VMs</a:t>
            </a:r>
            <a:endParaRPr lang="en-US" sz="2800" dirty="0"/>
          </a:p>
          <a:p>
            <a:pPr marL="0" indent="0">
              <a:buClr>
                <a:srgbClr val="FF0000"/>
              </a:buClr>
              <a:buNone/>
            </a:pPr>
            <a:r>
              <a:rPr lang="en-US" sz="2800" dirty="0"/>
              <a:t>So how much slower is it?</a:t>
            </a:r>
            <a:endParaRPr lang="en-US" sz="2800" dirty="0" smtClean="0"/>
          </a:p>
          <a:p>
            <a:pPr marL="457200" lvl="1" indent="0" algn="ctr">
              <a:buClr>
                <a:srgbClr val="FF0000"/>
              </a:buClr>
              <a:buNone/>
            </a:pPr>
            <a:endParaRPr lang="en-US" i="1" dirty="0" smtClean="0">
              <a:solidFill>
                <a:srgbClr val="008000"/>
              </a:solidFill>
              <a:effectLst/>
            </a:endParaRPr>
          </a:p>
          <a:p>
            <a:pPr marL="457200" lvl="1" indent="0" algn="ctr">
              <a:buClr>
                <a:srgbClr val="FF0000"/>
              </a:buClr>
              <a:buNone/>
            </a:pPr>
            <a:endParaRPr lang="en-US" i="1" dirty="0">
              <a:solidFill>
                <a:srgbClr val="008000"/>
              </a:solidFill>
            </a:endParaRPr>
          </a:p>
          <a:p>
            <a:pPr marL="57150" indent="0" algn="ctr">
              <a:buClr>
                <a:srgbClr val="FF0000"/>
              </a:buClr>
              <a:buNone/>
            </a:pPr>
            <a:endParaRPr lang="en-US" sz="2800" dirty="0"/>
          </a:p>
          <a:p>
            <a:pPr marL="57150" indent="0" algn="ctr">
              <a:buClr>
                <a:srgbClr val="FF0000"/>
              </a:buClr>
              <a:buNone/>
            </a:pPr>
            <a:r>
              <a:rPr lang="en-US" sz="2800" dirty="0" smtClean="0"/>
              <a:t>Can </a:t>
            </a:r>
            <a:r>
              <a:rPr lang="en-US" sz="2800" dirty="0"/>
              <a:t>we get RC back in the </a:t>
            </a:r>
            <a:r>
              <a:rPr lang="en-US" sz="2800" dirty="0" smtClean="0"/>
              <a:t>ring</a:t>
            </a:r>
            <a:r>
              <a:rPr lang="en-US" sz="2800" dirty="0"/>
              <a:t>?</a:t>
            </a:r>
            <a:endParaRPr lang="en-US" sz="28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200400" y="152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4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37991" y="4077072"/>
            <a:ext cx="2602883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buClr>
                <a:srgbClr val="FF0000"/>
              </a:buClr>
            </a:pPr>
            <a:r>
              <a:rPr lang="en-US" sz="7000" b="1" dirty="0" smtClean="0">
                <a:solidFill>
                  <a:srgbClr val="FF0000"/>
                </a:solidFill>
                <a:effectLst/>
                <a:latin typeface="+mn-lt"/>
              </a:rPr>
              <a:t>30%</a:t>
            </a:r>
            <a:endParaRPr lang="en-US" sz="7000" b="1" dirty="0">
              <a:solidFill>
                <a:srgbClr val="FF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304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5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10050"/>
          </a:xfrm>
        </p:spPr>
        <p:txBody>
          <a:bodyPr/>
          <a:lstStyle/>
          <a:p>
            <a:pPr marL="457200" lvl="1" indent="0">
              <a:buClr>
                <a:srgbClr val="FF0000"/>
              </a:buClr>
              <a:buNone/>
            </a:pPr>
            <a:r>
              <a:rPr lang="en-US" sz="2000" dirty="0"/>
              <a:t>	</a:t>
            </a:r>
            <a:endParaRPr lang="en-US" sz="2000" dirty="0" smtClean="0"/>
          </a:p>
          <a:p>
            <a:pPr marL="457200" lvl="1" indent="0">
              <a:buClr>
                <a:srgbClr val="FF0000"/>
              </a:buClr>
              <a:buNone/>
            </a:pPr>
            <a:endParaRPr lang="en-US" sz="2000" dirty="0">
              <a:solidFill>
                <a:srgbClr val="800000"/>
              </a:solidFill>
            </a:endParaRPr>
          </a:p>
          <a:p>
            <a:endParaRPr lang="en-US" sz="2400" dirty="0" smtClean="0"/>
          </a:p>
          <a:p>
            <a:endParaRPr lang="en-US" sz="1600" dirty="0" smtClean="0">
              <a:solidFill>
                <a:schemeClr val="bg2"/>
              </a:solidFill>
            </a:endParaRPr>
          </a:p>
          <a:p>
            <a:endParaRPr lang="en-US" sz="2000" dirty="0" smtClean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6063679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New RC ≈ MS</a:t>
            </a:r>
            <a:endParaRPr lang="en-US" dirty="0">
              <a:latin typeface="+mn-lt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RC vs. MS</a:t>
            </a:r>
            <a:endParaRPr lang="en-US" sz="4000" dirty="0"/>
          </a:p>
        </p:txBody>
      </p:sp>
      <p:pic>
        <p:nvPicPr>
          <p:cNvPr id="2" name="Picture 1" descr="rcms-time.pdf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1899"/>
            <a:ext cx="9144000" cy="2520000"/>
          </a:xfrm>
          <a:prstGeom prst="rect">
            <a:avLst/>
          </a:prstGeom>
        </p:spPr>
      </p:pic>
      <p:sp>
        <p:nvSpPr>
          <p:cNvPr id="11" name="Up Arrow 10"/>
          <p:cNvSpPr/>
          <p:nvPr/>
        </p:nvSpPr>
        <p:spPr>
          <a:xfrm rot="10800000">
            <a:off x="8470776" y="2040389"/>
            <a:ext cx="432048" cy="792088"/>
          </a:xfrm>
          <a:prstGeom prst="upArrow">
            <a:avLst/>
          </a:prstGeom>
          <a:ln w="3175" cmpd="sng">
            <a:solidFill>
              <a:schemeClr val="bg2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08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Old RC</a:t>
            </a:r>
          </a:p>
          <a:p>
            <a:pPr lvl="1"/>
            <a:r>
              <a:rPr lang="en-US" sz="2400" dirty="0" smtClean="0"/>
              <a:t>30% slower than MS</a:t>
            </a:r>
          </a:p>
          <a:p>
            <a:pPr lvl="1"/>
            <a:r>
              <a:rPr lang="en-US" sz="2400" dirty="0" smtClean="0"/>
              <a:t>40% slower than production</a:t>
            </a:r>
          </a:p>
          <a:p>
            <a:r>
              <a:rPr lang="en-US" sz="2800" dirty="0" smtClean="0"/>
              <a:t>New RC</a:t>
            </a:r>
          </a:p>
          <a:p>
            <a:pPr lvl="1"/>
            <a:r>
              <a:rPr lang="en-US" sz="2400" dirty="0" smtClean="0"/>
              <a:t>Limited bit count</a:t>
            </a:r>
          </a:p>
          <a:p>
            <a:pPr lvl="1"/>
            <a:r>
              <a:rPr lang="en-US" sz="2400" dirty="0" smtClean="0"/>
              <a:t>Optimization for new objects</a:t>
            </a:r>
            <a:endParaRPr lang="en-US" sz="2400" dirty="0"/>
          </a:p>
          <a:p>
            <a:r>
              <a:rPr lang="en-US" sz="2800" dirty="0" smtClean="0"/>
              <a:t>Performance</a:t>
            </a:r>
          </a:p>
          <a:p>
            <a:pPr lvl="1"/>
            <a:r>
              <a:rPr lang="en-US" sz="2400" dirty="0" smtClean="0"/>
              <a:t>Matches MS</a:t>
            </a:r>
          </a:p>
          <a:p>
            <a:pPr lvl="1"/>
            <a:r>
              <a:rPr lang="en-US" sz="2400" dirty="0" smtClean="0"/>
              <a:t>Still 10% slower than production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810225036"/>
              </p:ext>
            </p:extLst>
          </p:nvPr>
        </p:nvGraphicFramePr>
        <p:xfrm>
          <a:off x="6537906" y="1417638"/>
          <a:ext cx="3672408" cy="4718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Slide Number Placeholder 9"/>
          <p:cNvSpPr txBox="1">
            <a:spLocks/>
          </p:cNvSpPr>
          <p:nvPr/>
        </p:nvSpPr>
        <p:spPr>
          <a:xfrm>
            <a:off x="8591114" y="6073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6786A1-FD3E-AA4A-B9E6-C86149DBB70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57370" y="5219755"/>
            <a:ext cx="104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&lt; 2012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42504" y="5219755"/>
            <a:ext cx="77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008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14"/>
    </mc:Choice>
    <mc:Fallback xmlns="">
      <p:transition xmlns:p14="http://schemas.microsoft.com/office/powerpoint/2010/main" spd="slow" advTm="2471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Taking Off the Gloves with Reference Counting Immix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1800" i="1" dirty="0" smtClean="0"/>
              <a:t>OOPSLA’13</a:t>
            </a:r>
            <a:endParaRPr lang="en-US" sz="1800" i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boxinggloves.gif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02866">
            <a:off x="7440072" y="243262"/>
            <a:ext cx="1428750" cy="169957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1246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8"/>
    </mc:Choice>
    <mc:Fallback xmlns="">
      <p:transition xmlns:p14="http://schemas.microsoft.com/office/powerpoint/2010/main" spd="slow" advTm="567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Why So Slow?</a:t>
            </a:r>
            <a:endParaRPr lang="en-US" sz="4000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073044"/>
              </p:ext>
            </p:extLst>
          </p:nvPr>
        </p:nvGraphicFramePr>
        <p:xfrm>
          <a:off x="2267744" y="1600200"/>
          <a:ext cx="4285456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88781" y="4941168"/>
            <a:ext cx="73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Total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7641" y="4931876"/>
            <a:ext cx="108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Mutator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40620" y="4427820"/>
            <a:ext cx="52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84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Looking a Little Deeper…</a:t>
            </a:r>
            <a:endParaRPr lang="en-US" sz="40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296308"/>
              </p:ext>
            </p:extLst>
          </p:nvPr>
        </p:nvGraphicFramePr>
        <p:xfrm>
          <a:off x="441796" y="1351309"/>
          <a:ext cx="8229600" cy="5005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3059832" y="5983394"/>
            <a:ext cx="1296144" cy="397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27985" y="5983394"/>
            <a:ext cx="576064" cy="397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9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48064" y="5983394"/>
            <a:ext cx="1008112" cy="397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70416" y="5291916"/>
            <a:ext cx="818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Time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837680" y="5230941"/>
            <a:ext cx="1776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Instructions</a:t>
            </a:r>
            <a:br>
              <a:rPr lang="en-US" b="1" dirty="0" smtClean="0"/>
            </a:br>
            <a:r>
              <a:rPr lang="en-US" b="1" dirty="0" smtClean="0"/>
              <a:t>Retired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284962" y="5131350"/>
            <a:ext cx="1900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L1 D</a:t>
            </a:r>
            <a:br>
              <a:rPr lang="en-US" b="1" dirty="0" smtClean="0"/>
            </a:br>
            <a:r>
              <a:rPr lang="en-US" b="1" dirty="0" smtClean="0"/>
              <a:t>Cache Misses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908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Chart bld="seriesEl"/>
        </p:bldSub>
      </p:bldGraphic>
      <p:bldP spid="6" grpId="0" animBg="1"/>
      <p:bldP spid="9" grpId="0" animBg="1"/>
      <p:bldP spid="12" grpId="0" animBg="1"/>
      <p:bldP spid="13" grpId="0"/>
      <p:bldP spid="14" grpId="0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8.4|2.5|6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7.4|7.9|18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8.4|2.5|6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8.4|2.5|6.9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000000"/>
      </a:accent6>
      <a:hlink>
        <a:srgbClr val="EC4D4D"/>
      </a:hlink>
      <a:folHlink>
        <a:srgbClr val="F8CE8A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16213</TotalTime>
  <Words>691</Words>
  <Application>Microsoft Macintosh PowerPoint</Application>
  <PresentationFormat>On-screen Show (4:3)</PresentationFormat>
  <Paragraphs>214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Lucida Grande</vt:lpstr>
      <vt:lpstr>Times</vt:lpstr>
      <vt:lpstr>Verdana</vt:lpstr>
      <vt:lpstr>Arial</vt:lpstr>
      <vt:lpstr>Office Theme</vt:lpstr>
      <vt:lpstr>High Performance  Reference Counting and Conservative Garbage Collection</vt:lpstr>
      <vt:lpstr>Down for the Count?  Getting Reference Counting Back in the Ring ISMM’12</vt:lpstr>
      <vt:lpstr>Why Reference Counting?</vt:lpstr>
      <vt:lpstr>Problem</vt:lpstr>
      <vt:lpstr>RC vs. MS</vt:lpstr>
      <vt:lpstr>Summary</vt:lpstr>
      <vt:lpstr>Taking Off the Gloves with Reference Counting Immix OOPSLA’13</vt:lpstr>
      <vt:lpstr>Why So Slow?</vt:lpstr>
      <vt:lpstr>Looking a Little Deeper…</vt:lpstr>
      <vt:lpstr>Looking a Little Deeper…</vt:lpstr>
      <vt:lpstr>RC Immix</vt:lpstr>
      <vt:lpstr>Total time</vt:lpstr>
      <vt:lpstr>Summary</vt:lpstr>
      <vt:lpstr>Fast Conservative Garbage Collection OOPSLA’14</vt:lpstr>
      <vt:lpstr>GC is Ubiquitous</vt:lpstr>
      <vt:lpstr>Root Conservative GC </vt:lpstr>
      <vt:lpstr>Why Conservative GC</vt:lpstr>
      <vt:lpstr>Performance of Conservative GC</vt:lpstr>
      <vt:lpstr>Ambiguous Reference</vt:lpstr>
      <vt:lpstr>Non-moving</vt:lpstr>
      <vt:lpstr>Mostly copying</vt:lpstr>
      <vt:lpstr>Total time</vt:lpstr>
      <vt:lpstr>Summary</vt:lpstr>
      <vt:lpstr>Conclusion</vt:lpstr>
    </vt:vector>
  </TitlesOfParts>
  <Company>Australian National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 Blackburn</dc:creator>
  <cp:lastModifiedBy>Rifat Shahriyar</cp:lastModifiedBy>
  <cp:revision>736</cp:revision>
  <dcterms:created xsi:type="dcterms:W3CDTF">2010-01-22T23:44:33Z</dcterms:created>
  <dcterms:modified xsi:type="dcterms:W3CDTF">2015-12-15T16:38:12Z</dcterms:modified>
</cp:coreProperties>
</file>