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04"/>
  </p:notesMasterIdLst>
  <p:handoutMasterIdLst>
    <p:handoutMasterId r:id="rId105"/>
  </p:handoutMasterIdLst>
  <p:sldIdLst>
    <p:sldId id="410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95" r:id="rId55"/>
    <p:sldId id="496" r:id="rId56"/>
    <p:sldId id="497" r:id="rId57"/>
    <p:sldId id="498" r:id="rId58"/>
    <p:sldId id="499" r:id="rId59"/>
    <p:sldId id="500" r:id="rId60"/>
    <p:sldId id="501" r:id="rId61"/>
    <p:sldId id="502" r:id="rId62"/>
    <p:sldId id="503" r:id="rId63"/>
    <p:sldId id="504" r:id="rId64"/>
    <p:sldId id="505" r:id="rId65"/>
    <p:sldId id="506" r:id="rId66"/>
    <p:sldId id="507" r:id="rId67"/>
    <p:sldId id="508" r:id="rId68"/>
    <p:sldId id="509" r:id="rId69"/>
    <p:sldId id="510" r:id="rId70"/>
    <p:sldId id="511" r:id="rId71"/>
    <p:sldId id="512" r:id="rId72"/>
    <p:sldId id="513" r:id="rId73"/>
    <p:sldId id="514" r:id="rId74"/>
    <p:sldId id="515" r:id="rId75"/>
    <p:sldId id="516" r:id="rId76"/>
    <p:sldId id="517" r:id="rId77"/>
    <p:sldId id="518" r:id="rId78"/>
    <p:sldId id="519" r:id="rId79"/>
    <p:sldId id="520" r:id="rId80"/>
    <p:sldId id="521" r:id="rId81"/>
    <p:sldId id="522" r:id="rId82"/>
    <p:sldId id="523" r:id="rId83"/>
    <p:sldId id="524" r:id="rId84"/>
    <p:sldId id="525" r:id="rId85"/>
    <p:sldId id="526" r:id="rId86"/>
    <p:sldId id="527" r:id="rId87"/>
    <p:sldId id="528" r:id="rId88"/>
    <p:sldId id="529" r:id="rId89"/>
    <p:sldId id="530" r:id="rId90"/>
    <p:sldId id="531" r:id="rId91"/>
    <p:sldId id="532" r:id="rId92"/>
    <p:sldId id="533" r:id="rId93"/>
    <p:sldId id="534" r:id="rId94"/>
    <p:sldId id="535" r:id="rId95"/>
    <p:sldId id="536" r:id="rId96"/>
    <p:sldId id="537" r:id="rId97"/>
    <p:sldId id="538" r:id="rId98"/>
    <p:sldId id="539" r:id="rId99"/>
    <p:sldId id="540" r:id="rId100"/>
    <p:sldId id="541" r:id="rId101"/>
    <p:sldId id="542" r:id="rId102"/>
    <p:sldId id="543" r:id="rId103"/>
  </p:sldIdLst>
  <p:sldSz cx="9144000" cy="6858000" type="screen4x3"/>
  <p:notesSz cx="7099300" cy="10234613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B38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93" autoAdjust="0"/>
  </p:normalViewPr>
  <p:slideViewPr>
    <p:cSldViewPr snapToObjects="1">
      <p:cViewPr>
        <p:scale>
          <a:sx n="99" d="100"/>
          <a:sy n="99" d="100"/>
        </p:scale>
        <p:origin x="2000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notesMaster" Target="notesMasters/notesMaster1.xml"/><Relationship Id="rId105" Type="http://schemas.openxmlformats.org/officeDocument/2006/relationships/handoutMaster" Target="handoutMasters/handoutMaster1.xml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F278F6-0A5F-1B44-A131-99F6F28C49FB}" type="datetime3">
              <a:rPr lang="en-AU"/>
              <a:pPr>
                <a:defRPr/>
              </a:pPr>
              <a:t>9 December, 2016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8CEC16B-5ADE-7443-BFA1-6045207EE4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99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093E8C1-EE69-B042-978B-9E6730783F8F}" type="datetime3">
              <a:rPr lang="en-AU"/>
              <a:pPr>
                <a:defRPr/>
              </a:pPr>
              <a:t>9 December, 2016</a:t>
            </a:fld>
            <a:endParaRPr lang="en-AU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EB0130AB-A7C7-8348-BB68-00443AE4ED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11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E46D0D3-4AF3-3E4D-9689-7A53815ED985}" type="datetime4">
              <a:rPr lang="en-US">
                <a:solidFill>
                  <a:prstClr val="black"/>
                </a:solidFill>
              </a:rPr>
              <a:pPr>
                <a:defRPr/>
              </a:pPr>
              <a:t>December 9, 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A3462A-4BBF-5540-BCA8-C5ED5337C5C7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2085F0-7196-9F4D-9117-45A5AEFA56C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A7FD6D-6A3E-3043-B247-13B095DDC171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9FE7FB-79DA-6342-8750-307558D6CF5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B70C39-80F9-7B4F-97E6-C3B9E165FEDF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41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713D18-0571-CD46-AE0D-62C191F8E5C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BC0CAE-AC98-1649-B844-DE30CC1783C8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89B513-8512-0F4A-B914-9837BF11F1EA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FF2F1C-47C2-5A47-99B2-0B756017A6F3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6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90DFE0-60DD-014D-9A72-644F7FFA406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B51162-5FAB-CB48-AD0E-6DD54DC6AAA3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9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C5EF6-DD3B-DA40-B357-221C113DD81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D2C6E9-A140-864D-908C-50CC1A085E5B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65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5F2DE6-F586-0445-852A-7727F96BA3C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F370E4-3649-8347-BFD4-F721F02C9070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3975B4-6CB8-0E43-AF8F-9B132699DE76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CF5152-15A9-7A46-BF89-18F176441440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0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1F490A-D991-574A-8BA4-A9B3772E6F8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58AA5B-7961-3E4C-8F19-BB6BD0B1F4D5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21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6107C6-5F67-6540-9933-FEA5AEBFA259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BF2EFF-4A34-8F40-99C6-D0E8DC06C78A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9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2327E4-79C3-D743-97BA-5C20C7C52CE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3095A6-798B-2441-ADC7-FEFC041734FE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89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70BF1D-DBA9-0C48-BB69-6B6010CB4E8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02579C-CEE0-5142-A46A-5B3F1416F26B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65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3B356F-8111-814D-9EFB-7428302AD22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A1E796-8C08-3D46-92AA-AC46820075C8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99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726625-0062-814D-9A8D-B67E2D811756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96F3CE-E1D7-7240-AE99-4DDF322B02ED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F0F46F-CE30-9A4B-882D-053B59724C4F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528BB1-2287-7D46-821E-A7D5037CE7A2}" type="slidenum">
              <a:rPr lang="en-AU" altLang="en-US">
                <a:latin typeface="Times New Roman" charset="0"/>
              </a:rPr>
              <a:pPr/>
              <a:t>25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247D37-BC5E-1542-9E8B-219142E1B9D6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6C823F-B1DA-CE4A-8889-C275FD153419}" type="slidenum">
              <a:rPr lang="en-AU" altLang="en-US">
                <a:latin typeface="Times New Roman" charset="0"/>
              </a:rPr>
              <a:pPr/>
              <a:t>26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4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461FF5-0A0E-544A-ADBC-08AC8BDFCE53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EB5D1D-00F9-714D-8E2F-E71743C5D3ED}" type="slidenum">
              <a:rPr lang="en-AU" altLang="en-US">
                <a:latin typeface="Times New Roman" charset="0"/>
              </a:rPr>
              <a:pPr/>
              <a:t>27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056A0E-D990-3B4F-AE3D-DAF7F50D7E0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9AD358-B77D-4040-A34F-9DA5A41D182E}" type="slidenum">
              <a:rPr lang="en-AU" altLang="en-US">
                <a:latin typeface="Times New Roman" charset="0"/>
              </a:rPr>
              <a:pPr/>
              <a:t>28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01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F5FF97-6263-004E-9103-28BB3F4F282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0DDDC1-70A9-4346-9A76-6F84C1CFECB9}" type="slidenum">
              <a:rPr lang="en-AU" altLang="en-US">
                <a:latin typeface="Times New Roman" charset="0"/>
              </a:rPr>
              <a:pPr/>
              <a:t>29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632B5B-3F71-6542-BDA5-6D1BF80E35B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0C6A3F-79A7-5E41-8D31-F1AF9840C145}" type="slidenum">
              <a:rPr lang="en-AU" altLang="en-US">
                <a:latin typeface="Times New Roman" charset="0"/>
              </a:rPr>
              <a:pPr/>
              <a:t>30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19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779229-F825-F444-A2BE-05BA475BF21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3FFE5-C2B5-374F-A388-97754E5C762A}" type="slidenum">
              <a:rPr lang="en-AU" altLang="en-US">
                <a:latin typeface="Times New Roman" charset="0"/>
              </a:rPr>
              <a:pPr/>
              <a:t>31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9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B82267-4A5E-0242-BEE9-3A994E487F6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68987E-8193-C64E-BDEF-D15EE81AA63A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90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A9C34D-057C-484D-9D81-2AAA4BF01E3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97A345-95EE-2C4E-AD6D-539EB4A80A03}" type="slidenum">
              <a:rPr lang="en-AU" altLang="en-US">
                <a:latin typeface="Times New Roman" charset="0"/>
              </a:rPr>
              <a:pPr/>
              <a:t>32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4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A794B0-F689-3E45-9137-0481771F9F4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F13495-54D7-9840-9C32-795714C4BDCD}" type="slidenum">
              <a:rPr lang="en-AU" altLang="en-US">
                <a:latin typeface="Times New Roman" charset="0"/>
              </a:rPr>
              <a:pPr/>
              <a:t>33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95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D3AEB1-D769-084E-A713-1FF24493F6F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A28C-1405-9346-BC6C-EE92057C04D5}" type="slidenum">
              <a:rPr lang="en-AU" altLang="en-US">
                <a:latin typeface="Times New Roman" charset="0"/>
              </a:rPr>
              <a:pPr/>
              <a:t>34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70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7F621D-D336-A74B-BA6D-3CD8C5B5EE7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7E01A-295C-5442-8386-BF75FC0C84E9}" type="slidenum">
              <a:rPr lang="en-AU" altLang="en-US">
                <a:latin typeface="Times New Roman" charset="0"/>
              </a:rPr>
              <a:pPr/>
              <a:t>35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40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5D870F-4F64-6B4A-AA50-F8E9374472E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7FC293-1D43-9544-AC77-C097FF4118E1}" type="slidenum">
              <a:rPr lang="en-AU" altLang="en-US">
                <a:latin typeface="Times New Roman" charset="0"/>
              </a:rPr>
              <a:pPr/>
              <a:t>36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77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783D46-707C-5342-B156-4C5A9AE73916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A6A6E1-4B69-904C-88B6-962C216A470B}" type="slidenum">
              <a:rPr lang="en-AU" altLang="en-US">
                <a:latin typeface="Times New Roman" charset="0"/>
              </a:rPr>
              <a:pPr/>
              <a:t>37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5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E58C0-5C05-F344-B02E-F63FC0BC3CA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8D3DF4-C931-B641-824F-E3D5329A228A}" type="slidenum">
              <a:rPr lang="en-AU" altLang="en-US">
                <a:latin typeface="Times New Roman" charset="0"/>
              </a:rPr>
              <a:pPr/>
              <a:t>38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28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2647E0-5A4F-DA45-9703-C33D474114B3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080C7A-81BE-694D-97DF-D81560783A8E}" type="slidenum">
              <a:rPr lang="en-AU" altLang="en-US">
                <a:latin typeface="Times New Roman" charset="0"/>
              </a:rPr>
              <a:pPr/>
              <a:t>39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53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0DCE2F-FA67-3E45-8F5C-71EA9A95948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8FD4D0-D23E-2A44-8848-AFD2404E6670}" type="slidenum">
              <a:rPr lang="en-AU" altLang="en-US">
                <a:latin typeface="Times New Roman" charset="0"/>
              </a:rPr>
              <a:pPr/>
              <a:t>40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2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4F114D-6D32-EE40-87EC-EEE7E18B900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E37DB5-BE94-6F4A-8BAC-8FCDD3B76B08}" type="slidenum">
              <a:rPr lang="en-AU" altLang="en-US">
                <a:latin typeface="Times New Roman" charset="0"/>
              </a:rPr>
              <a:pPr/>
              <a:t>41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89BF8F-E792-724A-9F83-EC3A813CD7D6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D8E423-0CBB-004A-86E0-503961705003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36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88A862-FC4D-5947-8B69-A3A1343736DA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00D370-C10F-024E-8249-5A7AA0EA7D12}" type="slidenum">
              <a:rPr lang="en-AU" altLang="en-US">
                <a:latin typeface="Times New Roman" charset="0"/>
              </a:rPr>
              <a:pPr/>
              <a:t>42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8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DA80C4-A6F5-4240-BC71-2D92FD6E39F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AB994C-3D2A-2D41-AAD4-AF62062DEE35}" type="slidenum">
              <a:rPr lang="en-AU" altLang="en-US">
                <a:latin typeface="Times New Roman" charset="0"/>
              </a:rPr>
              <a:pPr/>
              <a:t>43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35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51EDF9-99AA-F34C-AD5F-9A9A655CAC2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633C04-4A40-9547-8AD3-74FE57B648E2}" type="slidenum">
              <a:rPr lang="en-AU" altLang="en-US">
                <a:latin typeface="Times New Roman" charset="0"/>
              </a:rPr>
              <a:pPr/>
              <a:t>44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45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5F8E07-FF63-BB43-9237-C58690D7AB7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8BBF0-36EE-984A-A888-E3A0BAC92D38}" type="slidenum">
              <a:rPr lang="en-AU" altLang="en-US">
                <a:latin typeface="Times New Roman" charset="0"/>
              </a:rPr>
              <a:pPr/>
              <a:t>45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655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F083C9-FFE5-6844-B14C-15928D28FAA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BA1560-5090-744B-84A9-ED7352AA0AD1}" type="slidenum">
              <a:rPr lang="en-AU" altLang="en-US">
                <a:latin typeface="Times New Roman" charset="0"/>
              </a:rPr>
              <a:pPr/>
              <a:t>46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84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40629-B07D-F44E-A805-DBA5F6408941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021AD0-C02E-3842-8B3C-259FA22FBF4D}" type="slidenum">
              <a:rPr lang="en-AU" altLang="en-US">
                <a:latin typeface="Times New Roman" charset="0"/>
              </a:rPr>
              <a:pPr/>
              <a:t>47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A21E81-E64B-5843-A810-22BB953A33D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AA4FC7-5D67-BD42-A997-FDDFE9E4E9EB}" type="slidenum">
              <a:rPr lang="en-AU" altLang="en-US">
                <a:latin typeface="Times New Roman" charset="0"/>
              </a:rPr>
              <a:pPr/>
              <a:t>48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81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E49A83-FCE0-5345-BDB0-64EFEDAA52A3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676438-F445-3B4E-A3C0-3175B3666588}" type="slidenum">
              <a:rPr lang="en-AU" altLang="en-US">
                <a:latin typeface="Times New Roman" charset="0"/>
              </a:rPr>
              <a:pPr/>
              <a:t>49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07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27D56C-A879-1046-A3F3-C7D02131594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D1E022-51B2-9440-A235-9C1BE5DB8AED}" type="slidenum">
              <a:rPr lang="en-AU" altLang="en-US">
                <a:latin typeface="Times New Roman" charset="0"/>
              </a:rPr>
              <a:pPr/>
              <a:t>54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224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843780-DB1C-AA4C-B048-9DE2B0296F4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838F9D-DFC8-7B43-81BE-6E0DCA2DF917}" type="slidenum">
              <a:rPr lang="en-AU" altLang="en-US">
                <a:latin typeface="Times New Roman" charset="0"/>
              </a:rPr>
              <a:pPr/>
              <a:t>55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8750BB-672B-9E42-BCD2-C61D7117B91C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1A5AC-1331-404A-AD94-D504A2AEEE75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32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3A6EB4-AE6A-E842-BEF1-BE2E074C143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1DE3FE-7E73-6F4C-B185-E6241F4AF389}" type="slidenum">
              <a:rPr lang="en-AU" altLang="en-US">
                <a:latin typeface="Times New Roman" charset="0"/>
              </a:rPr>
              <a:pPr/>
              <a:t>56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27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C9327B-4294-4A4A-A5E8-4DB931D44CE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5D66DA-4336-B946-8AE2-F0385C3D15F0}" type="slidenum">
              <a:rPr lang="en-AU" altLang="en-US">
                <a:latin typeface="Times New Roman" charset="0"/>
              </a:rPr>
              <a:pPr/>
              <a:t>57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71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43D0DE-D6E0-5149-9915-74D15F3B18C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D7CA64-D84D-CA4C-910A-94F351450827}" type="slidenum">
              <a:rPr lang="en-AU" altLang="en-US">
                <a:latin typeface="Times New Roman" charset="0"/>
              </a:rPr>
              <a:pPr/>
              <a:t>58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3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F21996-CB9F-B04A-96E1-5BCA1D0C7E5F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0422E6-25F7-4941-8CE7-C90721A57AEC}" type="slidenum">
              <a:rPr lang="en-AU" altLang="en-US">
                <a:latin typeface="Times New Roman" charset="0"/>
              </a:rPr>
              <a:pPr/>
              <a:t>59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45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156724-D840-3A49-8A73-8F6F65CCFA51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67514E-0465-A743-B61F-5B32ED3EE22C}" type="slidenum">
              <a:rPr lang="en-AU" altLang="en-US">
                <a:latin typeface="Times New Roman" charset="0"/>
              </a:rPr>
              <a:pPr/>
              <a:t>60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996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1C4DCC-72D4-0749-9A06-6FA57B85200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46BC59-CF91-5645-8092-4546E897F06D}" type="slidenum">
              <a:rPr lang="en-AU" altLang="en-US">
                <a:latin typeface="Times New Roman" charset="0"/>
              </a:rPr>
              <a:pPr/>
              <a:t>61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717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8CC77C-DF12-B145-9103-78C09A5AD91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7B11AC-8855-B748-81EA-9C7BD78271F8}" type="slidenum">
              <a:rPr lang="en-AU" altLang="en-US">
                <a:latin typeface="Times New Roman" charset="0"/>
              </a:rPr>
              <a:pPr/>
              <a:t>62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087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11D3C7-7F94-224C-85A5-AE4776A4B3B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BCCEC-F331-9D4E-8B5D-B855287C90C1}" type="slidenum">
              <a:rPr lang="en-AU" altLang="en-US">
                <a:latin typeface="Times New Roman" charset="0"/>
              </a:rPr>
              <a:pPr/>
              <a:t>63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50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371DBB-9ACF-564C-BAAB-6751FB7383D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202D93-A2B3-8C4A-B7C1-6FE8B90958C3}" type="slidenum">
              <a:rPr lang="en-AU" altLang="en-US">
                <a:latin typeface="Times New Roman" charset="0"/>
              </a:rPr>
              <a:pPr/>
              <a:t>64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002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52F31-294F-2540-9325-70C6C883AF5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49A70A-244D-A949-8B3F-07282E54E578}" type="slidenum">
              <a:rPr lang="en-AU" altLang="en-US">
                <a:latin typeface="Times New Roman" charset="0"/>
              </a:rPr>
              <a:pPr/>
              <a:t>65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A95897-9731-6F42-A049-D93859375841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879DF6-C998-6245-B1B3-CC94A18894C5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3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D3893D-B78D-8745-8923-50642C8048D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BF54A-E1FB-E64B-8D34-5114D519962E}" type="slidenum">
              <a:rPr lang="en-AU" altLang="en-US">
                <a:latin typeface="Times New Roman" charset="0"/>
              </a:rPr>
              <a:pPr/>
              <a:t>66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06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D7494C-3018-0D43-A831-2C5140542CC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E20FD2-79FF-B541-8C2D-50DFBF63CE73}" type="slidenum">
              <a:rPr lang="en-AU" altLang="en-US">
                <a:latin typeface="Times New Roman" charset="0"/>
              </a:rPr>
              <a:pPr/>
              <a:t>67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8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174F73-16CE-6141-B542-0E14C8450C9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E93EE9-7ACA-064E-8EFF-3C28F1ACDE6F}" type="slidenum">
              <a:rPr lang="en-AU" altLang="en-US">
                <a:latin typeface="Times New Roman" charset="0"/>
              </a:rPr>
              <a:pPr/>
              <a:t>68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4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7DEC95-E697-2443-86A2-3071AB161DA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B73F81-314D-1C4F-B30F-296C8061AD3B}" type="slidenum">
              <a:rPr lang="en-AU" altLang="en-US">
                <a:latin typeface="Times New Roman" charset="0"/>
              </a:rPr>
              <a:pPr/>
              <a:t>69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596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4671CB-C614-1E4C-9D61-A966A1544A1C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53AED3-CB99-7440-A18D-5086E0BC18D7}" type="slidenum">
              <a:rPr lang="en-AU" altLang="en-US">
                <a:latin typeface="Times New Roman" charset="0"/>
              </a:rPr>
              <a:pPr/>
              <a:t>70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94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6D4F4C-194E-8842-B45B-AE81FE7DF228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650540-2AAD-A549-987C-8DD1790161D5}" type="slidenum">
              <a:rPr lang="en-AU" altLang="en-US">
                <a:latin typeface="Times New Roman" charset="0"/>
              </a:rPr>
              <a:pPr/>
              <a:t>71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933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325BDA-FFC8-C448-A4BF-C2EFD7577DF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398BF8-8F4B-434C-A2AA-D64704B5EE87}" type="slidenum">
              <a:rPr lang="en-AU" altLang="en-US">
                <a:latin typeface="Times New Roman" charset="0"/>
              </a:rPr>
              <a:pPr/>
              <a:t>72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582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DB5C6-E235-5940-A6EB-E9C122D8491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DA848A-C3B9-0C4D-9C84-330E29331346}" type="slidenum">
              <a:rPr lang="en-AU" altLang="en-US">
                <a:latin typeface="Times New Roman" charset="0"/>
              </a:rPr>
              <a:pPr/>
              <a:t>73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387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ABE10D-9D81-DF4A-84FC-71053AF2951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857632-E905-CE45-9B87-165F9F99A4C4}" type="slidenum">
              <a:rPr lang="en-AU" altLang="en-US">
                <a:latin typeface="Times New Roman" charset="0"/>
              </a:rPr>
              <a:pPr/>
              <a:t>74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826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F1F184-5A8D-E242-88BE-6E730B5A7D3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A67221-E196-E141-9B8B-0482970C7368}" type="slidenum">
              <a:rPr lang="en-AU" altLang="en-US">
                <a:latin typeface="Times New Roman" charset="0"/>
              </a:rPr>
              <a:pPr/>
              <a:t>75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58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DA30-3C11-3D4B-BC03-59C6770F64BA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BEAC1F-ECBF-D647-9344-A69AE007E691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487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F93CA0-D189-3540-9914-9DD505987D33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0874E2-E8F4-B845-AFBE-5F1FBBFDCD18}" type="slidenum">
              <a:rPr lang="en-AU" altLang="en-US">
                <a:latin typeface="Times New Roman" charset="0"/>
              </a:rPr>
              <a:pPr/>
              <a:t>76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281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2A4276-D97B-B442-AEFF-D176E4A6A387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3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3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5095CE-8A04-834B-B8C9-562072C54A39}" type="slidenum">
              <a:rPr lang="en-AU" altLang="en-US">
                <a:latin typeface="Times New Roman" charset="0"/>
              </a:rPr>
              <a:pPr/>
              <a:t>77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3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54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9D0D63-E184-CD42-BDFC-BB9C6F4B802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36C40B-7D64-1E4F-96DD-D05E95D471BD}" type="slidenum">
              <a:rPr lang="en-AU" altLang="en-US">
                <a:latin typeface="Times New Roman" charset="0"/>
              </a:rPr>
              <a:pPr/>
              <a:t>78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832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A7AEBB-BE26-4247-B36E-3C36AD742C63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5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C0C0BA-2A33-144C-958A-8D8EF8B5B80E}" type="slidenum">
              <a:rPr lang="en-AU" altLang="en-US">
                <a:latin typeface="Times New Roman" charset="0"/>
              </a:rPr>
              <a:pPr/>
              <a:t>79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068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842AD3-8DD5-784D-ADFD-A4BEA24CC837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A22059-CB9F-1743-9D4F-A2EA867BF65C}" type="slidenum">
              <a:rPr lang="en-AU" altLang="en-US">
                <a:latin typeface="Times New Roman" charset="0"/>
              </a:rPr>
              <a:pPr/>
              <a:t>80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6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13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3A780A-9856-894E-9F9E-7975A2C0031A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7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7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0D9942-528D-C044-9C8E-B22701B95CE3}" type="slidenum">
              <a:rPr lang="en-AU" altLang="en-US">
                <a:latin typeface="Times New Roman" charset="0"/>
              </a:rPr>
              <a:pPr/>
              <a:t>81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7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107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0B7C5F-B4B1-0B43-909F-536D536962D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8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8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768A6F-E932-3A43-9627-58C619614E17}" type="slidenum">
              <a:rPr lang="en-AU" altLang="en-US">
                <a:latin typeface="Times New Roman" charset="0"/>
              </a:rPr>
              <a:pPr/>
              <a:t>82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8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266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250F5B-AEC0-8641-91D4-C63CE07C1F58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971396-6E11-0042-841D-E69006F8156D}" type="slidenum">
              <a:rPr lang="en-AU" altLang="en-US">
                <a:latin typeface="Times New Roman" charset="0"/>
              </a:rPr>
              <a:pPr/>
              <a:t>83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9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9987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2270A6-B940-7E4F-A855-A2BB3600E4A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E169D4-3804-0647-A67E-5099615E8537}" type="slidenum">
              <a:rPr lang="en-AU" altLang="en-US">
                <a:latin typeface="Times New Roman" charset="0"/>
              </a:rPr>
              <a:pPr/>
              <a:t>84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539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7E56E8-A4BF-434C-BF9F-B8BC9C4992B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E2C0FE-40C7-6746-A871-B5C4CBC8981E}" type="slidenum">
              <a:rPr lang="en-AU" altLang="en-US">
                <a:latin typeface="Times New Roman" charset="0"/>
              </a:rPr>
              <a:pPr/>
              <a:t>85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6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5D04A1-19ED-034F-B7AF-0FC95CA5B5F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97EE58-FB3E-3749-B5E3-03AE4084E12E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03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C5AA28-26A2-A144-8DDA-58EA6E3B17F1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3D6F8-C634-274F-BA95-911812509545}" type="slidenum">
              <a:rPr lang="en-AU" altLang="en-US">
                <a:latin typeface="Times New Roman" charset="0"/>
              </a:rPr>
              <a:pPr/>
              <a:t>86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5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86D3E1-EC62-0946-82EC-C5F462F26B6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440601-58E9-2842-9DAF-7737A7F4C139}" type="slidenum">
              <a:rPr lang="en-AU" altLang="en-US">
                <a:latin typeface="Times New Roman" charset="0"/>
              </a:rPr>
              <a:pPr/>
              <a:t>88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93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CAC55-2130-534A-93BA-CFAF6012E47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1AE57F-33F2-9742-9EA4-C8B922D80687}" type="slidenum">
              <a:rPr lang="en-AU" altLang="en-US">
                <a:latin typeface="Times New Roman" charset="0"/>
              </a:rPr>
              <a:pPr/>
              <a:t>89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721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641950-195B-BC4A-B827-87DB49E747C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71B41A-BDA9-114B-80D0-DC8039114AAE}" type="slidenum">
              <a:rPr lang="en-AU" altLang="en-US">
                <a:latin typeface="Times New Roman" charset="0"/>
              </a:rPr>
              <a:pPr/>
              <a:t>90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589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783510-BF5C-814C-BC7F-3E3B9A0417F1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C5D0F9-B13C-A142-B422-9312B0EEF48A}" type="slidenum">
              <a:rPr lang="en-AU" altLang="en-US">
                <a:latin typeface="Times New Roman" charset="0"/>
              </a:rPr>
              <a:pPr/>
              <a:t>91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719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6A5860-0FBB-0C41-8615-6AED34DE1C4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34A8EB-49C0-384A-A6D5-FEE59B7FEBF2}" type="slidenum">
              <a:rPr lang="en-AU" altLang="en-US">
                <a:latin typeface="Times New Roman" charset="0"/>
              </a:rPr>
              <a:pPr/>
              <a:t>92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2927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1D43BC-7D5E-0A43-93C3-17FA3C921626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F4078F-D12D-7945-AD7E-D7160AA42A4E}" type="slidenum">
              <a:rPr lang="en-AU" altLang="en-US">
                <a:latin typeface="Times New Roman" charset="0"/>
              </a:rPr>
              <a:pPr/>
              <a:t>93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724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D3DA5B-C44B-0644-9CF8-9DA308A5662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35D686-5884-EF46-8574-5C29E377CF83}" type="slidenum">
              <a:rPr lang="en-AU" altLang="en-US">
                <a:latin typeface="Times New Roman" charset="0"/>
              </a:rPr>
              <a:pPr/>
              <a:t>94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0114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CCAE21-7827-8E49-9F8C-850A0EB1EB4A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A3AFF6-BE3A-1E4E-9889-539208204169}" type="slidenum">
              <a:rPr lang="en-AU" altLang="en-US">
                <a:latin typeface="Times New Roman" charset="0"/>
              </a:rPr>
              <a:pPr/>
              <a:t>99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34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478BF4-0D0C-AE46-989A-EDB4364BCF71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9A09A8-1FC4-5142-8F38-0AAA7C6AF164}" type="slidenum">
              <a:rPr lang="en-AU" altLang="en-US">
                <a:latin typeface="Times New Roman" charset="0"/>
              </a:rPr>
              <a:pPr/>
              <a:t>100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7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1E1B45-255A-6D46-B5CC-6A5FCB6AD22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2D3D4B-59E6-054D-9D9D-28B84E47FECA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991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271821-DAF0-FD42-849E-1E05554FEC1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91F745-4A47-B044-9205-6524E3F2D819}" type="slidenum">
              <a:rPr lang="en-AU" altLang="en-US">
                <a:latin typeface="Times New Roman" charset="0"/>
              </a:rPr>
              <a:pPr/>
              <a:t>101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525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81EBE8-6B83-1343-9170-64F8F0BD5A3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CF4B13-EAB3-FA4E-9F3E-A45325AC088B}" type="slidenum">
              <a:rPr lang="en-AU" altLang="en-US">
                <a:latin typeface="Times New Roman" charset="0"/>
              </a:rPr>
              <a:pPr/>
              <a:t>102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7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40" descr="MKP-logo-white-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1" name="Picture 5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2" descr="4th-ed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charset="0"/>
              <a:buNone/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907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95D54D2-8C88-1F4E-9B33-DA88882473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03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B3A32A8-5614-C941-8172-4A9F20E7A2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6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61E7148-5465-0B4B-AD28-62C1ABA49DD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293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6BEA6252-4203-2A47-ADA6-15D3BE0B9C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5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BDE02E30-CC46-9A48-8A25-DFC3A79DFC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7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F90F664-F920-DB43-BA3E-2D85C2907E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65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46FD30DE-BF87-0448-B3D9-93792CA795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04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C079F3F-DF35-F94B-BB2A-F864706023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9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DF0345C-7FDF-644A-B77B-54D20C74C0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8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CBC8635E-6364-B14E-9F37-B16D31D33A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5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7776140-5D41-5F41-A439-D6210B3FCE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3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3A7BBA59-5700-F24B-B472-674F23194A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030" name="Picture 24" descr="MKP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48665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j-cs"/>
              </a:rPr>
              <a:t>Chapter 5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068638"/>
            <a:ext cx="7775575" cy="117570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Large </a:t>
            </a:r>
            <a:r>
              <a:rPr lang="en-US" dirty="0">
                <a:cs typeface="+mn-cs"/>
              </a:rPr>
              <a:t>and Fast: </a:t>
            </a:r>
            <a:endParaRPr lang="en-US" dirty="0" smtClean="0">
              <a:cs typeface="+mn-cs"/>
            </a:endParaRPr>
          </a:p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Exploiting </a:t>
            </a:r>
            <a:r>
              <a:rPr lang="en-US" dirty="0">
                <a:cs typeface="+mn-cs"/>
              </a:rPr>
              <a:t>Memory </a:t>
            </a:r>
            <a:r>
              <a:rPr lang="en-US" dirty="0" smtClean="0">
                <a:cs typeface="+mn-cs"/>
              </a:rPr>
              <a:t>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BD0A4EC-F652-2048-8EA8-A5C93D1B70A9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Nonvolatile semiconductor storage</a:t>
            </a:r>
          </a:p>
          <a:p>
            <a:pPr lvl="1" eaLnBrk="1" hangingPunct="1"/>
            <a:r>
              <a:rPr lang="en-AU" altLang="en-US"/>
              <a:t>100</a:t>
            </a:r>
            <a:r>
              <a:rPr lang="en-US" altLang="en-US">
                <a:ea typeface="Arial" charset="0"/>
                <a:cs typeface="Arial" charset="0"/>
              </a:rPr>
              <a:t>× </a:t>
            </a:r>
            <a:r>
              <a:rPr lang="en-AU" altLang="en-US">
                <a:ea typeface="Arial" charset="0"/>
                <a:cs typeface="Arial" charset="0"/>
              </a:rPr>
              <a:t>– 1000</a:t>
            </a:r>
            <a:r>
              <a:rPr lang="en-US" altLang="en-US">
                <a:ea typeface="Arial" charset="0"/>
                <a:cs typeface="Arial" charset="0"/>
              </a:rPr>
              <a:t>× faster than disk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Smaller, lower power, more robust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But more $/GB (between disk and DRAM)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7903369" y="873919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§6.4 Flash Storage</a:t>
            </a:r>
          </a:p>
        </p:txBody>
      </p:sp>
      <p:pic>
        <p:nvPicPr>
          <p:cNvPr id="14342" name="Picture 5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flash-memory-explod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A80725E-0113-A04B-8C6D-3427E0D9F2D9}" type="slidenum">
              <a:rPr lang="en-AU" altLang="en-US"/>
              <a:pPr/>
              <a:t>100</a:t>
            </a:fld>
            <a:endParaRPr lang="en-AU" alt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 Monitor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Maps virtual resources to physical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Memory, I/O devices, CPUs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code runs on native machine in user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Traps to VMM on privileged instructions and access to protected resources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OS may be different from host OS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VMM handles real I/O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Emulates generic virtual I/O devices for guest</a:t>
            </a:r>
          </a:p>
        </p:txBody>
      </p:sp>
    </p:spTree>
    <p:extLst>
      <p:ext uri="{BB962C8B-B14F-4D97-AF65-F5344CB8AC3E}">
        <p14:creationId xmlns:p14="http://schemas.microsoft.com/office/powerpoint/2010/main" val="3616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DB60026-9E4D-3348-AB68-20F3F6C4C0AB}" type="slidenum">
              <a:rPr lang="en-AU" altLang="en-US"/>
              <a:pPr/>
              <a:t>101</a:t>
            </a:fld>
            <a:endParaRPr lang="en-AU" alt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Timer Virtualization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native machine, on timer interrupt</a:t>
            </a:r>
          </a:p>
          <a:p>
            <a:pPr lvl="1" eaLnBrk="1" hangingPunct="1"/>
            <a:r>
              <a:rPr lang="en-AU" altLang="en-US"/>
              <a:t>OS suspends current process, handles interrupt, selects and resumes next process</a:t>
            </a:r>
          </a:p>
          <a:p>
            <a:pPr eaLnBrk="1" hangingPunct="1"/>
            <a:r>
              <a:rPr lang="en-AU" altLang="en-US"/>
              <a:t>With Virtual Machine Monitor</a:t>
            </a:r>
          </a:p>
          <a:p>
            <a:pPr lvl="1" eaLnBrk="1" hangingPunct="1"/>
            <a:r>
              <a:rPr lang="en-AU" altLang="en-US"/>
              <a:t>VMM suspends current VM, handles interrupt, selects and resumes next VM</a:t>
            </a:r>
          </a:p>
          <a:p>
            <a:pPr eaLnBrk="1" hangingPunct="1"/>
            <a:r>
              <a:rPr lang="en-AU" altLang="en-US"/>
              <a:t>If a VM requires timer interrupts</a:t>
            </a:r>
          </a:p>
          <a:p>
            <a:pPr lvl="1" eaLnBrk="1" hangingPunct="1"/>
            <a:r>
              <a:rPr lang="en-AU" altLang="en-US"/>
              <a:t>VMM emulates a virtual timer</a:t>
            </a:r>
          </a:p>
          <a:p>
            <a:pPr lvl="1" eaLnBrk="1" hangingPunct="1"/>
            <a:r>
              <a:rPr lang="en-AU" altLang="en-US"/>
              <a:t>Emulates interrupt for VM when physical timer interrupt occurs</a:t>
            </a:r>
          </a:p>
        </p:txBody>
      </p:sp>
    </p:spTree>
    <p:extLst>
      <p:ext uri="{BB962C8B-B14F-4D97-AF65-F5344CB8AC3E}">
        <p14:creationId xmlns:p14="http://schemas.microsoft.com/office/powerpoint/2010/main" val="596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E83934C-1F16-DD44-BD33-0D858608C50E}" type="slidenum">
              <a:rPr lang="en-AU" altLang="en-US"/>
              <a:pPr/>
              <a:t>102</a:t>
            </a:fld>
            <a:endParaRPr lang="en-AU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Set Support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User and System modes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Privileged instructions only available in system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 to system if executed in user mode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All physical resources only accessible using privileged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Including page tables, interrupt controls, I/O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Renaissance of virtualization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Current ISAs (e.g., x86) adapting</a:t>
            </a:r>
          </a:p>
        </p:txBody>
      </p:sp>
    </p:spTree>
    <p:extLst>
      <p:ext uri="{BB962C8B-B14F-4D97-AF65-F5344CB8AC3E}">
        <p14:creationId xmlns:p14="http://schemas.microsoft.com/office/powerpoint/2010/main" val="19380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0C06A058-FAE5-3848-ADDC-000B4D8C31D1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Types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NOR flash: bit cell like a NOR gate</a:t>
            </a:r>
          </a:p>
          <a:p>
            <a:pPr lvl="1" eaLnBrk="1" hangingPunct="1"/>
            <a:r>
              <a:rPr lang="en-AU" altLang="en-US" sz="2400"/>
              <a:t>Random read/write access</a:t>
            </a:r>
          </a:p>
          <a:p>
            <a:pPr lvl="1" eaLnBrk="1" hangingPunct="1"/>
            <a:r>
              <a:rPr lang="en-AU" altLang="en-US" sz="2400"/>
              <a:t>Used for instruction memory in embedded systems</a:t>
            </a:r>
          </a:p>
          <a:p>
            <a:pPr eaLnBrk="1" hangingPunct="1"/>
            <a:r>
              <a:rPr lang="en-AU" altLang="en-US" sz="2800"/>
              <a:t>NAND flash: bit cell like a NAND gate</a:t>
            </a:r>
          </a:p>
          <a:p>
            <a:pPr lvl="1" eaLnBrk="1" hangingPunct="1"/>
            <a:r>
              <a:rPr lang="en-AU" altLang="en-US" sz="2400"/>
              <a:t>Denser (bits/area), but block-at-a-time access</a:t>
            </a:r>
          </a:p>
          <a:p>
            <a:pPr lvl="1" eaLnBrk="1" hangingPunct="1"/>
            <a:r>
              <a:rPr lang="en-AU" altLang="en-US" sz="2400"/>
              <a:t>Cheaper per GB</a:t>
            </a:r>
          </a:p>
          <a:p>
            <a:pPr lvl="1" eaLnBrk="1" hangingPunct="1"/>
            <a:r>
              <a:rPr lang="en-AU" altLang="en-US" sz="2400"/>
              <a:t>Used for USB keys, media storage, …</a:t>
            </a:r>
          </a:p>
          <a:p>
            <a:pPr eaLnBrk="1" hangingPunct="1"/>
            <a:r>
              <a:rPr lang="en-AU" altLang="en-US" sz="2800"/>
              <a:t>Flash bits wears out after 1000’s of accesses</a:t>
            </a:r>
          </a:p>
          <a:p>
            <a:pPr lvl="1" eaLnBrk="1" hangingPunct="1"/>
            <a:r>
              <a:rPr lang="en-AU" altLang="en-US" sz="2400"/>
              <a:t>Not suitable for direct RAM or disk replacement</a:t>
            </a:r>
          </a:p>
          <a:p>
            <a:pPr lvl="1" eaLnBrk="1" hangingPunct="1"/>
            <a:r>
              <a:rPr lang="en-AU" altLang="en-US" sz="2400"/>
              <a:t>Wear leveling: remap data to less used blocks</a:t>
            </a:r>
          </a:p>
        </p:txBody>
      </p:sp>
    </p:spTree>
    <p:extLst>
      <p:ext uri="{BB962C8B-B14F-4D97-AF65-F5344CB8AC3E}">
        <p14:creationId xmlns:p14="http://schemas.microsoft.com/office/powerpoint/2010/main" val="8302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9CD841FC-30C7-2F48-8BF8-F6403DA7481C}" type="slidenum">
              <a:rPr lang="en-AU" altLang="en-US"/>
              <a:pPr/>
              <a:t>12</a:t>
            </a:fld>
            <a:endParaRPr lang="en-AU" altLang="en-US"/>
          </a:p>
        </p:txBody>
      </p:sp>
      <p:pic>
        <p:nvPicPr>
          <p:cNvPr id="16387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Disk Storage</a:t>
            </a:r>
          </a:p>
        </p:txBody>
      </p:sp>
      <p:pic>
        <p:nvPicPr>
          <p:cNvPr id="16391" name="Picture 12" descr="disk-geome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2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E93486A9-DA29-AE47-A8CD-DD264B724980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(512 bytes, 4096 bytes proposed)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Controller overhead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5497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BDB2E25C-2149-824C-8F78-72F0A1A9243D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  <p:extLst>
      <p:ext uri="{BB962C8B-B14F-4D97-AF65-F5344CB8AC3E}">
        <p14:creationId xmlns:p14="http://schemas.microsoft.com/office/powerpoint/2010/main" val="15131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245C5F73-9C68-1B45-9D31-80D7EBBDA00B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Performance Issues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Manufacturers quote average seek time</a:t>
            </a:r>
          </a:p>
          <a:p>
            <a:pPr lvl="1" eaLnBrk="1" hangingPunct="1"/>
            <a:r>
              <a:rPr lang="en-US" altLang="en-US" sz="2400"/>
              <a:t>Based on all possible seeks</a:t>
            </a:r>
          </a:p>
          <a:p>
            <a:pPr lvl="1" eaLnBrk="1" hangingPunct="1"/>
            <a:r>
              <a:rPr lang="en-US" altLang="en-US" sz="2400"/>
              <a:t>Locality and OS scheduling lead to smaller actual average seek times</a:t>
            </a:r>
          </a:p>
          <a:p>
            <a:pPr eaLnBrk="1" hangingPunct="1"/>
            <a:r>
              <a:rPr lang="en-US" altLang="en-US" sz="2800"/>
              <a:t>Smart disk controller allocate physical sectors on disk</a:t>
            </a:r>
          </a:p>
          <a:p>
            <a:pPr lvl="1" eaLnBrk="1" hangingPunct="1"/>
            <a:r>
              <a:rPr lang="en-US" altLang="en-US" sz="2400"/>
              <a:t>Present logical sector interface to host</a:t>
            </a:r>
          </a:p>
          <a:p>
            <a:pPr lvl="1" eaLnBrk="1" hangingPunct="1"/>
            <a:r>
              <a:rPr lang="en-US" altLang="en-US" sz="2400"/>
              <a:t>SCSI, ATA, SATA</a:t>
            </a:r>
          </a:p>
          <a:p>
            <a:pPr eaLnBrk="1" hangingPunct="1"/>
            <a:r>
              <a:rPr lang="en-US" altLang="en-US" sz="2800"/>
              <a:t>Disk drives include caches</a:t>
            </a:r>
          </a:p>
          <a:p>
            <a:pPr lvl="1" eaLnBrk="1" hangingPunct="1"/>
            <a:r>
              <a:rPr lang="en-US" altLang="en-US" sz="2400"/>
              <a:t>Prefetch sectors in anticipation of access</a:t>
            </a:r>
          </a:p>
          <a:p>
            <a:pPr lvl="1" eaLnBrk="1" hangingPunct="1"/>
            <a:r>
              <a:rPr lang="en-US" altLang="en-US" sz="2400"/>
              <a:t>Avoid seek and rotational delay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4729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2EE11C0-0846-B14B-A2DD-351D5095967D}" type="slidenum">
              <a:rPr lang="en-AU" altLang="en-US"/>
              <a:pPr/>
              <a:t>16</a:t>
            </a:fld>
            <a:endParaRPr lang="en-AU" altLang="en-US"/>
          </a:p>
        </p:txBody>
      </p:sp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  <p:extLst>
      <p:ext uri="{BB962C8B-B14F-4D97-AF65-F5344CB8AC3E}">
        <p14:creationId xmlns:p14="http://schemas.microsoft.com/office/powerpoint/2010/main" val="13554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94444B-0C2D-E547-ABE7-7F93BFF738E8}" type="slidenum">
              <a:rPr lang="en-AU" altLang="en-US"/>
              <a:pPr/>
              <a:t>17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1918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1617AE2-8976-BD4F-92CA-C9DC0FE967D0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know which particular block is stored in a cache location?</a:t>
            </a:r>
          </a:p>
          <a:p>
            <a:pPr lvl="1" eaLnBrk="1" hangingPunct="1"/>
            <a:r>
              <a:rPr lang="en-US" altLang="en-US"/>
              <a:t>Store block address as well as the data</a:t>
            </a:r>
          </a:p>
          <a:p>
            <a:pPr lvl="1" eaLnBrk="1" hangingPunct="1"/>
            <a:r>
              <a:rPr lang="en-US" altLang="en-US"/>
              <a:t>Actually, only need the high-order bits</a:t>
            </a:r>
          </a:p>
          <a:p>
            <a:pPr lvl="1" eaLnBrk="1" hangingPunct="1"/>
            <a:r>
              <a:rPr lang="en-US" altLang="en-US"/>
              <a:t>Called the tag</a:t>
            </a:r>
          </a:p>
          <a:p>
            <a:pPr eaLnBrk="1" hangingPunct="1"/>
            <a:r>
              <a:rPr lang="en-US" altLang="en-US"/>
              <a:t>What if there is no data in a location?</a:t>
            </a:r>
          </a:p>
          <a:p>
            <a:pPr lvl="1" eaLnBrk="1" hangingPunct="1"/>
            <a:r>
              <a:rPr lang="en-US" altLang="en-US"/>
              <a:t>Valid bit: 1 = present, 0 = not present</a:t>
            </a:r>
          </a:p>
          <a:p>
            <a:pPr lvl="1" eaLnBrk="1" hangingPunct="1"/>
            <a:r>
              <a:rPr lang="en-US" altLang="en-US"/>
              <a:t>Initially 0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7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389409C-7BCF-344D-A6F0-2DE687010A2E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/>
              <a:t>8-blocks, 1 word/block, direct mapped</a:t>
            </a:r>
          </a:p>
          <a:p>
            <a:pPr eaLnBrk="1" hangingPunct="1"/>
            <a:r>
              <a:rPr lang="en-US" altLang="en-US"/>
              <a:t>Initial state</a:t>
            </a:r>
            <a:endParaRPr lang="en-AU" alt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DFE6014-400B-B846-A83C-386313C380BB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93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1A377B-4ED5-AB45-85BF-E8C121C68D22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B560613-0D26-2642-AFB0-63D2D4D4C476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E4416E-5D8C-2F47-B9D7-719A41B77E92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20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94C15CB-3C60-E84B-8D57-C1ACA2246E2B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95BCA2-12C2-6746-8926-70476DBDF7B4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4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18B44DC-C824-1843-A32D-3E68BADC0A3D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6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EACFAEE-7E37-2647-A195-41BE0C29E371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en-US"/>
              <a:t>64 blocks, 16 bytes/block</a:t>
            </a:r>
          </a:p>
          <a:p>
            <a:pPr lvl="1" eaLnBrk="1" hangingPunct="1"/>
            <a:r>
              <a:rPr lang="en-US" altLang="en-US"/>
              <a:t>To what block number does address 1200 map?</a:t>
            </a:r>
          </a:p>
          <a:p>
            <a:pPr eaLnBrk="1" hangingPunct="1"/>
            <a:r>
              <a:rPr lang="en-US" altLang="en-US"/>
              <a:t>Block address = </a:t>
            </a:r>
            <a:r>
              <a:rPr lang="en-US" altLang="en-US">
                <a:latin typeface="Arial Unicode MS" charset="0"/>
                <a:ea typeface="Arial Unicode MS" charset="0"/>
                <a:sym typeface="Symbol" charset="2"/>
              </a:rPr>
              <a:t></a:t>
            </a:r>
            <a:r>
              <a:rPr lang="en-US" altLang="en-US"/>
              <a:t>1200/16</a:t>
            </a:r>
            <a:r>
              <a:rPr lang="en-US" altLang="en-US">
                <a:sym typeface="Symbol" charset="2"/>
              </a:rPr>
              <a:t></a:t>
            </a:r>
            <a:r>
              <a:rPr lang="en-US" altLang="en-US"/>
              <a:t> = 75</a:t>
            </a:r>
          </a:p>
          <a:p>
            <a:pPr eaLnBrk="1" hangingPunct="1"/>
            <a:r>
              <a:rPr lang="en-US" altLang="en-US"/>
              <a:t>Block number = 75 modulo 64 = 11</a:t>
            </a:r>
            <a:endParaRPr lang="en-AU" altLang="en-US"/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55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D5A158A-74F1-304D-8C1B-390516266AE3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Larger blocks should reduce miss rate</a:t>
            </a:r>
          </a:p>
          <a:p>
            <a:pPr lvl="1" eaLnBrk="1" hangingPunct="1"/>
            <a:r>
              <a:rPr lang="en-US" altLang="en-US"/>
              <a:t>Due to spatial locality</a:t>
            </a:r>
          </a:p>
          <a:p>
            <a:pPr eaLnBrk="1" hangingPunct="1"/>
            <a:r>
              <a:rPr lang="en-US" altLang="en-US"/>
              <a:t>But in a fixed-sized cache</a:t>
            </a:r>
          </a:p>
          <a:p>
            <a:pPr lvl="1" eaLnBrk="1" hangingPunct="1"/>
            <a:r>
              <a:rPr lang="en-US" altLang="en-US"/>
              <a:t>Larger blocks </a:t>
            </a:r>
            <a:r>
              <a:rPr lang="en-US" altLang="en-US">
                <a:sym typeface="Symbol" charset="2"/>
              </a:rPr>
              <a:t> fewer of them</a:t>
            </a:r>
          </a:p>
          <a:p>
            <a:pPr lvl="2" eaLnBrk="1" hangingPunct="1"/>
            <a:r>
              <a:rPr lang="en-US" altLang="en-US">
                <a:sym typeface="Symbol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Larger blocks  pollution</a:t>
            </a:r>
          </a:p>
          <a:p>
            <a:pPr eaLnBrk="1" hangingPunct="1"/>
            <a:r>
              <a:rPr lang="en-US" altLang="en-US">
                <a:sym typeface="Symbol" charset="2"/>
              </a:rPr>
              <a:t>Larger miss penalty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Early restart and critical-word-first can help</a:t>
            </a:r>
          </a:p>
        </p:txBody>
      </p:sp>
    </p:spTree>
    <p:extLst>
      <p:ext uri="{BB962C8B-B14F-4D97-AF65-F5344CB8AC3E}">
        <p14:creationId xmlns:p14="http://schemas.microsoft.com/office/powerpoint/2010/main" val="6197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08F5167-9278-A646-8DDC-96CA42BC9465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26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525DE5F-88DC-C347-BFB1-90E8DD60C7AF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  <p:extLst>
      <p:ext uri="{BB962C8B-B14F-4D97-AF65-F5344CB8AC3E}">
        <p14:creationId xmlns:p14="http://schemas.microsoft.com/office/powerpoint/2010/main" val="9562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DD6799-61C8-A341-9055-FB79F03130F1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</a:t>
            </a:r>
          </a:p>
          <a:p>
            <a:pPr eaLnBrk="1" hangingPunct="1"/>
            <a:r>
              <a:rPr lang="en-US" altLang="en-US"/>
              <a:t>Store everything on disk</a:t>
            </a:r>
          </a:p>
          <a:p>
            <a:pPr eaLnBrk="1" hangingPunct="1"/>
            <a:r>
              <a:rPr lang="en-US" altLang="en-US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eaLnBrk="1" hangingPunct="1"/>
            <a:r>
              <a:rPr lang="en-US" altLang="en-US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/>
              <a:t>Cache memory attached to CPU</a:t>
            </a:r>
          </a:p>
        </p:txBody>
      </p:sp>
    </p:spTree>
    <p:extLst>
      <p:ext uri="{BB962C8B-B14F-4D97-AF65-F5344CB8AC3E}">
        <p14:creationId xmlns:p14="http://schemas.microsoft.com/office/powerpoint/2010/main" val="9221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0460F22-15FF-5747-A670-9229E6AF9058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Alternative: On data-write hit, just update the block in cache</a:t>
            </a:r>
          </a:p>
          <a:p>
            <a:pPr lvl="1" eaLnBrk="1" hangingPunct="1"/>
            <a:r>
              <a:rPr lang="en-US" altLang="en-US"/>
              <a:t>Keep track of whether each block is dirty</a:t>
            </a:r>
          </a:p>
          <a:p>
            <a:pPr eaLnBrk="1" hangingPunct="1"/>
            <a:r>
              <a:rPr lang="en-US" altLang="en-US"/>
              <a:t>When a dirty block is replaced</a:t>
            </a:r>
          </a:p>
          <a:p>
            <a:pPr lvl="1" eaLnBrk="1" hangingPunct="1"/>
            <a:r>
              <a:rPr lang="en-US" altLang="en-US"/>
              <a:t>Write it back to memory</a:t>
            </a:r>
          </a:p>
          <a:p>
            <a:pPr lvl="1" eaLnBrk="1" hangingPunct="1"/>
            <a:r>
              <a:rPr lang="en-US" altLang="en-US"/>
              <a:t>Can use a write buffer to allow replacing block to be read first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03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B699601-61ED-EA47-9A41-16C467843DCF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Allocation</a:t>
            </a:r>
            <a:endParaRPr lang="en-AU" altLang="en-US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should happen on a write miss?</a:t>
            </a:r>
          </a:p>
          <a:p>
            <a:pPr eaLnBrk="1" hangingPunct="1"/>
            <a:r>
              <a:rPr lang="en-US" altLang="en-US"/>
              <a:t>Alternatives for write-through</a:t>
            </a:r>
          </a:p>
          <a:p>
            <a:pPr lvl="1" eaLnBrk="1" hangingPunct="1"/>
            <a:r>
              <a:rPr lang="en-US" altLang="en-US"/>
              <a:t>Allocate on miss: fetch the block</a:t>
            </a:r>
          </a:p>
          <a:p>
            <a:pPr lvl="1" eaLnBrk="1" hangingPunct="1"/>
            <a:r>
              <a:rPr lang="en-US" altLang="en-US"/>
              <a:t>Write around: don’t fetch the block</a:t>
            </a:r>
          </a:p>
          <a:p>
            <a:pPr lvl="2" eaLnBrk="1" hangingPunct="1"/>
            <a:r>
              <a:rPr lang="en-US" altLang="en-US"/>
              <a:t>Since programs often write a whole block before reading it (e.g., initialization)</a:t>
            </a:r>
          </a:p>
          <a:p>
            <a:pPr eaLnBrk="1" hangingPunct="1"/>
            <a:r>
              <a:rPr lang="en-US" altLang="en-US"/>
              <a:t>For write-back</a:t>
            </a:r>
          </a:p>
          <a:p>
            <a:pPr lvl="1" eaLnBrk="1" hangingPunct="1"/>
            <a:r>
              <a:rPr lang="en-US" altLang="en-US"/>
              <a:t>Usually fetch the block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612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2DF7CD5-FCE6-D344-8A30-A50BC51B6247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6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7C516ED-D15E-9C44-A88F-09DE629A8688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Ideal CPU is 5.44/2 =2.72 times faster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19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79EEEB8-5663-B047-9D75-EB6EA3400094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ea typeface="Arial" charset="0"/>
                <a:cs typeface="Arial" charset="0"/>
              </a:rPr>
              <a:t>× Miss penalty</a:t>
            </a:r>
          </a:p>
          <a:p>
            <a:pPr eaLnBrk="1" hangingPunct="1"/>
            <a:r>
              <a:rPr lang="en-US" altLang="en-US">
                <a:ea typeface="Arial" charset="0"/>
                <a:cs typeface="Arial" charset="0"/>
              </a:rPr>
              <a:t>Example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2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1928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AAD4C2-E645-BA49-A6EE-ADC3EF67D00D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CPU performance increased</a:t>
            </a:r>
          </a:p>
          <a:p>
            <a:pPr lvl="1" eaLnBrk="1" hangingPunct="1"/>
            <a:r>
              <a:rPr lang="en-US" altLang="en-US"/>
              <a:t>Miss penalty becomes more significant</a:t>
            </a:r>
          </a:p>
          <a:p>
            <a:pPr eaLnBrk="1" hangingPunct="1"/>
            <a:r>
              <a:rPr lang="en-US" altLang="en-US"/>
              <a:t>Decreasing base CPI</a:t>
            </a:r>
          </a:p>
          <a:p>
            <a:pPr lvl="1" eaLnBrk="1" hangingPunct="1"/>
            <a:r>
              <a:rPr lang="en-US" altLang="en-US"/>
              <a:t>Greater proportion of time spent on memory stalls</a:t>
            </a:r>
          </a:p>
          <a:p>
            <a:pPr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Memory stalls account for more CPU cycles</a:t>
            </a:r>
          </a:p>
          <a:p>
            <a:pPr eaLnBrk="1" hangingPunct="1"/>
            <a:r>
              <a:rPr lang="en-US" altLang="en-US"/>
              <a:t>Can’t neglect cache behavior when evaluating system performance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916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E54B38-DD48-0F4B-AD7A-45BDFD48E143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Allow a given block to go in any cache entry</a:t>
            </a:r>
          </a:p>
          <a:p>
            <a:pPr lvl="1" eaLnBrk="1" hangingPunct="1"/>
            <a:r>
              <a:rPr lang="en-US" altLang="en-US"/>
              <a:t>Requires all entries to be searched at once</a:t>
            </a:r>
          </a:p>
          <a:p>
            <a:pPr lvl="1" eaLnBrk="1" hangingPunct="1"/>
            <a:r>
              <a:rPr lang="en-US" altLang="en-US"/>
              <a:t>Comparator per entry (expensive)</a:t>
            </a:r>
          </a:p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-way set associative</a:t>
            </a:r>
          </a:p>
          <a:p>
            <a:pPr lvl="1" eaLnBrk="1" hangingPunct="1"/>
            <a:r>
              <a:rPr lang="en-US" altLang="en-US"/>
              <a:t>Each set contains </a:t>
            </a:r>
            <a:r>
              <a:rPr lang="en-US" altLang="en-US" i="1"/>
              <a:t>n</a:t>
            </a:r>
            <a:r>
              <a:rPr lang="en-US" altLang="en-US"/>
              <a:t> entries</a:t>
            </a:r>
            <a:endParaRPr lang="en-AU" altLang="en-US"/>
          </a:p>
          <a:p>
            <a:pPr lvl="1" eaLnBrk="1" hangingPunct="1"/>
            <a:r>
              <a:rPr lang="en-US" altLang="en-US"/>
              <a:t>Block number determines which set</a:t>
            </a:r>
          </a:p>
          <a:p>
            <a:pPr lvl="2" eaLnBrk="1" hangingPunct="1"/>
            <a:r>
              <a:rPr lang="en-US" altLang="en-US"/>
              <a:t>(Block number) modulo (#Sets in cache)</a:t>
            </a:r>
          </a:p>
          <a:p>
            <a:pPr lvl="1" eaLnBrk="1" hangingPunct="1"/>
            <a:r>
              <a:rPr lang="en-US" altLang="en-US"/>
              <a:t>Search all entries in a given set at once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comparators (less expensive)</a:t>
            </a:r>
          </a:p>
        </p:txBody>
      </p:sp>
    </p:spTree>
    <p:extLst>
      <p:ext uri="{BB962C8B-B14F-4D97-AF65-F5344CB8AC3E}">
        <p14:creationId xmlns:p14="http://schemas.microsoft.com/office/powerpoint/2010/main" val="19451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52F7652-5B93-F84A-A88C-D4FAC57329FD}" type="slidenum">
              <a:rPr lang="en-AU" altLang="en-US"/>
              <a:pPr/>
              <a:t>37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0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B9990-E77C-2C40-A800-0F5A28340860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E44F068-5434-8D47-822A-7BBD38C34BAA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4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3E704C3-C213-CE4B-9700-3E4CDDD5C807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8285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042F26A-228C-A242-A042-344D61CE9FDB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8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9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5EF67D3-1C80-6F46-8DD2-9F27A20071DF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Increased associativity decreases miss rate</a:t>
            </a:r>
          </a:p>
          <a:p>
            <a:pPr lvl="1" eaLnBrk="1" hangingPunct="1"/>
            <a:r>
              <a:rPr lang="en-US" altLang="en-US"/>
              <a:t>But with diminishing returns</a:t>
            </a:r>
          </a:p>
          <a:p>
            <a:pPr eaLnBrk="1" hangingPunct="1"/>
            <a:r>
              <a:rPr lang="en-US" altLang="en-US"/>
              <a:t>Simulation of a system with 64KB</a:t>
            </a:r>
            <a:br>
              <a:rPr lang="en-US" altLang="en-US"/>
            </a:br>
            <a:r>
              <a:rPr lang="en-US" altLang="en-US"/>
              <a:t>D-cache, 16-word blocks, SPEC2000</a:t>
            </a:r>
          </a:p>
          <a:p>
            <a:pPr lvl="1" eaLnBrk="1" hangingPunct="1"/>
            <a:r>
              <a:rPr lang="en-US" altLang="en-US"/>
              <a:t>1-way: 10.3%</a:t>
            </a:r>
          </a:p>
          <a:p>
            <a:pPr lvl="1" eaLnBrk="1" hangingPunct="1"/>
            <a:r>
              <a:rPr lang="en-US" altLang="en-US"/>
              <a:t>2-way: 8.6%</a:t>
            </a:r>
          </a:p>
          <a:p>
            <a:pPr lvl="1" eaLnBrk="1" hangingPunct="1"/>
            <a:r>
              <a:rPr lang="en-US" altLang="en-US"/>
              <a:t>4-way: 8.3%</a:t>
            </a:r>
          </a:p>
          <a:p>
            <a:pPr lvl="1" eaLnBrk="1" hangingPunct="1"/>
            <a:r>
              <a:rPr lang="en-US" altLang="en-US"/>
              <a:t>8-way: 8.1%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99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E7EA2C8-5817-BB4A-83A5-B0834D662565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3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0F0186-B3FD-C943-9AB9-A802990FFD69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451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1C1AB51-8F78-A949-8303-6D1AD889FD92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 attached to CPU</a:t>
            </a:r>
          </a:p>
          <a:p>
            <a:pPr lvl="1" eaLnBrk="1" hangingPunct="1"/>
            <a:r>
              <a:rPr lang="en-US" altLang="en-US"/>
              <a:t>Small, but fast</a:t>
            </a:r>
          </a:p>
          <a:p>
            <a:pPr eaLnBrk="1" hangingPunct="1"/>
            <a:r>
              <a:rPr lang="en-US" altLang="en-US"/>
              <a:t>Level-2 cache services misses from primary cache</a:t>
            </a:r>
          </a:p>
          <a:p>
            <a:pPr lvl="1" eaLnBrk="1" hangingPunct="1"/>
            <a:r>
              <a:rPr lang="en-US" altLang="en-US"/>
              <a:t>Larger, slower, but still faster than main memory</a:t>
            </a:r>
          </a:p>
          <a:p>
            <a:pPr eaLnBrk="1" hangingPunct="1"/>
            <a:r>
              <a:rPr lang="en-US" altLang="en-US"/>
              <a:t>Main memory services L-2 cache misses</a:t>
            </a:r>
          </a:p>
          <a:p>
            <a:pPr eaLnBrk="1" hangingPunct="1"/>
            <a:r>
              <a:rPr lang="en-US" altLang="en-US"/>
              <a:t>Some high-end systems include L-3 cache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984FBD-7089-9644-93C1-7F52ECFB21B3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</a:t>
            </a:r>
          </a:p>
          <a:p>
            <a:pPr lvl="1" eaLnBrk="1" hangingPunct="1"/>
            <a:r>
              <a:rPr lang="en-US" altLang="en-US"/>
              <a:t>CPU base CPI = 1, clock rate = 4GHz</a:t>
            </a:r>
          </a:p>
          <a:p>
            <a:pPr lvl="1" eaLnBrk="1" hangingPunct="1"/>
            <a:r>
              <a:rPr lang="en-US" altLang="en-US"/>
              <a:t>Miss rate/instruction = 2%</a:t>
            </a:r>
          </a:p>
          <a:p>
            <a:pPr lvl="1" eaLnBrk="1" hangingPunct="1"/>
            <a:r>
              <a:rPr lang="en-US" altLang="en-US"/>
              <a:t>Main memory access time = 100ns</a:t>
            </a:r>
          </a:p>
          <a:p>
            <a:pPr eaLnBrk="1" hangingPunct="1"/>
            <a:r>
              <a:rPr lang="en-US" altLang="en-US"/>
              <a:t>With just primary cache</a:t>
            </a:r>
          </a:p>
          <a:p>
            <a:pPr lvl="1" eaLnBrk="1" hangingPunct="1"/>
            <a:r>
              <a:rPr lang="en-US" altLang="en-US"/>
              <a:t>Miss penalty = 100ns/0.25ns = 400 cycles</a:t>
            </a:r>
          </a:p>
          <a:p>
            <a:pPr lvl="1" eaLnBrk="1" hangingPunct="1"/>
            <a:r>
              <a:rPr lang="en-US" altLang="en-US"/>
              <a:t>Effective CPI = 1 + 0.02 × 400 = 9</a:t>
            </a:r>
          </a:p>
        </p:txBody>
      </p:sp>
    </p:spTree>
    <p:extLst>
      <p:ext uri="{BB962C8B-B14F-4D97-AF65-F5344CB8AC3E}">
        <p14:creationId xmlns:p14="http://schemas.microsoft.com/office/powerpoint/2010/main" val="16284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141EABA-C69F-104C-A0C4-2BEABE0531C4}" type="slidenum">
              <a:rPr lang="en-AU" altLang="en-US"/>
              <a:pPr/>
              <a:t>46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add L-2 cache</a:t>
            </a:r>
          </a:p>
          <a:p>
            <a:pPr lvl="1" eaLnBrk="1" hangingPunct="1"/>
            <a:r>
              <a:rPr lang="en-US" altLang="en-US"/>
              <a:t>Access time = 5ns</a:t>
            </a:r>
          </a:p>
          <a:p>
            <a:pPr lvl="1" eaLnBrk="1" hangingPunct="1"/>
            <a:r>
              <a:rPr lang="en-US" altLang="en-US"/>
              <a:t>Global miss rate to main memory = 0.5%</a:t>
            </a:r>
          </a:p>
          <a:p>
            <a:pPr eaLnBrk="1" hangingPunct="1"/>
            <a:r>
              <a:rPr lang="en-US" altLang="en-US"/>
              <a:t>Primary miss with L-2 hit</a:t>
            </a:r>
          </a:p>
          <a:p>
            <a:pPr lvl="1" eaLnBrk="1" hangingPunct="1"/>
            <a:r>
              <a:rPr lang="en-US" altLang="en-US"/>
              <a:t>Penalty = 5ns/0.25ns = 20 cycles</a:t>
            </a:r>
          </a:p>
          <a:p>
            <a:pPr eaLnBrk="1" hangingPunct="1"/>
            <a:r>
              <a:rPr lang="en-US" altLang="en-US"/>
              <a:t>Primary miss with L-2 miss</a:t>
            </a:r>
          </a:p>
          <a:p>
            <a:pPr lvl="1" eaLnBrk="1" hangingPunct="1"/>
            <a:r>
              <a:rPr lang="en-US" altLang="en-US"/>
              <a:t>Extra penalty = 500 cycles</a:t>
            </a:r>
          </a:p>
          <a:p>
            <a:pPr eaLnBrk="1" hangingPunct="1"/>
            <a:r>
              <a:rPr lang="en-US" altLang="en-US"/>
              <a:t>CPI = 1 + 0.02 × 20 + 0.005 × 400 = 3.4</a:t>
            </a:r>
          </a:p>
          <a:p>
            <a:pPr eaLnBrk="1" hangingPunct="1"/>
            <a:r>
              <a:rPr lang="en-US" altLang="en-US"/>
              <a:t>Performance ratio = 9/3.4 = 2.6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4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4C2CE55-84ED-7447-A66D-E7DC6CA91EDE}" type="slidenum">
              <a:rPr lang="en-AU" altLang="en-US"/>
              <a:pPr/>
              <a:t>47</a:t>
            </a:fld>
            <a:endParaRPr lang="en-AU" altLang="en-US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</a:t>
            </a:r>
          </a:p>
          <a:p>
            <a:pPr lvl="1" eaLnBrk="1" hangingPunct="1"/>
            <a:r>
              <a:rPr lang="en-US" altLang="en-US"/>
              <a:t>Focus on minimal hit time</a:t>
            </a:r>
          </a:p>
          <a:p>
            <a:pPr eaLnBrk="1" hangingPunct="1"/>
            <a:r>
              <a:rPr lang="en-US" altLang="en-US"/>
              <a:t>L-2 cache</a:t>
            </a:r>
          </a:p>
          <a:p>
            <a:pPr lvl="1" eaLnBrk="1" hangingPunct="1"/>
            <a:r>
              <a:rPr lang="en-US" altLang="en-US"/>
              <a:t>Focus on low miss rate to avoid main memory access</a:t>
            </a:r>
          </a:p>
          <a:p>
            <a:pPr lvl="1" eaLnBrk="1" hangingPunct="1"/>
            <a:r>
              <a:rPr lang="en-US" altLang="en-US"/>
              <a:t>Hit time has less overall impact</a:t>
            </a:r>
          </a:p>
          <a:p>
            <a:pPr eaLnBrk="1" hangingPunct="1"/>
            <a:r>
              <a:rPr lang="en-US" altLang="en-US"/>
              <a:t>Results</a:t>
            </a:r>
          </a:p>
          <a:p>
            <a:pPr lvl="1" eaLnBrk="1" hangingPunct="1"/>
            <a:r>
              <a:rPr lang="en-US" altLang="en-US"/>
              <a:t>L-1 cache usually smaller than a single cache</a:t>
            </a:r>
          </a:p>
          <a:p>
            <a:pPr lvl="1" eaLnBrk="1" hangingPunct="1"/>
            <a:r>
              <a:rPr lang="en-US" altLang="en-US"/>
              <a:t>L-1 block size smaller than L-2 block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52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49EC455-00C3-0A42-A8FA-95DE18DA27E7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05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A6837A-301A-D74D-B07D-4FFE9ECCC92D}" type="slidenum">
              <a:rPr lang="en-AU" altLang="en-US"/>
              <a:pPr/>
              <a:t>49</a:t>
            </a:fld>
            <a:endParaRPr lang="en-AU" altLang="en-US"/>
          </a:p>
        </p:txBody>
      </p:sp>
      <p:pic>
        <p:nvPicPr>
          <p:cNvPr id="56323" name="Picture 6" descr="f05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Interactions with Software</a:t>
            </a:r>
            <a:endParaRPr lang="en-AU" alt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eaLnBrk="1" hangingPunct="1"/>
            <a:r>
              <a:rPr lang="en-US" altLang="en-US" sz="3600"/>
              <a:t>Misses depend on memory access patterns</a:t>
            </a:r>
          </a:p>
          <a:p>
            <a:pPr lvl="1" eaLnBrk="1" hangingPunct="1"/>
            <a:r>
              <a:rPr lang="en-US" altLang="en-US" sz="3200"/>
              <a:t>Algorithm behavior</a:t>
            </a:r>
          </a:p>
          <a:p>
            <a:pPr lvl="1" eaLnBrk="1" hangingPunct="1"/>
            <a:r>
              <a:rPr lang="en-US" altLang="en-US" sz="3200"/>
              <a:t>Compiler optimization for memory access</a:t>
            </a:r>
            <a:endParaRPr lang="en-AU" altLang="en-US" sz="3200"/>
          </a:p>
        </p:txBody>
      </p:sp>
    </p:spTree>
    <p:extLst>
      <p:ext uri="{BB962C8B-B14F-4D97-AF65-F5344CB8AC3E}">
        <p14:creationId xmlns:p14="http://schemas.microsoft.com/office/powerpoint/2010/main" val="2755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FCA33-CDCD-CD41-B9AA-1C894089BC28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Technology</a:t>
            </a:r>
            <a:endParaRPr lang="en-AU" altLang="en-US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RAM (SRAM)</a:t>
            </a:r>
          </a:p>
          <a:p>
            <a:pPr lvl="1" eaLnBrk="1" hangingPunct="1"/>
            <a:r>
              <a:rPr lang="en-US" altLang="en-US"/>
              <a:t>0.5ns – 2.5ns, $2000 – $5000 per GB</a:t>
            </a:r>
          </a:p>
          <a:p>
            <a:pPr eaLnBrk="1" hangingPunct="1"/>
            <a:r>
              <a:rPr lang="en-US" altLang="en-US"/>
              <a:t>Dynamic RAM (DRAM)</a:t>
            </a:r>
          </a:p>
          <a:p>
            <a:pPr lvl="1" eaLnBrk="1" hangingPunct="1"/>
            <a:r>
              <a:rPr lang="en-US" altLang="en-US"/>
              <a:t>50ns – 70ns, $20 – $75 per GB</a:t>
            </a:r>
          </a:p>
          <a:p>
            <a:pPr eaLnBrk="1" hangingPunct="1"/>
            <a:r>
              <a:rPr lang="en-US" altLang="en-US"/>
              <a:t>Magnetic disk</a:t>
            </a:r>
          </a:p>
          <a:p>
            <a:pPr lvl="1" eaLnBrk="1" hangingPunct="1"/>
            <a:r>
              <a:rPr lang="en-US" altLang="en-US"/>
              <a:t>5ms – 20ms, $0.20 – $2 per GB</a:t>
            </a:r>
          </a:p>
          <a:p>
            <a:pPr eaLnBrk="1" hangingPunct="1"/>
            <a:r>
              <a:rPr lang="en-US" altLang="en-US"/>
              <a:t>Ideal memory</a:t>
            </a:r>
          </a:p>
          <a:p>
            <a:pPr lvl="1" eaLnBrk="1" hangingPunct="1"/>
            <a:r>
              <a:rPr lang="en-US" altLang="en-US"/>
              <a:t>Access time of SRAM</a:t>
            </a:r>
          </a:p>
          <a:p>
            <a:pPr lvl="1" eaLnBrk="1" hangingPunct="1"/>
            <a:r>
              <a:rPr lang="en-US" altLang="en-US"/>
              <a:t>Capacity and cost/GB of disk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§5.2 Memory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255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Goal:  maximize accesses to data before it is replaced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Consider inner loops of DGEMM: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cij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+= A[i+k*n] * B[k+j*n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5DA6F80-208F-684E-A838-46F9C3A39424}" type="slidenum">
              <a:rPr lang="en-AU" altLang="en-US"/>
              <a:pPr/>
              <a:t>50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5FFE5B-3201-094C-A480-0A5E5C3F3F07}" type="slidenum">
              <a:rPr lang="en-AU" altLang="en-US"/>
              <a:pPr/>
              <a:t>51</a:t>
            </a:fld>
            <a:endParaRPr lang="en-AU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older accesses</a:t>
            </a:r>
          </a:p>
        </p:txBody>
      </p:sp>
      <p:cxnSp>
        <p:nvCxnSpPr>
          <p:cNvPr id="58375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new accesses</a:t>
            </a:r>
          </a:p>
        </p:txBody>
      </p:sp>
      <p:cxnSp>
        <p:nvCxnSpPr>
          <p:cNvPr id="58377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461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 #define BLOCKSIZE 32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 void do_block (int n, int si, int sj, int sk, double *A, double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3 *B, double *C)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4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5  for (int i = si; i &lt; si+BLOCKSIZE; ++i)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6   for (int j = sj; j &lt; sj+BLOCKSIZE; ++j)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7  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8    double cij = C[i+j*n];/* cij = C[i][j]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9    for( int k = sk; k &lt; sk+BLOCKSIZE; k++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10    cij += A[i+k*n] * B[k+j*n];/* cij+=A[i][k]*B[k][j]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11   C[i+j*n] = cij;/* C[i][j] = cij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12  }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13 }</a:t>
            </a:r>
          </a:p>
          <a:p>
            <a:pPr marL="0" indent="0">
              <a:buFont typeface="Wingdings" charset="2"/>
              <a:buNone/>
            </a:pPr>
            <a:r>
              <a:rPr lang="fr-FR" altLang="en-US" sz="1400">
                <a:latin typeface="Courier New" charset="0"/>
                <a:ea typeface="Courier New" charset="0"/>
                <a:cs typeface="Courier New" charset="0"/>
              </a:rPr>
              <a:t>14 void dgemm (int n, double* A, double* B, double* 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15 {</a:t>
            </a:r>
          </a:p>
          <a:p>
            <a:pPr marL="0" indent="0">
              <a:buFont typeface="Wingdings" charset="2"/>
              <a:buNone/>
            </a:pPr>
            <a:r>
              <a:rPr lang="sv-SE" altLang="en-US" sz="1400">
                <a:latin typeface="Courier New" charset="0"/>
                <a:ea typeface="Courier New" charset="0"/>
                <a:cs typeface="Courier New" charset="0"/>
              </a:rPr>
              <a:t>16  for ( int sj = 0; sj &lt; n; sj += BLOCKSIZE )</a:t>
            </a:r>
          </a:p>
          <a:p>
            <a:pPr marL="0" indent="0">
              <a:buFont typeface="Wingdings" charset="2"/>
              <a:buNone/>
            </a:pPr>
            <a:r>
              <a:rPr lang="it-IT" altLang="en-US" sz="1400">
                <a:latin typeface="Courier New" charset="0"/>
                <a:ea typeface="Courier New" charset="0"/>
                <a:cs typeface="Courier New" charset="0"/>
              </a:rPr>
              <a:t>17   for ( int si = 0; si &lt; n; si += BLOCKSIZE 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18    for ( int sk = 0; sk &lt; n; sk += BLOCKSIZE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19     do_block(n, si, sj, sk, A, B, C);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20 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A50031-86B6-B345-A923-FDCCF85B1300}" type="slidenum">
              <a:rPr lang="en-AU" altLang="en-US"/>
              <a:pPr/>
              <a:t>52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3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0627CD-8114-AA47-BC37-EC018574F9CF}" type="slidenum">
              <a:rPr lang="en-AU" altLang="en-US"/>
              <a:pPr/>
              <a:t>53</a:t>
            </a:fld>
            <a:endParaRPr lang="en-AU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Unoptimized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Blocked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9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5EF59E9-EDE2-9C4E-9256-347FFF7C64D0}" type="slidenum">
              <a:rPr lang="en-AU" altLang="en-US"/>
              <a:pPr/>
              <a:t>54</a:t>
            </a:fld>
            <a:endParaRPr lang="en-AU" altLang="en-US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Virtual Memory</a:t>
            </a:r>
            <a:endParaRPr lang="en-AU" altLang="en-US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translation “miss” is called a page fault</a:t>
            </a:r>
            <a:endParaRPr lang="en-AU" altLang="en-US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§5.7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467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5E3CF37-2AD7-6344-BA89-AE60BC318AB1}" type="slidenum">
              <a:rPr lang="en-AU" altLang="en-US"/>
              <a:pPr/>
              <a:t>55</a:t>
            </a:fld>
            <a:endParaRPr lang="en-AU" altLang="en-US"/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Translation</a:t>
            </a:r>
            <a:endParaRPr lang="en-AU" altLang="en-US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Fixed-size pages (e.g., 4K)</a:t>
            </a:r>
            <a:endParaRPr lang="en-AU" altLang="en-US"/>
          </a:p>
        </p:txBody>
      </p:sp>
      <p:pic>
        <p:nvPicPr>
          <p:cNvPr id="72709" name="Picture 8" descr="f05-2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f05-1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9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D99F125-1BCD-BB4F-A492-226634DB271A}" type="slidenum">
              <a:rPr lang="en-AU" altLang="en-US"/>
              <a:pPr/>
              <a:t>56</a:t>
            </a:fld>
            <a:endParaRPr lang="en-AU" altLang="en-US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8387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1623B8-E641-334D-B343-6A0B6F3C1E92}" type="slidenum">
              <a:rPr lang="en-AU" altLang="en-US"/>
              <a:pPr/>
              <a:t>57</a:t>
            </a:fld>
            <a:endParaRPr lang="en-AU" altLang="en-US"/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Tables</a:t>
            </a:r>
            <a:endParaRPr lang="en-AU" altLang="en-US"/>
          </a:p>
        </p:txBody>
      </p:sp>
      <p:sp>
        <p:nvSpPr>
          <p:cNvPr id="7475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Stores placement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Array of page table entries, indexed by virtual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Page table register in CPU points to page table in physical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present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stores the physical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Plus other status bits (referenced, dirty,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can refer to location in swap space on disk</a:t>
            </a:r>
          </a:p>
        </p:txBody>
      </p:sp>
    </p:spTree>
    <p:extLst>
      <p:ext uri="{BB962C8B-B14F-4D97-AF65-F5344CB8AC3E}">
        <p14:creationId xmlns:p14="http://schemas.microsoft.com/office/powerpoint/2010/main" val="19744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C7B485-C30D-C043-916D-8A230430083F}" type="slidenum">
              <a:rPr lang="en-AU" altLang="en-US"/>
              <a:pPr/>
              <a:t>58</a:t>
            </a:fld>
            <a:endParaRPr lang="en-AU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75780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BFE450-9326-5D45-8E9C-59D1ABBAD50D}" type="slidenum">
              <a:rPr lang="en-AU" altLang="en-US"/>
              <a:pPr/>
              <a:t>59</a:t>
            </a:fld>
            <a:endParaRPr lang="en-AU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0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Technology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r>
              <a:rPr lang="en-US" altLang="en-US"/>
              <a:t>Data stored as a charge in a capacitor</a:t>
            </a:r>
          </a:p>
          <a:p>
            <a:pPr lvl="1"/>
            <a:r>
              <a:rPr lang="en-US" altLang="en-US"/>
              <a:t>Single transistor used to access the charge</a:t>
            </a:r>
          </a:p>
          <a:p>
            <a:pPr lvl="1"/>
            <a:r>
              <a:rPr lang="en-US" altLang="en-US"/>
              <a:t>Must periodically be refreshed</a:t>
            </a:r>
          </a:p>
          <a:p>
            <a:pPr lvl="2"/>
            <a:r>
              <a:rPr lang="en-US" altLang="en-US"/>
              <a:t>Read contents and write back</a:t>
            </a:r>
          </a:p>
          <a:p>
            <a:pPr lvl="2"/>
            <a:r>
              <a:rPr lang="en-US" altLang="en-US"/>
              <a:t>Performed on a DRAM “row”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445335-1C34-ED46-934D-967445E83434}" type="slidenum">
              <a:rPr lang="en-AU" altLang="en-US"/>
              <a:pPr/>
              <a:t>6</a:t>
            </a:fld>
            <a:endParaRPr lang="en-AU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8575"/>
            <a:ext cx="62642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9B2CB8-DD17-C64E-AF3B-617A9FB12C5B}" type="slidenum">
              <a:rPr lang="en-AU" altLang="en-US"/>
              <a:pPr/>
              <a:t>60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1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810DB3C-2125-5046-B0C2-22532EB62A6F}" type="slidenum">
              <a:rPr lang="en-AU" altLang="en-US"/>
              <a:pPr/>
              <a:t>61</a:t>
            </a:fld>
            <a:endParaRPr lang="en-AU" altLang="en-US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  <p:extLst>
      <p:ext uri="{BB962C8B-B14F-4D97-AF65-F5344CB8AC3E}">
        <p14:creationId xmlns:p14="http://schemas.microsoft.com/office/powerpoint/2010/main" val="1474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E52CFB-A029-3744-B389-B5957C064212}" type="slidenum">
              <a:rPr lang="en-AU" altLang="en-US"/>
              <a:pPr/>
              <a:t>62</a:t>
            </a:fld>
            <a:endParaRPr lang="en-AU" altLang="en-US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99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BEEB983-32D4-8F4C-926C-1637A7BC47E4}" type="slidenum">
              <a:rPr lang="en-AU" altLang="en-US"/>
              <a:pPr/>
              <a:t>63</a:t>
            </a:fld>
            <a:endParaRPr lang="en-AU" altLang="en-US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7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2DCA3C7-8D9A-D142-A970-798590EFC82D}" type="slidenum">
              <a:rPr lang="en-AU" altLang="en-US"/>
              <a:pPr/>
              <a:t>64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indicates</a:t>
            </a:r>
          </a:p>
          <a:p>
            <a:pPr lvl="1" eaLnBrk="1" hangingPunct="1"/>
            <a:r>
              <a:rPr lang="en-AU" altLang="en-US"/>
              <a:t>Page present, but PTE not in TLB</a:t>
            </a:r>
          </a:p>
          <a:p>
            <a:pPr lvl="1" eaLnBrk="1" hangingPunct="1"/>
            <a:r>
              <a:rPr lang="en-AU" altLang="en-US"/>
              <a:t>Page not preset</a:t>
            </a:r>
          </a:p>
          <a:p>
            <a:pPr eaLnBrk="1" hangingPunct="1"/>
            <a:r>
              <a:rPr lang="en-AU" altLang="en-US"/>
              <a:t>Must recognize TLB miss before destination register overwritten</a:t>
            </a:r>
          </a:p>
          <a:p>
            <a:pPr lvl="1" eaLnBrk="1" hangingPunct="1"/>
            <a:r>
              <a:rPr lang="en-AU" altLang="en-US"/>
              <a:t>Raise exception</a:t>
            </a:r>
          </a:p>
          <a:p>
            <a:pPr eaLnBrk="1" hangingPunct="1"/>
            <a:r>
              <a:rPr lang="en-AU" altLang="en-US"/>
              <a:t>Handler copies PTE from memory to TLB</a:t>
            </a:r>
          </a:p>
          <a:p>
            <a:pPr lvl="1" eaLnBrk="1" hangingPunct="1"/>
            <a:r>
              <a:rPr lang="en-AU" altLang="en-US"/>
              <a:t>Then restarts instruction</a:t>
            </a:r>
          </a:p>
          <a:p>
            <a:pPr lvl="1" eaLnBrk="1" hangingPunct="1"/>
            <a:r>
              <a:rPr lang="en-AU" altLang="en-US"/>
              <a:t>If page not present, page fault will occur</a:t>
            </a:r>
          </a:p>
        </p:txBody>
      </p:sp>
    </p:spTree>
    <p:extLst>
      <p:ext uri="{BB962C8B-B14F-4D97-AF65-F5344CB8AC3E}">
        <p14:creationId xmlns:p14="http://schemas.microsoft.com/office/powerpoint/2010/main" val="480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02D831-77E2-5D49-AB75-9975EBC28C6B}" type="slidenum">
              <a:rPr lang="en-AU" altLang="en-US"/>
              <a:pPr/>
              <a:t>65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 faulting virtual address to find PTE</a:t>
            </a:r>
          </a:p>
          <a:p>
            <a:pPr eaLnBrk="1" hangingPunct="1"/>
            <a:r>
              <a:rPr lang="en-AU" altLang="en-US"/>
              <a:t>Locate page on disk</a:t>
            </a:r>
          </a:p>
          <a:p>
            <a:pPr eaLnBrk="1" hangingPunct="1"/>
            <a:r>
              <a:rPr lang="en-AU" altLang="en-US"/>
              <a:t>Choose page to replace</a:t>
            </a:r>
          </a:p>
          <a:p>
            <a:pPr lvl="1" eaLnBrk="1" hangingPunct="1"/>
            <a:r>
              <a:rPr lang="en-AU" altLang="en-US"/>
              <a:t>If dirty, write to disk first</a:t>
            </a:r>
          </a:p>
          <a:p>
            <a:pPr eaLnBrk="1" hangingPunct="1"/>
            <a:r>
              <a:rPr lang="en-AU" altLang="en-US"/>
              <a:t>Read page into memory and update page table</a:t>
            </a:r>
          </a:p>
          <a:p>
            <a:pPr eaLnBrk="1" hangingPunct="1"/>
            <a:r>
              <a:rPr lang="en-AU" altLang="en-US"/>
              <a:t>Make process runnable again</a:t>
            </a:r>
          </a:p>
          <a:p>
            <a:pPr lvl="1" eaLnBrk="1" hangingPunct="1"/>
            <a:r>
              <a:rPr lang="en-AU" altLang="en-US"/>
              <a:t>Restart from faulting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10983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709EB23-10E8-B447-B868-224A5E19946A}" type="slidenum">
              <a:rPr lang="en-AU" altLang="en-US"/>
              <a:pPr/>
              <a:t>66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125538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If cache tag uses physical address</a:t>
            </a:r>
          </a:p>
          <a:p>
            <a:pPr lvl="1" eaLnBrk="1" hangingPunct="1"/>
            <a:r>
              <a:rPr lang="en-US" altLang="en-US" sz="2000"/>
              <a:t>Need to translate before cache lookup</a:t>
            </a:r>
          </a:p>
          <a:p>
            <a:pPr eaLnBrk="1" hangingPunct="1"/>
            <a:r>
              <a:rPr lang="en-US" altLang="en-US" sz="2400"/>
              <a:t>Alternative: use virtual address tag</a:t>
            </a:r>
          </a:p>
          <a:p>
            <a:pPr lvl="1" eaLnBrk="1" hangingPunct="1"/>
            <a:r>
              <a:rPr lang="en-US" altLang="en-US" sz="2000"/>
              <a:t>Complications due to aliasing</a:t>
            </a:r>
          </a:p>
          <a:p>
            <a:pPr lvl="2" eaLnBrk="1" hangingPunct="1"/>
            <a:r>
              <a:rPr lang="en-US" altLang="en-US" sz="1800"/>
              <a:t>Different virtual addresses for shared physical address</a:t>
            </a:r>
            <a:endParaRPr lang="en-AU" altLang="en-US" sz="1800"/>
          </a:p>
        </p:txBody>
      </p:sp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FDC8C6B-EF51-5B4E-85FC-1DA7380CC747}" type="slidenum">
              <a:rPr lang="en-AU" altLang="en-US"/>
              <a:pPr/>
              <a:t>67</a:t>
            </a:fld>
            <a:endParaRPr lang="en-AU" altLang="en-US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Protection</a:t>
            </a:r>
            <a:endParaRPr lang="en-AU" altLang="en-US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tasks can share parts of their virtual address spaces</a:t>
            </a:r>
          </a:p>
          <a:p>
            <a:pPr lvl="1" eaLnBrk="1" hangingPunct="1"/>
            <a:r>
              <a:rPr lang="en-US" altLang="en-US"/>
              <a:t>But need to protect against errant access</a:t>
            </a:r>
          </a:p>
          <a:p>
            <a:pPr lvl="1" eaLnBrk="1" hangingPunct="1"/>
            <a:r>
              <a:rPr lang="en-US" altLang="en-US"/>
              <a:t>Requires OS assistance</a:t>
            </a:r>
          </a:p>
          <a:p>
            <a:pPr eaLnBrk="1" hangingPunct="1"/>
            <a:r>
              <a:rPr lang="en-US" altLang="en-US"/>
              <a:t>Hardware support for OS protection</a:t>
            </a:r>
          </a:p>
          <a:p>
            <a:pPr lvl="1" eaLnBrk="1" hangingPunct="1"/>
            <a:r>
              <a:rPr lang="en-US" altLang="en-US"/>
              <a:t>Privileged supervisor mode (aka kernel mode)</a:t>
            </a:r>
          </a:p>
          <a:p>
            <a:pPr lvl="1" eaLnBrk="1" hangingPunct="1"/>
            <a:r>
              <a:rPr lang="en-US" altLang="en-US"/>
              <a:t>Privileged instructions</a:t>
            </a:r>
          </a:p>
          <a:p>
            <a:pPr lvl="1" eaLnBrk="1" hangingPunct="1"/>
            <a:r>
              <a:rPr lang="en-US" altLang="en-US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/>
              <a:t>System call exception (e.g., syscall in MIPS)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43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8C86E88-564C-A544-B168-0F6CD25F150A}" type="slidenum">
              <a:rPr lang="en-AU" altLang="en-US"/>
              <a:pPr/>
              <a:t>68</a:t>
            </a:fld>
            <a:endParaRPr lang="en-AU" altLang="en-US"/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Hierarchy</a:t>
            </a:r>
            <a:endParaRPr lang="en-AU" altLang="en-US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Common principles apply at all levels of the memory hierarchy</a:t>
            </a:r>
          </a:p>
          <a:p>
            <a:pPr lvl="1" eaLnBrk="1" hangingPunct="1"/>
            <a:r>
              <a:rPr lang="en-US" altLang="en-US"/>
              <a:t>Based on notions of caching</a:t>
            </a:r>
          </a:p>
          <a:p>
            <a:pPr eaLnBrk="1" hangingPunct="1"/>
            <a:r>
              <a:rPr lang="en-US" altLang="en-US"/>
              <a:t>At each level in the hierarchy</a:t>
            </a:r>
          </a:p>
          <a:p>
            <a:pPr lvl="1" eaLnBrk="1" hangingPunct="1"/>
            <a:r>
              <a:rPr lang="en-US" altLang="en-US"/>
              <a:t>Block placement</a:t>
            </a:r>
          </a:p>
          <a:p>
            <a:pPr lvl="1" eaLnBrk="1" hangingPunct="1"/>
            <a:r>
              <a:rPr lang="en-US" altLang="en-US"/>
              <a:t>Finding a block</a:t>
            </a:r>
          </a:p>
          <a:p>
            <a:pPr lvl="1" eaLnBrk="1" hangingPunct="1"/>
            <a:r>
              <a:rPr lang="en-US" altLang="en-US"/>
              <a:t>Replacement on a miss</a:t>
            </a:r>
          </a:p>
          <a:p>
            <a:pPr lvl="1"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§5.8 A Common Framework for Memory Hierarchies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0400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78F148-D416-0B4D-99F4-61B5C84018A2}" type="slidenum">
              <a:rPr lang="en-AU" altLang="en-US"/>
              <a:pPr/>
              <a:t>69</a:t>
            </a:fld>
            <a:endParaRPr lang="en-AU" altLang="en-US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  <a:endParaRPr lang="en-AU" alt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Determined by associativity</a:t>
            </a:r>
          </a:p>
          <a:p>
            <a:pPr lvl="1" eaLnBrk="1" hangingPunct="1"/>
            <a:r>
              <a:rPr lang="en-US" altLang="en-US"/>
              <a:t>Direct mapped (1-way associative)</a:t>
            </a:r>
          </a:p>
          <a:p>
            <a:pPr lvl="2" eaLnBrk="1" hangingPunct="1"/>
            <a:r>
              <a:rPr lang="en-US" altLang="en-US"/>
              <a:t>One choice for placement</a:t>
            </a:r>
          </a:p>
          <a:p>
            <a:pPr lvl="1" eaLnBrk="1" hangingPunct="1"/>
            <a:r>
              <a:rPr lang="en-US" altLang="en-US"/>
              <a:t>n-way set associative</a:t>
            </a:r>
          </a:p>
          <a:p>
            <a:pPr lvl="2" eaLnBrk="1" hangingPunct="1"/>
            <a:r>
              <a:rPr lang="en-US" altLang="en-US"/>
              <a:t>n choices within a set</a:t>
            </a:r>
          </a:p>
          <a:p>
            <a:pPr lvl="1" eaLnBrk="1" hangingPunct="1"/>
            <a:r>
              <a:rPr lang="en-US" altLang="en-US"/>
              <a:t>Fully associative</a:t>
            </a:r>
          </a:p>
          <a:p>
            <a:pPr lvl="2" eaLnBrk="1" hangingPunct="1"/>
            <a:r>
              <a:rPr lang="en-US" altLang="en-US"/>
              <a:t>Any location</a:t>
            </a:r>
          </a:p>
          <a:p>
            <a:pPr eaLnBrk="1" hangingPunct="1"/>
            <a:r>
              <a:rPr lang="en-US" altLang="en-US"/>
              <a:t>Higher associativity reduces miss rate</a:t>
            </a:r>
          </a:p>
          <a:p>
            <a:pPr lvl="1" eaLnBrk="1" hangingPunct="1"/>
            <a:r>
              <a:rPr lang="en-US" altLang="en-US"/>
              <a:t>Increases complexity, cost, and access time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43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7696CBA-C8B0-AC43-A835-0A13DED936E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DRAM Organization</a:t>
            </a:r>
            <a:endParaRPr lang="en-AU" altLang="en-US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Bits in a DRAM are organized as a rectangular array</a:t>
            </a:r>
          </a:p>
          <a:p>
            <a:pPr lvl="1" eaLnBrk="1" hangingPunct="1"/>
            <a:r>
              <a:rPr lang="en-US" altLang="en-US"/>
              <a:t>DRAM accesses an entire row</a:t>
            </a:r>
          </a:p>
          <a:p>
            <a:pPr lvl="1" eaLnBrk="1" hangingPunct="1"/>
            <a:r>
              <a:rPr lang="en-US" altLang="en-US"/>
              <a:t>Burst mode: supply successive words from a row with reduced latency</a:t>
            </a:r>
          </a:p>
          <a:p>
            <a:pPr eaLnBrk="1" hangingPunct="1"/>
            <a:r>
              <a:rPr lang="en-US" altLang="en-US"/>
              <a:t>Double data rate (DDR) DRAM</a:t>
            </a:r>
          </a:p>
          <a:p>
            <a:pPr lvl="1" eaLnBrk="1" hangingPunct="1"/>
            <a:r>
              <a:rPr lang="en-US" altLang="en-US"/>
              <a:t>Transfer on rising and falling clock edges</a:t>
            </a:r>
          </a:p>
          <a:p>
            <a:pPr eaLnBrk="1" hangingPunct="1"/>
            <a:r>
              <a:rPr lang="en-US" altLang="en-US"/>
              <a:t>Quad data rate (QDR) DRAM</a:t>
            </a:r>
          </a:p>
          <a:p>
            <a:pPr lvl="1" eaLnBrk="1" hangingPunct="1"/>
            <a:r>
              <a:rPr lang="en-US" altLang="en-US"/>
              <a:t>Separate DDR inputs and outputs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19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E86F116-BC10-544E-B9AE-21D51463EC5A}" type="slidenum">
              <a:rPr lang="en-AU" altLang="en-US"/>
              <a:pPr/>
              <a:t>70</a:t>
            </a:fld>
            <a:endParaRPr lang="en-AU" altLang="en-US"/>
          </a:p>
        </p:txBody>
      </p:sp>
      <p:sp>
        <p:nvSpPr>
          <p:cNvPr id="8806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a Block</a:t>
            </a:r>
            <a:endParaRPr lang="en-AU" altLang="en-US"/>
          </a:p>
        </p:txBody>
      </p:sp>
      <p:sp>
        <p:nvSpPr>
          <p:cNvPr id="8806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Benefit in reduced miss rate</a:t>
            </a:r>
            <a:endParaRPr lang="en-AU" altLang="en-US" sz="240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/>
                <a:gridCol w="2851150"/>
                <a:gridCol w="2189163"/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6CE1C4A-4FC3-184C-8969-937FBF208CB7}" type="slidenum">
              <a:rPr lang="en-AU" altLang="en-US"/>
              <a:pPr/>
              <a:t>71</a:t>
            </a:fld>
            <a:endParaRPr lang="en-AU" altLang="en-US"/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</a:t>
            </a:r>
            <a:endParaRPr lang="en-AU" altLang="en-US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entry to replace on a miss</a:t>
            </a:r>
          </a:p>
          <a:p>
            <a:pPr lvl="1" eaLnBrk="1" hangingPunct="1"/>
            <a:r>
              <a:rPr lang="en-US" altLang="en-US"/>
              <a:t>Least recently used (LRU)</a:t>
            </a:r>
          </a:p>
          <a:p>
            <a:pPr lvl="2" eaLnBrk="1" hangingPunct="1"/>
            <a:r>
              <a:rPr lang="en-US" altLang="en-US"/>
              <a:t>Complex and costly hardware for high associativity</a:t>
            </a:r>
          </a:p>
          <a:p>
            <a:pPr lvl="1" eaLnBrk="1" hangingPunct="1"/>
            <a:r>
              <a:rPr lang="en-US" altLang="en-US"/>
              <a:t>Random</a:t>
            </a:r>
          </a:p>
          <a:p>
            <a:pPr lvl="2" eaLnBrk="1" hangingPunct="1"/>
            <a:r>
              <a:rPr lang="en-US" altLang="en-US"/>
              <a:t>Close to LRU, easier to implement</a:t>
            </a:r>
          </a:p>
          <a:p>
            <a:pPr eaLnBrk="1" hangingPunct="1"/>
            <a:r>
              <a:rPr lang="en-US" altLang="en-US"/>
              <a:t>Virtual memory</a:t>
            </a:r>
          </a:p>
          <a:p>
            <a:pPr lvl="1" eaLnBrk="1" hangingPunct="1"/>
            <a:r>
              <a:rPr lang="en-US" altLang="en-US"/>
              <a:t>LRU approximation with hardware support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22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036A38-52F3-1B43-ACA0-DCA728EB36B6}" type="slidenum">
              <a:rPr lang="en-AU" altLang="en-US"/>
              <a:pPr/>
              <a:t>72</a:t>
            </a:fld>
            <a:endParaRPr lang="en-AU" altLang="en-US"/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Only write-back is feasible, given disk write latency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17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995EFE4-D598-4041-85D6-1551056E0DBF}" type="slidenum">
              <a:rPr lang="en-AU" altLang="en-US"/>
              <a:pPr/>
              <a:t>73</a:t>
            </a:fld>
            <a:endParaRPr lang="en-AU" altLang="en-US"/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Would not occur in a fully associative cache of the same total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99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3B6478E-DC7F-3946-A863-AF7CA659EE4A}" type="slidenum">
              <a:rPr lang="en-AU" altLang="en-US"/>
              <a:pPr/>
              <a:t>74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/>
                <a:gridCol w="2713037"/>
                <a:gridCol w="271145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7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99A371E-317C-6D43-81A3-5AD5D839F00C}" type="slidenum">
              <a:rPr lang="en-AU" altLang="en-US"/>
              <a:pPr/>
              <a:t>75</a:t>
            </a:fld>
            <a:endParaRPr lang="en-AU" alt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743325"/>
          </a:xfrm>
        </p:spPr>
        <p:txBody>
          <a:bodyPr/>
          <a:lstStyle/>
          <a:p>
            <a:pPr eaLnBrk="1" hangingPunct="1"/>
            <a:r>
              <a:rPr lang="en-AU" altLang="en-US" sz="2800"/>
              <a:t>Example cache characteristics</a:t>
            </a:r>
          </a:p>
          <a:p>
            <a:pPr lvl="1" eaLnBrk="1" hangingPunct="1"/>
            <a:r>
              <a:rPr lang="en-AU" altLang="en-US" sz="2400"/>
              <a:t>Direct-mapped, write-back, write allocate</a:t>
            </a:r>
          </a:p>
          <a:p>
            <a:pPr lvl="1" eaLnBrk="1" hangingPunct="1"/>
            <a:r>
              <a:rPr lang="en-AU" altLang="en-US" sz="2400"/>
              <a:t>Block size: 4 words (16 bytes)</a:t>
            </a:r>
          </a:p>
          <a:p>
            <a:pPr lvl="1" eaLnBrk="1" hangingPunct="1"/>
            <a:r>
              <a:rPr lang="en-AU" altLang="en-US" sz="2400"/>
              <a:t>Cache size: 16 KB (1024 blocks)</a:t>
            </a:r>
          </a:p>
          <a:p>
            <a:pPr lvl="1" eaLnBrk="1" hangingPunct="1"/>
            <a:r>
              <a:rPr lang="en-AU" altLang="en-US" sz="2400"/>
              <a:t>32-bit byte addresses</a:t>
            </a:r>
          </a:p>
          <a:p>
            <a:pPr lvl="1" eaLnBrk="1" hangingPunct="1"/>
            <a:r>
              <a:rPr lang="en-AU" altLang="en-US" sz="2400"/>
              <a:t>Valid bit and dirty bit per block</a:t>
            </a:r>
          </a:p>
          <a:p>
            <a:pPr lvl="1" eaLnBrk="1" hangingPunct="1"/>
            <a:r>
              <a:rPr lang="en-AU" altLang="en-US" sz="2400"/>
              <a:t>Blocking cache</a:t>
            </a:r>
          </a:p>
          <a:p>
            <a:pPr lvl="2" eaLnBrk="1" hangingPunct="1"/>
            <a:r>
              <a:rPr lang="en-AU" altLang="en-US" sz="2000"/>
              <a:t>CPU waits until access is complete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 rot="5400000">
            <a:off x="5776119" y="3001169"/>
            <a:ext cx="6369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§5.9 </a:t>
            </a:r>
            <a:r>
              <a:rPr lang="en-AU" altLang="en-US">
                <a:solidFill>
                  <a:schemeClr val="folHlink"/>
                </a:solidFill>
              </a:rPr>
              <a:t>Using a Finite State Machine to Control A Simple Cache</a:t>
            </a:r>
            <a:endParaRPr lang="en-US" altLang="en-US">
              <a:solidFill>
                <a:schemeClr val="folHlink"/>
              </a:solidFill>
            </a:endParaRPr>
          </a:p>
        </p:txBody>
      </p:sp>
      <p:grpSp>
        <p:nvGrpSpPr>
          <p:cNvPr id="93190" name="Group 18"/>
          <p:cNvGrpSpPr>
            <a:grpSpLocks/>
          </p:cNvGrpSpPr>
          <p:nvPr/>
        </p:nvGrpSpPr>
        <p:grpSpPr bwMode="auto">
          <a:xfrm>
            <a:off x="1619250" y="4941888"/>
            <a:ext cx="5226050" cy="1104900"/>
            <a:chOff x="1020" y="3113"/>
            <a:chExt cx="3292" cy="696"/>
          </a:xfrm>
        </p:grpSpPr>
        <p:sp>
          <p:nvSpPr>
            <p:cNvPr id="93191" name="Rectangle 6"/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93192" name="Rectangle 7"/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93193" name="Rectangle 8"/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93194" name="Text Box 9"/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93195" name="Text Box 10"/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93196" name="Text Box 11"/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93197" name="Text Box 12"/>
            <p:cNvSpPr txBox="1">
              <a:spLocks noChangeArrowheads="1"/>
            </p:cNvSpPr>
            <p:nvPr/>
          </p:nvSpPr>
          <p:spPr bwMode="auto">
            <a:xfrm>
              <a:off x="260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93198" name="Text Box 13"/>
            <p:cNvSpPr txBox="1">
              <a:spLocks noChangeArrowheads="1"/>
            </p:cNvSpPr>
            <p:nvPr/>
          </p:nvSpPr>
          <p:spPr bwMode="auto">
            <a:xfrm>
              <a:off x="2381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93199" name="Text Box 14"/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93200" name="Text Box 15"/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93201" name="Text Box 16"/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 bits</a:t>
              </a:r>
              <a:endParaRPr lang="en-AU" altLang="en-US"/>
            </a:p>
          </p:txBody>
        </p:sp>
        <p:sp>
          <p:nvSpPr>
            <p:cNvPr id="93202" name="Text Box 17"/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18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8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EC913C3-F7A9-0444-80AE-C215B495A83A}" type="slidenum">
              <a:rPr lang="en-AU" altLang="en-US"/>
              <a:pPr/>
              <a:t>76</a:t>
            </a:fld>
            <a:endParaRPr lang="en-AU" altLang="en-US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Interface Signals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421163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Cache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828675" y="198755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CPU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759618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Memory</a:t>
            </a:r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197961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197961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19551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Read/Write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219551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Valid</a:t>
            </a: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197961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219551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Address</a:t>
            </a: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197961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219551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Write Data</a:t>
            </a: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197961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19551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 Data</a:t>
            </a:r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197961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219551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Ready</a:t>
            </a: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V="1">
            <a:off x="375602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V="1">
            <a:off x="375602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V="1">
            <a:off x="375602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363696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636963" y="32115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3636963" y="3644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3" name="Line 25"/>
          <p:cNvSpPr>
            <a:spLocks noChangeShapeType="1"/>
          </p:cNvSpPr>
          <p:nvPr/>
        </p:nvSpPr>
        <p:spPr bwMode="auto">
          <a:xfrm>
            <a:off x="536416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536416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58006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Read/Write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558006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Valid</a:t>
            </a:r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>
            <a:off x="536416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558006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Address</a:t>
            </a:r>
          </a:p>
        </p:txBody>
      </p:sp>
      <p:sp>
        <p:nvSpPr>
          <p:cNvPr id="94239" name="Line 31"/>
          <p:cNvSpPr>
            <a:spLocks noChangeShapeType="1"/>
          </p:cNvSpPr>
          <p:nvPr/>
        </p:nvSpPr>
        <p:spPr bwMode="auto">
          <a:xfrm>
            <a:off x="536416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58006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Write Data</a:t>
            </a:r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536416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558006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 Data</a:t>
            </a:r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>
            <a:off x="536416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558006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Ready</a:t>
            </a:r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 flipV="1">
            <a:off x="714057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6" name="Line 38"/>
          <p:cNvSpPr>
            <a:spLocks noChangeShapeType="1"/>
          </p:cNvSpPr>
          <p:nvPr/>
        </p:nvSpPr>
        <p:spPr bwMode="auto">
          <a:xfrm flipV="1">
            <a:off x="714057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 flipV="1">
            <a:off x="714057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8" name="Text Box 40"/>
          <p:cNvSpPr txBox="1">
            <a:spLocks noChangeArrowheads="1"/>
          </p:cNvSpPr>
          <p:nvPr/>
        </p:nvSpPr>
        <p:spPr bwMode="auto">
          <a:xfrm>
            <a:off x="702151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6972300" y="32115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128</a:t>
            </a:r>
          </a:p>
        </p:txBody>
      </p:sp>
      <p:sp>
        <p:nvSpPr>
          <p:cNvPr id="94250" name="Text Box 42"/>
          <p:cNvSpPr txBox="1">
            <a:spLocks noChangeArrowheads="1"/>
          </p:cNvSpPr>
          <p:nvPr/>
        </p:nvSpPr>
        <p:spPr bwMode="auto">
          <a:xfrm>
            <a:off x="6972300" y="36449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128</a:t>
            </a:r>
          </a:p>
        </p:txBody>
      </p:sp>
      <p:sp>
        <p:nvSpPr>
          <p:cNvPr id="94251" name="AutoShape 43"/>
          <p:cNvSpPr>
            <a:spLocks/>
          </p:cNvSpPr>
          <p:nvPr/>
        </p:nvSpPr>
        <p:spPr bwMode="auto">
          <a:xfrm>
            <a:off x="4643438" y="5300663"/>
            <a:ext cx="1795462" cy="690562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Multiple cycles per access</a:t>
            </a:r>
          </a:p>
        </p:txBody>
      </p:sp>
    </p:spTree>
    <p:extLst>
      <p:ext uri="{BB962C8B-B14F-4D97-AF65-F5344CB8AC3E}">
        <p14:creationId xmlns:p14="http://schemas.microsoft.com/office/powerpoint/2010/main" val="10250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5AC47E7-DF58-764D-A32F-2794268BD4F4}" type="slidenum">
              <a:rPr lang="en-AU" altLang="en-US"/>
              <a:pPr/>
              <a:t>77</a:t>
            </a:fld>
            <a:endParaRPr lang="en-AU" altLang="en-US"/>
          </a:p>
        </p:txBody>
      </p:sp>
      <p:pic>
        <p:nvPicPr>
          <p:cNvPr id="95235" name="Picture 6" descr="f05-3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133600"/>
            <a:ext cx="379571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Finite State Machines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195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Use an FSM to sequence control steps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Set of states, transition on each clock edge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State values are binary encoded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Current state stored in a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Next state</a:t>
            </a:r>
            <a:br>
              <a:rPr lang="en-AU" altLang="en-US" sz="2400"/>
            </a:br>
            <a:r>
              <a:rPr lang="en-AU" altLang="en-US" sz="2400"/>
              <a:t>= </a:t>
            </a:r>
            <a:r>
              <a:rPr lang="en-AU" altLang="en-US" sz="2400" i="1"/>
              <a:t>f</a:t>
            </a:r>
            <a:r>
              <a:rPr lang="en-AU" altLang="en-US" sz="2400" i="1" baseline="-25000"/>
              <a:t>n</a:t>
            </a:r>
            <a:r>
              <a:rPr lang="en-AU" altLang="en-US" sz="2400"/>
              <a:t> (current state,</a:t>
            </a:r>
            <a:br>
              <a:rPr lang="en-AU" altLang="en-US" sz="2400"/>
            </a:br>
            <a:r>
              <a:rPr lang="en-AU" altLang="en-US" sz="2400"/>
              <a:t>		current inputs)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Control output signals</a:t>
            </a:r>
            <a:br>
              <a:rPr lang="en-AU" altLang="en-US" sz="2800"/>
            </a:br>
            <a:r>
              <a:rPr lang="en-AU" altLang="en-US" sz="2800"/>
              <a:t>= </a:t>
            </a:r>
            <a:r>
              <a:rPr lang="en-AU" altLang="en-US" sz="2800" i="1"/>
              <a:t>f</a:t>
            </a:r>
            <a:r>
              <a:rPr lang="en-AU" altLang="en-US" sz="2800" i="1" baseline="-25000"/>
              <a:t>o</a:t>
            </a:r>
            <a:r>
              <a:rPr lang="en-AU" altLang="en-US" sz="2800"/>
              <a:t> (current state)</a:t>
            </a:r>
          </a:p>
        </p:txBody>
      </p:sp>
    </p:spTree>
    <p:extLst>
      <p:ext uri="{BB962C8B-B14F-4D97-AF65-F5344CB8AC3E}">
        <p14:creationId xmlns:p14="http://schemas.microsoft.com/office/powerpoint/2010/main" val="10870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C4025CA-030E-7F47-996C-F4950D4A2BAC}" type="slidenum">
              <a:rPr lang="en-AU" altLang="en-US"/>
              <a:pPr/>
              <a:t>78</a:t>
            </a:fld>
            <a:endParaRPr lang="en-AU" altLang="en-US"/>
          </a:p>
        </p:txBody>
      </p:sp>
      <p:pic>
        <p:nvPicPr>
          <p:cNvPr id="96259" name="Picture 6" descr="f05-3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400675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Controller FSM</a:t>
            </a:r>
          </a:p>
        </p:txBody>
      </p:sp>
      <p:sp>
        <p:nvSpPr>
          <p:cNvPr id="405509" name="AutoShape 5"/>
          <p:cNvSpPr>
            <a:spLocks/>
          </p:cNvSpPr>
          <p:nvPr/>
        </p:nvSpPr>
        <p:spPr bwMode="auto">
          <a:xfrm>
            <a:off x="7164388" y="1773238"/>
            <a:ext cx="1655762" cy="1800225"/>
          </a:xfrm>
          <a:prstGeom prst="borderCallout1">
            <a:avLst>
              <a:gd name="adj1" fmla="val 6347"/>
              <a:gd name="adj2" fmla="val -4602"/>
              <a:gd name="adj3" fmla="val 9347"/>
              <a:gd name="adj4" fmla="val -43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Could partition into separate states to reduce clock cycle time</a:t>
            </a:r>
          </a:p>
        </p:txBody>
      </p:sp>
    </p:spTree>
    <p:extLst>
      <p:ext uri="{BB962C8B-B14F-4D97-AF65-F5344CB8AC3E}">
        <p14:creationId xmlns:p14="http://schemas.microsoft.com/office/powerpoint/2010/main" val="8733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A371AEF-F3BF-E841-A07D-DF08670C6925}" type="slidenum">
              <a:rPr lang="en-AU" altLang="en-US"/>
              <a:pPr/>
              <a:t>79</a:t>
            </a:fld>
            <a:endParaRPr lang="en-AU" alt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Problem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66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Suppose two CPU cores share a physical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Write-through caches</a:t>
            </a: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 rot="5400000">
            <a:off x="5701506" y="3072606"/>
            <a:ext cx="651827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§5.10 </a:t>
            </a:r>
            <a:r>
              <a:rPr lang="en-AU" altLang="en-US">
                <a:solidFill>
                  <a:schemeClr val="folHlink"/>
                </a:solidFill>
              </a:rPr>
              <a:t>Parallelism and Memory Hierarchies: Cache Coherence</a:t>
            </a:r>
            <a:endParaRPr lang="en-US" altLang="en-US">
              <a:solidFill>
                <a:schemeClr val="folHlink"/>
              </a:solidFill>
            </a:endParaRPr>
          </a:p>
        </p:txBody>
      </p:sp>
      <p:graphicFrame>
        <p:nvGraphicFramePr>
          <p:cNvPr id="388164" name="Group 68"/>
          <p:cNvGraphicFramePr>
            <a:graphicFrameLocks noGrp="1"/>
          </p:cNvGraphicFramePr>
          <p:nvPr/>
        </p:nvGraphicFramePr>
        <p:xfrm>
          <a:off x="684213" y="2636838"/>
          <a:ext cx="7845425" cy="2735263"/>
        </p:xfrm>
        <a:graphic>
          <a:graphicData uri="http://schemas.openxmlformats.org/drawingml/2006/table">
            <a:tbl>
              <a:tblPr/>
              <a:tblGrid>
                <a:gridCol w="863600"/>
                <a:gridCol w="2519362"/>
                <a:gridCol w="1487488"/>
                <a:gridCol w="1487487"/>
                <a:gridCol w="1487488"/>
              </a:tblGrid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step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09C81DA-2A32-354A-B6F0-E7E1470B728B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DRAM Generations</a:t>
            </a:r>
            <a:endParaRPr lang="en-AU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779838" y="1487488"/>
          <a:ext cx="5253037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Chart" r:id="rId4" imgW="5372005" imgH="4419552" progId="MSGraph.Chart.8">
                  <p:embed followColorScheme="full"/>
                </p:oleObj>
              </mc:Choice>
              <mc:Fallback>
                <p:oleObj name="Chart" r:id="rId4" imgW="5372005" imgH="44195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7488"/>
                        <a:ext cx="5253037" cy="44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2" name="Group 58"/>
          <p:cNvGraphicFramePr>
            <a:graphicFrameLocks noGrp="1"/>
          </p:cNvGraphicFramePr>
          <p:nvPr/>
        </p:nvGraphicFramePr>
        <p:xfrm>
          <a:off x="682625" y="1700213"/>
          <a:ext cx="2952750" cy="4064004"/>
        </p:xfrm>
        <a:graphic>
          <a:graphicData uri="http://schemas.openxmlformats.org/drawingml/2006/table">
            <a:tbl>
              <a:tblPr/>
              <a:tblGrid>
                <a:gridCol w="790575"/>
                <a:gridCol w="1009650"/>
                <a:gridCol w="1152525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Capacity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$/GB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1996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2007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1Gbit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1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05AA595-232C-4E42-A42D-9E461C86C925}" type="slidenum">
              <a:rPr lang="en-AU" altLang="en-US"/>
              <a:pPr/>
              <a:t>80</a:t>
            </a:fld>
            <a:endParaRPr lang="en-AU" alt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Coherence Defined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Informally: Reads return most recently written value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Formally: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 writes X; P reads X (no intervening writes)</a:t>
            </a:r>
            <a:br>
              <a:rPr lang="en-AU" altLang="en-US"/>
            </a:br>
            <a:r>
              <a:rPr lang="en-AU" altLang="en-US">
                <a:sym typeface="Symbol" charset="2"/>
              </a:rPr>
              <a:t> read returns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P</a:t>
            </a:r>
            <a:r>
              <a:rPr lang="en-AU" altLang="en-US" baseline="-25000">
                <a:sym typeface="Symbol" charset="2"/>
              </a:rPr>
              <a:t>1</a:t>
            </a:r>
            <a:r>
              <a:rPr lang="en-AU" altLang="en-US">
                <a:sym typeface="Symbol" charset="2"/>
              </a:rPr>
              <a:t> writes X; P</a:t>
            </a:r>
            <a:r>
              <a:rPr lang="en-AU" altLang="en-US" baseline="-25000">
                <a:sym typeface="Symbol" charset="2"/>
              </a:rPr>
              <a:t>2</a:t>
            </a:r>
            <a:r>
              <a:rPr lang="en-AU" altLang="en-US">
                <a:sym typeface="Symbol" charset="2"/>
              </a:rPr>
              <a:t> reads X (sufficiently later)</a:t>
            </a:r>
            <a:br>
              <a:rPr lang="en-AU" altLang="en-US">
                <a:sym typeface="Symbol" charset="2"/>
              </a:rPr>
            </a:br>
            <a:r>
              <a:rPr lang="en-AU" altLang="en-US">
                <a:sym typeface="Symbol" charset="2"/>
              </a:rPr>
              <a:t> read returns written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c.f. CPU B reading X after step 3 in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P</a:t>
            </a:r>
            <a:r>
              <a:rPr lang="en-AU" altLang="en-US" baseline="-25000">
                <a:sym typeface="Symbol" charset="2"/>
              </a:rPr>
              <a:t>1</a:t>
            </a:r>
            <a:r>
              <a:rPr lang="en-AU" altLang="en-US">
                <a:sym typeface="Symbol" charset="2"/>
              </a:rPr>
              <a:t> writes X, P</a:t>
            </a:r>
            <a:r>
              <a:rPr lang="en-AU" altLang="en-US" baseline="-25000">
                <a:sym typeface="Symbol" charset="2"/>
              </a:rPr>
              <a:t>2</a:t>
            </a:r>
            <a:r>
              <a:rPr lang="en-AU" altLang="en-US">
                <a:sym typeface="Symbol" charset="2"/>
              </a:rPr>
              <a:t> writes X</a:t>
            </a:r>
            <a:br>
              <a:rPr lang="en-AU" altLang="en-US">
                <a:sym typeface="Symbol" charset="2"/>
              </a:rPr>
            </a:br>
            <a:r>
              <a:rPr lang="en-AU" altLang="en-US">
                <a:sym typeface="Symbol" charset="2"/>
              </a:rPr>
              <a:t> all processors see writes in the same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End up with the same final value for X</a:t>
            </a:r>
          </a:p>
        </p:txBody>
      </p:sp>
    </p:spTree>
    <p:extLst>
      <p:ext uri="{BB962C8B-B14F-4D97-AF65-F5344CB8AC3E}">
        <p14:creationId xmlns:p14="http://schemas.microsoft.com/office/powerpoint/2010/main" val="21000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F78D635-4178-7242-893C-F81B510E7B81}" type="slidenum">
              <a:rPr lang="en-AU" altLang="en-US"/>
              <a:pPr/>
              <a:t>81</a:t>
            </a:fld>
            <a:endParaRPr lang="en-AU" altLang="en-US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Protocols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Operations performed by caches in multiprocessors to ensure coherence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Migration of data to local caches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bandwidth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Replication of read-shared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contention for access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Snooping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cache monitors bus reads/writes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Directory-based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Caches and memory record sharing status of blocks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12858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EBDC5B6-E95C-5543-A677-9D5D98A93AFC}" type="slidenum">
              <a:rPr lang="en-AU" altLang="en-US"/>
              <a:pPr/>
              <a:t>82</a:t>
            </a:fld>
            <a:endParaRPr lang="en-AU" altLang="en-US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Invalidating Snooping Protocols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Cache gets exclusive access to a block when it is to be 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Broadcasts an invalidate message on the bus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Subsequent read in another cache misses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Owning cache supplies updated value</a:t>
            </a:r>
          </a:p>
        </p:txBody>
      </p:sp>
      <p:graphicFrame>
        <p:nvGraphicFramePr>
          <p:cNvPr id="412750" name="Group 78"/>
          <p:cNvGraphicFramePr>
            <a:graphicFrameLocks noGrp="1"/>
          </p:cNvGraphicFramePr>
          <p:nvPr/>
        </p:nvGraphicFramePr>
        <p:xfrm>
          <a:off x="611188" y="3644900"/>
          <a:ext cx="8281987" cy="2468808"/>
        </p:xfrm>
        <a:graphic>
          <a:graphicData uri="http://schemas.openxmlformats.org/drawingml/2006/table">
            <a:tbl>
              <a:tblPr/>
              <a:tblGrid>
                <a:gridCol w="2232025"/>
                <a:gridCol w="1944687"/>
                <a:gridCol w="1368425"/>
                <a:gridCol w="1368425"/>
                <a:gridCol w="1368425"/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activity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activity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Invalidate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1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9A19827-00DF-AD41-A1C1-84A3A6061EF3}" type="slidenum">
              <a:rPr lang="en-AU" altLang="en-US"/>
              <a:pPr/>
              <a:t>83</a:t>
            </a:fld>
            <a:endParaRPr lang="en-AU" altLang="en-US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Memory Consistency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When are writes seen by other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“Seen” means a read returns the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Can’t be instantaneously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write completes only when all processors have seen it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processor does not reorder writes with other accesses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P writes X then writes Y</a:t>
            </a:r>
            <a:br>
              <a:rPr lang="en-AU" altLang="en-US" sz="2400"/>
            </a:br>
            <a:r>
              <a:rPr lang="en-AU" altLang="en-US" sz="2400">
                <a:sym typeface="Symbol" charset="2"/>
              </a:rPr>
              <a:t> all processors that see new Y also see new 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sym typeface="Symbol" charset="2"/>
              </a:rPr>
              <a:t>Processors can reorder reads, but not writes</a:t>
            </a:r>
          </a:p>
        </p:txBody>
      </p:sp>
    </p:spTree>
    <p:extLst>
      <p:ext uri="{BB962C8B-B14F-4D97-AF65-F5344CB8AC3E}">
        <p14:creationId xmlns:p14="http://schemas.microsoft.com/office/powerpoint/2010/main" val="3859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235B9E1-1AED-B844-B0E0-24762BE452BD}" type="slidenum">
              <a:rPr lang="en-AU" altLang="en-US"/>
              <a:pPr/>
              <a:t>84</a:t>
            </a:fld>
            <a:endParaRPr lang="en-AU" alt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Multilevel On-Chip Caches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 rot="5400000">
            <a:off x="5574506" y="3198019"/>
            <a:ext cx="6772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§5.13 The ARM Cortex-A8 and Intel Core i7 Memory Hierarchies</a:t>
            </a:r>
          </a:p>
        </p:txBody>
      </p:sp>
      <p:pic>
        <p:nvPicPr>
          <p:cNvPr id="1024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96975"/>
            <a:ext cx="6334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9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011DA77-E1CE-AE48-91CD-E0361076E70F}" type="slidenum">
              <a:rPr lang="en-AU" altLang="en-US"/>
              <a:pPr/>
              <a:t>85</a:t>
            </a:fld>
            <a:endParaRPr lang="en-AU" alt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2-Level TLB Organization</a:t>
            </a:r>
          </a:p>
        </p:txBody>
      </p:sp>
      <p:pic>
        <p:nvPicPr>
          <p:cNvPr id="103428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16813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DE20C07-5DD7-E949-8589-DCC7D38B47D7}" type="slidenum">
              <a:rPr lang="en-AU" altLang="en-US"/>
              <a:pPr/>
              <a:t>86</a:t>
            </a:fld>
            <a:endParaRPr lang="en-AU" altLang="en-US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Supporting Multiple Issue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Both have multi-banked caches that allow multiple accesses per cycle assuming no bank conflicts</a:t>
            </a:r>
          </a:p>
          <a:p>
            <a:pPr eaLnBrk="1" hangingPunct="1"/>
            <a:r>
              <a:rPr lang="en-AU" altLang="en-US"/>
              <a:t>Core i7 cache optimizations</a:t>
            </a:r>
          </a:p>
          <a:p>
            <a:pPr lvl="1" eaLnBrk="1" hangingPunct="1"/>
            <a:r>
              <a:rPr lang="en-AU" altLang="en-US"/>
              <a:t>Return requested word first</a:t>
            </a:r>
          </a:p>
          <a:p>
            <a:pPr lvl="1" eaLnBrk="1" hangingPunct="1"/>
            <a:r>
              <a:rPr lang="en-AU" altLang="en-US"/>
              <a:t>Non-blocking cache</a:t>
            </a:r>
          </a:p>
          <a:p>
            <a:pPr lvl="2" eaLnBrk="1" hangingPunct="1"/>
            <a:r>
              <a:rPr lang="en-AU" altLang="en-US"/>
              <a:t>Hit under miss</a:t>
            </a:r>
          </a:p>
          <a:p>
            <a:pPr lvl="2" eaLnBrk="1" hangingPunct="1"/>
            <a:r>
              <a:rPr lang="en-AU" altLang="en-US"/>
              <a:t>Miss under miss</a:t>
            </a:r>
          </a:p>
          <a:p>
            <a:pPr lvl="1" eaLnBrk="1" hangingPunct="1"/>
            <a:r>
              <a:rPr lang="en-AU" altLang="en-US"/>
              <a:t>Data prefetching</a:t>
            </a:r>
          </a:p>
        </p:txBody>
      </p:sp>
    </p:spTree>
    <p:extLst>
      <p:ext uri="{BB962C8B-B14F-4D97-AF65-F5344CB8AC3E}">
        <p14:creationId xmlns:p14="http://schemas.microsoft.com/office/powerpoint/2010/main" val="9424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Combine cache blocking and subword parallelism</a:t>
            </a: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1C86859-E5C7-F446-9382-B5EE226B681A}" type="slidenum">
              <a:rPr lang="en-AU" altLang="en-US"/>
              <a:pPr/>
              <a:t>87</a:t>
            </a:fld>
            <a:endParaRPr lang="en-AU" altLang="en-US"/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 rot="5400000">
            <a:off x="5982494" y="2794794"/>
            <a:ext cx="59563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§5.14 Going Faster:  Cache Blocking and Matrix Multiply</a:t>
            </a:r>
          </a:p>
        </p:txBody>
      </p:sp>
      <p:pic>
        <p:nvPicPr>
          <p:cNvPr id="1054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9850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1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DAEC1C4-9081-D347-8B04-640BABB39DD7}" type="slidenum">
              <a:rPr lang="en-AU" altLang="en-US"/>
              <a:pPr/>
              <a:t>88</a:t>
            </a:fld>
            <a:endParaRPr lang="en-AU" alt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Byte vs. word addressing</a:t>
            </a:r>
          </a:p>
          <a:p>
            <a:pPr lvl="1" eaLnBrk="1" hangingPunct="1"/>
            <a:r>
              <a:rPr lang="en-AU" altLang="en-US"/>
              <a:t>Example: 32-byte direct-mapped cache,</a:t>
            </a:r>
            <a:br>
              <a:rPr lang="en-AU" altLang="en-US"/>
            </a:br>
            <a:r>
              <a:rPr lang="en-AU" altLang="en-US"/>
              <a:t>4-byte blocks</a:t>
            </a:r>
          </a:p>
          <a:p>
            <a:pPr lvl="2" eaLnBrk="1" hangingPunct="1"/>
            <a:r>
              <a:rPr lang="en-AU" altLang="en-US"/>
              <a:t>Byte 36 maps to block 1</a:t>
            </a:r>
          </a:p>
          <a:p>
            <a:pPr lvl="2" eaLnBrk="1" hangingPunct="1"/>
            <a:r>
              <a:rPr lang="en-AU" altLang="en-US"/>
              <a:t>Word 36 maps to block 4</a:t>
            </a:r>
          </a:p>
          <a:p>
            <a:pPr eaLnBrk="1" hangingPunct="1"/>
            <a:r>
              <a:rPr lang="en-AU" altLang="en-US"/>
              <a:t>Ignoring memory system effects when writing or generating code</a:t>
            </a:r>
          </a:p>
          <a:p>
            <a:pPr lvl="1" eaLnBrk="1" hangingPunct="1"/>
            <a:r>
              <a:rPr lang="en-AU" altLang="en-US"/>
              <a:t>Example: iterating over rows vs. columns of arrays</a:t>
            </a:r>
          </a:p>
          <a:p>
            <a:pPr lvl="1" eaLnBrk="1" hangingPunct="1"/>
            <a:r>
              <a:rPr lang="en-AU" altLang="en-US"/>
              <a:t>Large strides result in poor locality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§5.15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16102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3E64382-1949-9D43-BE7E-A622538B20C9}" type="slidenum">
              <a:rPr lang="en-AU" altLang="en-US"/>
              <a:pPr/>
              <a:t>89</a:t>
            </a:fld>
            <a:endParaRPr lang="en-AU" alt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multiprocessor with shared L2 or L3 cache</a:t>
            </a:r>
          </a:p>
          <a:p>
            <a:pPr lvl="1" eaLnBrk="1" hangingPunct="1"/>
            <a:r>
              <a:rPr lang="en-AU" altLang="en-US"/>
              <a:t>Less associativity than cores results in conflict misses</a:t>
            </a:r>
          </a:p>
          <a:p>
            <a:pPr lvl="1" eaLnBrk="1" hangingPunct="1"/>
            <a:r>
              <a:rPr lang="en-AU" altLang="en-US"/>
              <a:t>More cores </a:t>
            </a:r>
            <a:r>
              <a:rPr lang="en-AU" altLang="en-US">
                <a:sym typeface="Symbol" charset="2"/>
              </a:rPr>
              <a:t> need to increase associativity</a:t>
            </a:r>
          </a:p>
          <a:p>
            <a:pPr eaLnBrk="1" hangingPunct="1"/>
            <a:r>
              <a:rPr lang="en-AU" altLang="en-US">
                <a:sym typeface="Symbol" charset="2"/>
              </a:rPr>
              <a:t>Using AMAT to evaluate performance of out-of-order processors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Ignores effect of non-blocked accesses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Instead, evaluate performance by simulation</a:t>
            </a:r>
          </a:p>
        </p:txBody>
      </p:sp>
    </p:spTree>
    <p:extLst>
      <p:ext uri="{BB962C8B-B14F-4D97-AF65-F5344CB8AC3E}">
        <p14:creationId xmlns:p14="http://schemas.microsoft.com/office/powerpoint/2010/main" val="16270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Performance Factors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Row buffer</a:t>
            </a:r>
          </a:p>
          <a:p>
            <a:pPr lvl="1"/>
            <a:r>
              <a:rPr lang="en-US" altLang="en-US" sz="2400"/>
              <a:t>Allows several words to be read and refreshed in parallel</a:t>
            </a:r>
          </a:p>
          <a:p>
            <a:r>
              <a:rPr lang="en-US" altLang="en-US" sz="2800"/>
              <a:t>Synchronous DRAM</a:t>
            </a:r>
          </a:p>
          <a:p>
            <a:pPr lvl="1"/>
            <a:r>
              <a:rPr lang="en-US" altLang="en-US" sz="2400"/>
              <a:t>Allows for consecutive accesses in bursts without needing to send each address</a:t>
            </a:r>
          </a:p>
          <a:p>
            <a:pPr lvl="1"/>
            <a:r>
              <a:rPr lang="en-US" altLang="en-US" sz="2400"/>
              <a:t>Improves bandwidth</a:t>
            </a:r>
          </a:p>
          <a:p>
            <a:r>
              <a:rPr lang="en-US" altLang="en-US" sz="2800"/>
              <a:t>DRAM banking</a:t>
            </a:r>
          </a:p>
          <a:p>
            <a:pPr lvl="1"/>
            <a:r>
              <a:rPr lang="en-US" altLang="en-US" sz="2400"/>
              <a:t>Allows simultaneous access to multiple DRAMs</a:t>
            </a:r>
          </a:p>
          <a:p>
            <a:pPr lvl="1"/>
            <a:r>
              <a:rPr lang="en-US" altLang="en-US" sz="2400"/>
              <a:t>Improves bandwidth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2143CA2-8A9A-3442-9526-A1C06F74844D}" type="slidenum">
              <a:rPr lang="en-AU" altLang="en-US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7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6C7465-D024-3744-A086-102C60BE7699}" type="slidenum">
              <a:rPr lang="en-AU" altLang="en-US"/>
              <a:pPr/>
              <a:t>90</a:t>
            </a:fld>
            <a:endParaRPr lang="en-AU" alt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Extending address range using segments</a:t>
            </a:r>
          </a:p>
          <a:p>
            <a:pPr lvl="1" eaLnBrk="1" hangingPunct="1"/>
            <a:r>
              <a:rPr lang="en-AU" altLang="en-US"/>
              <a:t>E.g., Intel 80286</a:t>
            </a:r>
          </a:p>
          <a:p>
            <a:pPr lvl="1" eaLnBrk="1" hangingPunct="1"/>
            <a:r>
              <a:rPr lang="en-AU" altLang="en-US"/>
              <a:t>But a segment is not always big enough</a:t>
            </a:r>
          </a:p>
          <a:p>
            <a:pPr lvl="1" eaLnBrk="1" hangingPunct="1"/>
            <a:r>
              <a:rPr lang="en-AU" altLang="en-US"/>
              <a:t>Makes address arithmetic complicated</a:t>
            </a:r>
          </a:p>
          <a:p>
            <a:pPr eaLnBrk="1" hangingPunct="1"/>
            <a:r>
              <a:rPr lang="en-AU" altLang="en-US"/>
              <a:t>Implementing a VMM on an ISA not designed for virtualization</a:t>
            </a:r>
          </a:p>
          <a:p>
            <a:pPr lvl="1" eaLnBrk="1" hangingPunct="1"/>
            <a:r>
              <a:rPr lang="en-AU" altLang="en-US"/>
              <a:t>E.g., non-privileged instructions accessing hardware resources</a:t>
            </a:r>
          </a:p>
          <a:p>
            <a:pPr lvl="1" eaLnBrk="1" hangingPunct="1"/>
            <a:r>
              <a:rPr lang="en-AU" altLang="en-US"/>
              <a:t>Either extend ISA, or require guest OS not to use problematic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33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2D00ED1-7E81-2047-A5F2-A14F5422A072}" type="slidenum">
              <a:rPr lang="en-AU" altLang="en-US"/>
              <a:pPr/>
              <a:t>91</a:t>
            </a:fld>
            <a:endParaRPr lang="en-AU" altLang="en-US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charset="2"/>
              </a:rPr>
              <a:t> L2 cache  …  DRAM memory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charset="2"/>
              </a:rPr>
              <a:t>Memory system design is critical for multiprocessors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§5.16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5502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C60266B-744D-7147-B83A-2DFDC26430C7}" type="slidenum">
              <a:rPr lang="en-AU" altLang="en-US"/>
              <a:pPr/>
              <a:t>92</a:t>
            </a:fld>
            <a:endParaRPr lang="en-AU" altLang="en-US"/>
          </a:p>
        </p:txBody>
      </p:sp>
      <p:pic>
        <p:nvPicPr>
          <p:cNvPr id="13315" name="Picture 6" descr="f05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648493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Increasing Memory Bandwidth</a:t>
            </a:r>
            <a:endParaRPr lang="en-AU" altLang="en-US" sz="400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195513" y="4076700"/>
            <a:ext cx="67595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4-word wide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Miss penalty = 1 + 15 + 1 = 17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Bandwidth = 16 bytes / 17 cycles = 0.94 B/cycle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4-bank interleaved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Miss penalty = 1 + 15 + 4×1 = 20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Bandwidth = 16 bytes / 20 cycles = 0.8 B/cycle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868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2F343B03-9E89-0D48-BDA8-1F258BEF5F48}" type="slidenum">
              <a:rPr lang="en-AU" altLang="en-US"/>
              <a:pPr/>
              <a:t>93</a:t>
            </a:fld>
            <a:endParaRPr lang="en-AU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</a:t>
            </a:r>
            <a:endParaRPr lang="en-AU" altLang="en-US"/>
          </a:p>
        </p:txBody>
      </p:sp>
      <p:sp>
        <p:nvSpPr>
          <p:cNvPr id="6144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716463" y="2565400"/>
            <a:ext cx="3959225" cy="3671888"/>
          </a:xfrm>
        </p:spPr>
        <p:txBody>
          <a:bodyPr/>
          <a:lstStyle/>
          <a:p>
            <a:pPr eaLnBrk="1" hangingPunct="1"/>
            <a:r>
              <a:rPr lang="en-AU" altLang="en-US" sz="2800"/>
              <a:t>Fault: failure of a component</a:t>
            </a:r>
          </a:p>
          <a:p>
            <a:pPr lvl="1" eaLnBrk="1" hangingPunct="1"/>
            <a:r>
              <a:rPr lang="en-AU" altLang="en-US" sz="2400"/>
              <a:t>May or may not lead to system failure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1260475" y="1412875"/>
            <a:ext cx="3024188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u="sng"/>
              <a:t>Service accomplishment</a:t>
            </a:r>
          </a:p>
          <a:p>
            <a:pPr algn="ctr"/>
            <a:r>
              <a:rPr lang="en-AU" altLang="en-US" sz="2000"/>
              <a:t>Service delivered</a:t>
            </a:r>
            <a:br>
              <a:rPr lang="en-AU" altLang="en-US" sz="2000"/>
            </a:br>
            <a:r>
              <a:rPr lang="en-AU" altLang="en-US" sz="2000"/>
              <a:t>as specified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1331913" y="4724400"/>
            <a:ext cx="3024187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u="sng"/>
              <a:t>Service interruption</a:t>
            </a:r>
          </a:p>
          <a:p>
            <a:pPr algn="ctr"/>
            <a:r>
              <a:rPr lang="en-AU" altLang="en-US" sz="2000"/>
              <a:t>Deviation from</a:t>
            </a:r>
            <a:br>
              <a:rPr lang="en-AU" altLang="en-US" sz="2000"/>
            </a:br>
            <a:r>
              <a:rPr lang="en-AU" altLang="en-US" sz="2000"/>
              <a:t>specified service</a:t>
            </a:r>
          </a:p>
        </p:txBody>
      </p:sp>
      <p:sp>
        <p:nvSpPr>
          <p:cNvPr id="61447" name="Freeform 7"/>
          <p:cNvSpPr>
            <a:spLocks/>
          </p:cNvSpPr>
          <p:nvPr/>
        </p:nvSpPr>
        <p:spPr bwMode="auto">
          <a:xfrm>
            <a:off x="3708400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563938" y="3429000"/>
            <a:ext cx="962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000"/>
              <a:t>Failure</a:t>
            </a:r>
          </a:p>
        </p:txBody>
      </p:sp>
      <p:sp>
        <p:nvSpPr>
          <p:cNvPr id="61449" name="Freeform 9"/>
          <p:cNvSpPr>
            <a:spLocks/>
          </p:cNvSpPr>
          <p:nvPr/>
        </p:nvSpPr>
        <p:spPr bwMode="auto">
          <a:xfrm rot="10800000">
            <a:off x="1438275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684213" y="3429000"/>
            <a:ext cx="1482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AU" altLang="en-US" sz="2000"/>
              <a:t>Restoration</a:t>
            </a:r>
          </a:p>
        </p:txBody>
      </p:sp>
      <p:sp>
        <p:nvSpPr>
          <p:cNvPr id="61451" name="Text Box 4"/>
          <p:cNvSpPr txBox="1">
            <a:spLocks noChangeArrowheads="1"/>
          </p:cNvSpPr>
          <p:nvPr/>
        </p:nvSpPr>
        <p:spPr bwMode="auto">
          <a:xfrm rot="5400000">
            <a:off x="7015162" y="1757363"/>
            <a:ext cx="38909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§5.5 Dependable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11097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EE4C8F8-6DD0-9343-AFA9-B30B0DE93081}" type="slidenum">
              <a:rPr lang="en-AU" altLang="en-US"/>
              <a:pPr/>
              <a:t>94</a:t>
            </a:fld>
            <a:endParaRPr lang="en-AU" altLang="en-US"/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 Measures</a:t>
            </a:r>
            <a:endParaRPr lang="en-AU" altLang="en-US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Reliability: mean time to failure (MTTF)</a:t>
            </a:r>
          </a:p>
          <a:p>
            <a:pPr eaLnBrk="1" hangingPunct="1"/>
            <a:r>
              <a:rPr lang="en-US" altLang="en-US" sz="2800"/>
              <a:t>Service interruption: mean time to repair (MTTR)</a:t>
            </a:r>
          </a:p>
          <a:p>
            <a:pPr eaLnBrk="1" hangingPunct="1"/>
            <a:r>
              <a:rPr lang="en-US" altLang="en-US" sz="2800"/>
              <a:t>Mean time between failures</a:t>
            </a:r>
          </a:p>
          <a:p>
            <a:pPr lvl="1" eaLnBrk="1" hangingPunct="1"/>
            <a:r>
              <a:rPr lang="en-US" altLang="en-US" sz="2400"/>
              <a:t>MTBF = MTTF + MTTR</a:t>
            </a:r>
          </a:p>
          <a:p>
            <a:pPr eaLnBrk="1" hangingPunct="1"/>
            <a:r>
              <a:rPr lang="en-US" altLang="en-US" sz="2800"/>
              <a:t>Availability = MTTF / (MTTF + MTTR)</a:t>
            </a:r>
            <a:endParaRPr lang="en-AU" altLang="en-US" sz="2800"/>
          </a:p>
          <a:p>
            <a:pPr eaLnBrk="1" hangingPunct="1"/>
            <a:r>
              <a:rPr lang="en-US" altLang="en-US" sz="2800"/>
              <a:t>Improving Availability</a:t>
            </a:r>
            <a:endParaRPr lang="en-AU" altLang="en-US" sz="2800"/>
          </a:p>
          <a:p>
            <a:pPr lvl="1" eaLnBrk="1" hangingPunct="1"/>
            <a:r>
              <a:rPr lang="en-US" altLang="en-US" sz="2400"/>
              <a:t>Increase MTTF: fault avoidance, fault tolerance, fault forecasting</a:t>
            </a:r>
          </a:p>
          <a:p>
            <a:pPr lvl="1" eaLnBrk="1" hangingPunct="1"/>
            <a:r>
              <a:rPr lang="en-US" altLang="en-US" sz="2400"/>
              <a:t>Reduce MTTR: improved tools and processes for diagnosis and repair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4667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Hamming SEC Code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Hamming distance</a:t>
            </a:r>
          </a:p>
          <a:p>
            <a:pPr lvl="1"/>
            <a:r>
              <a:rPr lang="en-US" altLang="en-US"/>
              <a:t>Number of bits that are different between two bit patterns</a:t>
            </a:r>
          </a:p>
          <a:p>
            <a:r>
              <a:rPr lang="en-US" altLang="en-US"/>
              <a:t>Minimum distance = 2 provides </a:t>
            </a:r>
            <a:r>
              <a:rPr lang="en-US" altLang="en-US">
                <a:sym typeface="Wingdings" charset="2"/>
              </a:rPr>
              <a:t>single bit error detection</a:t>
            </a:r>
          </a:p>
          <a:p>
            <a:pPr lvl="1"/>
            <a:r>
              <a:rPr lang="en-US" altLang="en-US"/>
              <a:t>E.g. parity code</a:t>
            </a:r>
          </a:p>
          <a:p>
            <a:r>
              <a:rPr lang="en-US" altLang="en-US"/>
              <a:t>Minimum distance = 3 provides single error correction, 2 bit error detection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F6CD1FB-C4A2-6D4B-A73D-AC974A155D3D}" type="slidenum">
              <a:rPr lang="en-AU" altLang="en-US"/>
              <a:pPr/>
              <a:t>95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708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en-US"/>
              <a:t>Encoding SEC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calculate Hamming code:</a:t>
            </a:r>
          </a:p>
          <a:p>
            <a:pPr lvl="1"/>
            <a:r>
              <a:rPr lang="en-US" altLang="en-US"/>
              <a:t>Number bits from 1 on the left</a:t>
            </a:r>
          </a:p>
          <a:p>
            <a:pPr lvl="1"/>
            <a:r>
              <a:rPr lang="en-US" altLang="en-US"/>
              <a:t>All bit positions that are a power 2 are parity bits</a:t>
            </a:r>
          </a:p>
          <a:p>
            <a:pPr lvl="1"/>
            <a:r>
              <a:rPr lang="en-US" altLang="en-US"/>
              <a:t>Each parity bit checks certain data bits: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C539A56-0026-D54A-95F7-9EAFA0E59803}" type="slidenum">
              <a:rPr lang="en-AU" altLang="en-US"/>
              <a:pPr/>
              <a:t>96</a:t>
            </a:fld>
            <a:endParaRPr lang="en-AU" altLang="en-US"/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60483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Decoding SEC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 of parity bits indicates which bits are in error</a:t>
            </a:r>
          </a:p>
          <a:p>
            <a:pPr lvl="1"/>
            <a:r>
              <a:rPr lang="en-US" altLang="en-US"/>
              <a:t>Use numbering from encoding procedure</a:t>
            </a:r>
          </a:p>
          <a:p>
            <a:pPr lvl="1"/>
            <a:r>
              <a:rPr lang="en-US" altLang="en-US"/>
              <a:t>E.g.</a:t>
            </a:r>
          </a:p>
          <a:p>
            <a:pPr lvl="2"/>
            <a:r>
              <a:rPr lang="en-US" altLang="en-US"/>
              <a:t>Parity bits = 0000 indicates no error</a:t>
            </a:r>
          </a:p>
          <a:p>
            <a:pPr lvl="2"/>
            <a:r>
              <a:rPr lang="en-US" altLang="en-US"/>
              <a:t>Parity bits = 1010 indicates bit 10 was flipped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DF7150D-301B-AA4E-B822-4DB01AE74847}" type="slidenum">
              <a:rPr lang="en-AU" altLang="en-US"/>
              <a:pPr/>
              <a:t>97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355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SEC/DEC Code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Add an additional parity bit for the whole word (p</a:t>
            </a:r>
            <a:r>
              <a:rPr lang="en-US" altLang="en-US" sz="2800" baseline="-25000"/>
              <a:t>n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Make Hamming distance = 4</a:t>
            </a:r>
          </a:p>
          <a:p>
            <a:r>
              <a:rPr lang="en-US" altLang="en-US" sz="2800"/>
              <a:t>Decoding:</a:t>
            </a:r>
          </a:p>
          <a:p>
            <a:pPr lvl="1"/>
            <a:r>
              <a:rPr lang="en-US" altLang="en-US" sz="2400"/>
              <a:t>Let H = SEC parity bits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even, no error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odd, correctable single bit error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odd, error in p</a:t>
            </a:r>
            <a:r>
              <a:rPr lang="en-US" altLang="en-US" sz="2000" baseline="-25000"/>
              <a:t>n</a:t>
            </a:r>
            <a:r>
              <a:rPr lang="en-US" altLang="en-US" sz="2000"/>
              <a:t> bit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even, double error occurred</a:t>
            </a:r>
          </a:p>
          <a:p>
            <a:r>
              <a:rPr lang="en-US" altLang="en-US" sz="2800"/>
              <a:t>Note:  ECC DRAM uses SEC/DEC with 8 bits protecting each 64 bits</a:t>
            </a:r>
            <a:endParaRPr lang="en-US" altLang="en-US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01ADA59-EE1C-DB41-BE10-5EBAF7F40E03}" type="slidenum">
              <a:rPr lang="en-AU" altLang="en-US"/>
              <a:pPr/>
              <a:t>98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81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AADDD4-3F67-CE4C-A008-9EB725A2FB2C}" type="slidenum">
              <a:rPr lang="en-AU" altLang="en-US"/>
              <a:pPr/>
              <a:t>99</a:t>
            </a:fld>
            <a:endParaRPr lang="en-AU" altLang="en-US"/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Machines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Host computer emulates guest operating system and machine resources</a:t>
            </a:r>
          </a:p>
          <a:p>
            <a:pPr lvl="1" eaLnBrk="1" hangingPunct="1"/>
            <a:r>
              <a:rPr lang="en-AU" altLang="en-US" sz="2400"/>
              <a:t>Improved isolation of multiple guests</a:t>
            </a:r>
          </a:p>
          <a:p>
            <a:pPr lvl="1" eaLnBrk="1" hangingPunct="1"/>
            <a:r>
              <a:rPr lang="en-AU" altLang="en-US" sz="2400"/>
              <a:t>Avoids security and reliability problems</a:t>
            </a:r>
          </a:p>
          <a:p>
            <a:pPr lvl="1" eaLnBrk="1" hangingPunct="1"/>
            <a:r>
              <a:rPr lang="en-AU" altLang="en-US" sz="2400"/>
              <a:t>Aids sharing of resources</a:t>
            </a:r>
          </a:p>
          <a:p>
            <a:pPr eaLnBrk="1" hangingPunct="1"/>
            <a:r>
              <a:rPr lang="en-AU" altLang="en-US" sz="2800"/>
              <a:t>Virtualization has some performance impact</a:t>
            </a:r>
          </a:p>
          <a:p>
            <a:pPr lvl="1" eaLnBrk="1" hangingPunct="1"/>
            <a:r>
              <a:rPr lang="en-AU" altLang="en-US" sz="2400"/>
              <a:t>Feasible with modern high-performance comptuers</a:t>
            </a:r>
          </a:p>
          <a:p>
            <a:pPr eaLnBrk="1" hangingPunct="1"/>
            <a:r>
              <a:rPr lang="en-AU" altLang="en-US" sz="2800"/>
              <a:t>Examples</a:t>
            </a:r>
          </a:p>
          <a:p>
            <a:pPr lvl="1" eaLnBrk="1" hangingPunct="1"/>
            <a:r>
              <a:rPr lang="en-AU" altLang="en-US" sz="2400"/>
              <a:t>IBM VM/370 (1970s technology!)</a:t>
            </a:r>
          </a:p>
          <a:p>
            <a:pPr lvl="1" eaLnBrk="1" hangingPunct="1"/>
            <a:r>
              <a:rPr lang="en-AU" altLang="en-US" sz="2400"/>
              <a:t>VMWare</a:t>
            </a:r>
          </a:p>
          <a:p>
            <a:pPr lvl="1" eaLnBrk="1" hangingPunct="1"/>
            <a:r>
              <a:rPr lang="en-AU" altLang="en-US" sz="2400"/>
              <a:t>Microsoft Virtual PC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 rot="5400000">
            <a:off x="7770019" y="1007269"/>
            <a:ext cx="2381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§5.6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861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7787</TotalTime>
  <Words>7158</Words>
  <Application>Microsoft Macintosh PowerPoint</Application>
  <PresentationFormat>On-screen Show (4:3)</PresentationFormat>
  <Paragraphs>1594</Paragraphs>
  <Slides>102</Slides>
  <Notes>91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102</vt:i4>
      </vt:variant>
    </vt:vector>
  </HeadingPairs>
  <TitlesOfParts>
    <vt:vector size="113" baseType="lpstr">
      <vt:lpstr>Arial</vt:lpstr>
      <vt:lpstr>Arial Black</vt:lpstr>
      <vt:lpstr>Arial Unicode MS</vt:lpstr>
      <vt:lpstr>Courier New</vt:lpstr>
      <vt:lpstr>ＭＳ Ｐゴシック</vt:lpstr>
      <vt:lpstr>Symbol</vt:lpstr>
      <vt:lpstr>Times New Roman</vt:lpstr>
      <vt:lpstr>Wingdings</vt:lpstr>
      <vt:lpstr>cod4e</vt:lpstr>
      <vt:lpstr>Chart</vt:lpstr>
      <vt:lpstr>Equation</vt:lpstr>
      <vt:lpstr>Chapter 5</vt:lpstr>
      <vt:lpstr>Principle of Locality</vt:lpstr>
      <vt:lpstr>Taking Advantage of Locality</vt:lpstr>
      <vt:lpstr>Memory Hierarchy Levels</vt:lpstr>
      <vt:lpstr>Memory Technology</vt:lpstr>
      <vt:lpstr>DRAM Technology</vt:lpstr>
      <vt:lpstr>Advanced DRAM Organization</vt:lpstr>
      <vt:lpstr>DRAM Generations</vt:lpstr>
      <vt:lpstr>DRAM Performance Factors</vt:lpstr>
      <vt:lpstr>Flash Storage</vt:lpstr>
      <vt:lpstr>Flash Types</vt:lpstr>
      <vt:lpstr>Disk Storage</vt:lpstr>
      <vt:lpstr>Disk Sectors and Access</vt:lpstr>
      <vt:lpstr>Disk Access Example</vt:lpstr>
      <vt:lpstr>Disk Performance Issues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Cache Misses</vt:lpstr>
      <vt:lpstr>Write-Through</vt:lpstr>
      <vt:lpstr>Write-Back</vt:lpstr>
      <vt:lpstr>Write Allocation</vt:lpstr>
      <vt:lpstr>Measuring Cache Performance</vt:lpstr>
      <vt:lpstr>Cache Performance Example</vt:lpstr>
      <vt:lpstr>Average Access Time</vt:lpstr>
      <vt:lpstr>Performance Summary</vt:lpstr>
      <vt:lpstr>Associative Caches</vt:lpstr>
      <vt:lpstr>Associative Cache Example</vt:lpstr>
      <vt:lpstr>Spectrum of Associativity</vt:lpstr>
      <vt:lpstr>Associativity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Multilevel Cache Example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Cache Control</vt:lpstr>
      <vt:lpstr>Interface Signals</vt:lpstr>
      <vt:lpstr>Finite State Machines</vt:lpstr>
      <vt:lpstr>Cache Controller FSM</vt:lpstr>
      <vt:lpstr>Cache Coherence Problem</vt:lpstr>
      <vt:lpstr>Coherence Defined</vt:lpstr>
      <vt:lpstr>Cache Coherence Protocols</vt:lpstr>
      <vt:lpstr>Invalidating Snooping Protocols</vt:lpstr>
      <vt:lpstr>Memory Consistency</vt:lpstr>
      <vt:lpstr>Multilevel On-Chip Caches</vt:lpstr>
      <vt:lpstr>2-Level TLB Organization</vt:lpstr>
      <vt:lpstr>Supporting Multiple Issue</vt:lpstr>
      <vt:lpstr>DGEMM</vt:lpstr>
      <vt:lpstr>Pitfalls</vt:lpstr>
      <vt:lpstr>Pitfalls</vt:lpstr>
      <vt:lpstr>Pitfalls</vt:lpstr>
      <vt:lpstr>Concluding Remarks</vt:lpstr>
      <vt:lpstr>Increasing Memory Bandwidth</vt:lpstr>
      <vt:lpstr>Dependability</vt:lpstr>
      <vt:lpstr>Dependability Measures</vt:lpstr>
      <vt:lpstr>The Hamming SEC Code</vt:lpstr>
      <vt:lpstr>Encoding SEC</vt:lpstr>
      <vt:lpstr>Decoding SEC</vt:lpstr>
      <vt:lpstr>SEC/DEC Code</vt:lpstr>
      <vt:lpstr>Virtual Machines</vt:lpstr>
      <vt:lpstr>Virtual Machine Monitor</vt:lpstr>
      <vt:lpstr>Example: Timer Virtualization</vt:lpstr>
      <vt:lpstr>Instruction Set Support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/>
  <dc:creator/>
  <cp:keywords/>
  <dc:description/>
  <cp:lastModifiedBy>Rifat Shahriyar</cp:lastModifiedBy>
  <cp:revision>104</cp:revision>
  <dcterms:created xsi:type="dcterms:W3CDTF">2008-08-18T10:44:28Z</dcterms:created>
  <dcterms:modified xsi:type="dcterms:W3CDTF">2016-12-09T06:20:46Z</dcterms:modified>
  <cp:category/>
</cp:coreProperties>
</file>