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68" r:id="rId14"/>
    <p:sldId id="273" r:id="rId15"/>
    <p:sldId id="274" r:id="rId16"/>
    <p:sldId id="269" r:id="rId17"/>
    <p:sldId id="275" r:id="rId18"/>
    <p:sldId id="270" r:id="rId19"/>
    <p:sldId id="271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8031-9F4C-4B2C-9668-06D8FF6BF4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9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820C5-B326-4517-B748-ECB8175595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26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832B4-4925-4B73-8763-D4051B19D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803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ADBE3-6944-4639-9E6D-60B137E390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58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23B9-21FD-4A34-9AD7-AF025B8C1A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46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6B2E1-D803-4291-87BE-36CA325116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27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26D65-7563-4C60-9721-FBF8566977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56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44482-5BCC-41DA-857A-C4832D463E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40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EA92F-C987-49F8-9399-475365752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51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EC513-4D6C-44A6-A56F-29D3FDBE03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129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9C69A-D6EC-4A62-A359-68473C8051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06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741A1-BD77-4F58-BFD5-244150CA02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91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B3B254A-E11E-4395-9E01-70B856B3C5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wi-prolog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Chess+%28Domain+Theories%2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Lecture P1: Introduction to Prolog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CS352 – Dr. Yang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Given the database</a:t>
            </a:r>
          </a:p>
          <a:p>
            <a:pPr lvl="2" eaLnBrk="1" hangingPunct="1">
              <a:buFontTx/>
              <a:buNone/>
            </a:pPr>
            <a:r>
              <a:rPr lang="en-US" altLang="en-US" sz="2000" smtClean="0">
                <a:solidFill>
                  <a:srgbClr val="0070C0"/>
                </a:solidFill>
              </a:rPr>
              <a:t>likes (joe, fish).</a:t>
            </a:r>
          </a:p>
          <a:p>
            <a:pPr lvl="2" eaLnBrk="1" hangingPunct="1">
              <a:buFontTx/>
              <a:buNone/>
            </a:pPr>
            <a:r>
              <a:rPr lang="en-US" altLang="en-US" sz="2000" smtClean="0">
                <a:solidFill>
                  <a:srgbClr val="0070C0"/>
                </a:solidFill>
              </a:rPr>
              <a:t>likes (joe, mary).</a:t>
            </a:r>
          </a:p>
          <a:p>
            <a:pPr lvl="2" eaLnBrk="1" hangingPunct="1">
              <a:buFontTx/>
              <a:buNone/>
            </a:pPr>
            <a:r>
              <a:rPr lang="en-US" altLang="en-US" sz="2000" smtClean="0">
                <a:solidFill>
                  <a:srgbClr val="0070C0"/>
                </a:solidFill>
              </a:rPr>
              <a:t>likes (mary, book).</a:t>
            </a:r>
          </a:p>
          <a:p>
            <a:pPr lvl="2" eaLnBrk="1" hangingPunct="1">
              <a:buFontTx/>
              <a:buNone/>
            </a:pPr>
            <a:r>
              <a:rPr lang="en-US" altLang="en-US" sz="2000" smtClean="0">
                <a:solidFill>
                  <a:srgbClr val="0070C0"/>
                </a:solidFill>
              </a:rPr>
              <a:t>likes(john, book).</a:t>
            </a:r>
          </a:p>
          <a:p>
            <a:pPr eaLnBrk="1" hangingPunct="1"/>
            <a:r>
              <a:rPr lang="en-US" altLang="en-US" sz="2800" smtClean="0"/>
              <a:t>Questions </a:t>
            </a:r>
            <a:r>
              <a:rPr lang="en-US" altLang="en-US" sz="2400" smtClean="0"/>
              <a:t>(what will prolog answer? Yes or No?)</a:t>
            </a:r>
          </a:p>
          <a:p>
            <a:pPr lvl="2" eaLnBrk="1" hangingPunct="1">
              <a:buFontTx/>
              <a:buNone/>
            </a:pPr>
            <a:r>
              <a:rPr lang="en-US" altLang="en-US" sz="2000" smtClean="0">
                <a:solidFill>
                  <a:srgbClr val="0070C0"/>
                </a:solidFill>
              </a:rPr>
              <a:t>?- likes (joe, money).</a:t>
            </a:r>
          </a:p>
          <a:p>
            <a:pPr lvl="2" eaLnBrk="1" hangingPunct="1">
              <a:buFontTx/>
              <a:buNone/>
            </a:pPr>
            <a:r>
              <a:rPr lang="en-US" altLang="en-US" sz="2000" smtClean="0">
                <a:solidFill>
                  <a:srgbClr val="0070C0"/>
                </a:solidFill>
              </a:rPr>
              <a:t>?- likes (mary, joe).</a:t>
            </a:r>
          </a:p>
          <a:p>
            <a:pPr lvl="2" eaLnBrk="1" hangingPunct="1">
              <a:buFontTx/>
              <a:buNone/>
            </a:pPr>
            <a:r>
              <a:rPr lang="en-US" altLang="en-US" sz="2000" smtClean="0">
                <a:solidFill>
                  <a:srgbClr val="0070C0"/>
                </a:solidFill>
              </a:rPr>
              <a:t>?- likes (mary, book).</a:t>
            </a:r>
          </a:p>
          <a:p>
            <a:pPr lvl="2" eaLnBrk="1" hangingPunct="1">
              <a:buFontTx/>
              <a:buNone/>
            </a:pPr>
            <a:r>
              <a:rPr lang="en-US" altLang="en-US" sz="2000" smtClean="0">
                <a:solidFill>
                  <a:srgbClr val="0070C0"/>
                </a:solidFill>
              </a:rPr>
              <a:t>?- king (john, france).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 prolog, we can not only name particular objects, but also use names like X to stand for objects determined by prolog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X: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Variables can be instantiated or not instantiated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Instantiated: bound to an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Example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rgbClr val="0070C0"/>
                </a:solidFill>
              </a:rPr>
              <a:t>?- likes (john, X).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here X stands for  something John likes.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831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Database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rgbClr val="0070C0"/>
                </a:solidFill>
              </a:rPr>
              <a:t>likes(john, flowers).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rgbClr val="0070C0"/>
                </a:solidFill>
              </a:rPr>
              <a:t>likes(john, mary).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rgbClr val="0070C0"/>
                </a:solidFill>
              </a:rPr>
              <a:t>likes(paul, mary).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rgbClr val="0070C0"/>
                </a:solidFill>
              </a:rPr>
              <a:t>likes(mary, book).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Question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rgbClr val="0070C0"/>
                </a:solidFill>
              </a:rPr>
              <a:t>?- likes (john, X).</a:t>
            </a:r>
            <a:r>
              <a:rPr lang="en-US" altLang="en-US" sz="1800" smtClean="0"/>
              <a:t>	</a:t>
            </a:r>
            <a:r>
              <a:rPr lang="en-US" altLang="en-US" sz="1800" i="1" smtClean="0"/>
              <a:t>//X initially not instantiated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Is there anything John likes?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Prolog’s response is: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i="1" smtClean="0"/>
              <a:t>X=flowers	</a:t>
            </a:r>
            <a:r>
              <a:rPr lang="en-US" altLang="en-US" sz="1800" i="1" smtClean="0"/>
              <a:t>//now X is instantiated</a:t>
            </a:r>
            <a:r>
              <a:rPr lang="en-US" altLang="en-US" sz="1800" b="1" i="1" smtClean="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However, there are more than one things John likes.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If we want to see all answers from Prolog, type ‘;’ after Prolog types out the answer.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i="1" smtClean="0"/>
              <a:t>X=flowers;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i="1" smtClean="0"/>
              <a:t>X=mary;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i="1" smtClean="0"/>
              <a:t>no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Conjunctions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Conjunction of more than one  goals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i="1" smtClean="0">
                <a:solidFill>
                  <a:srgbClr val="0070C0"/>
                </a:solidFill>
              </a:rPr>
              <a:t>?- likes (john, mary), likes(mary, john).</a:t>
            </a:r>
          </a:p>
          <a:p>
            <a:pPr lvl="1" eaLnBrk="1" hangingPunct="1"/>
            <a:r>
              <a:rPr lang="en-US" altLang="en-US" smtClean="0"/>
              <a:t>Here , is pronounced “</a:t>
            </a:r>
            <a:r>
              <a:rPr lang="en-US" altLang="en-US" smtClean="0">
                <a:solidFill>
                  <a:srgbClr val="FF0000"/>
                </a:solidFill>
              </a:rPr>
              <a:t>and</a:t>
            </a:r>
            <a:r>
              <a:rPr lang="en-US" altLang="en-US" smtClean="0"/>
              <a:t>”, and serves to separate any number of different goals that have to be satisfied in order to answer a question.</a:t>
            </a:r>
          </a:p>
          <a:p>
            <a:pPr lvl="1" eaLnBrk="1" hangingPunct="1"/>
            <a:r>
              <a:rPr lang="en-US" altLang="en-US" smtClean="0"/>
              <a:t>Variables can be used</a:t>
            </a:r>
          </a:p>
          <a:p>
            <a:pPr lvl="2" eaLnBrk="1" hangingPunct="1">
              <a:buFontTx/>
              <a:buNone/>
            </a:pPr>
            <a:r>
              <a:rPr lang="en-US" altLang="en-US" sz="2800" i="1" smtClean="0">
                <a:solidFill>
                  <a:srgbClr val="0070C0"/>
                </a:solidFill>
              </a:rPr>
              <a:t>?- likes(mary, X), likes(john, X)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Satisfying multiple goals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How to answer the questions like</a:t>
            </a:r>
          </a:p>
          <a:p>
            <a:pPr lvl="1" eaLnBrk="1" hangingPunct="1">
              <a:buFontTx/>
              <a:buNone/>
            </a:pPr>
            <a:r>
              <a:rPr lang="en-US" altLang="en-US" sz="2400" i="1" smtClean="0">
                <a:solidFill>
                  <a:srgbClr val="0070C0"/>
                </a:solidFill>
              </a:rPr>
              <a:t>?- likes (john, mary), likes(mary, john).</a:t>
            </a:r>
          </a:p>
          <a:p>
            <a:pPr lvl="1" eaLnBrk="1" hangingPunct="1">
              <a:buFontTx/>
              <a:buNone/>
            </a:pPr>
            <a:r>
              <a:rPr lang="en-US" altLang="en-US" sz="2400" i="1" smtClean="0">
                <a:solidFill>
                  <a:srgbClr val="0070C0"/>
                </a:solidFill>
              </a:rPr>
              <a:t>?- likes(mary, X), likes(john, X)</a:t>
            </a:r>
            <a:endParaRPr lang="en-US" altLang="en-US" sz="2000" smtClean="0">
              <a:solidFill>
                <a:srgbClr val="0070C0"/>
              </a:solidFill>
            </a:endParaRPr>
          </a:p>
          <a:p>
            <a:pPr eaLnBrk="1" hangingPunct="1"/>
            <a:r>
              <a:rPr lang="en-US" altLang="en-US" sz="2800" smtClean="0"/>
              <a:t>Prolog answers the question by attempting to </a:t>
            </a:r>
            <a:r>
              <a:rPr lang="en-US" altLang="en-US" sz="2800" smtClean="0">
                <a:solidFill>
                  <a:srgbClr val="FF0000"/>
                </a:solidFill>
              </a:rPr>
              <a:t>satisfy</a:t>
            </a:r>
            <a:r>
              <a:rPr lang="en-US" altLang="en-US" sz="2800" smtClean="0"/>
              <a:t> the first goal. </a:t>
            </a:r>
          </a:p>
          <a:p>
            <a:pPr lvl="1" eaLnBrk="1" hangingPunct="1"/>
            <a:r>
              <a:rPr lang="en-US" altLang="en-US" sz="2400" smtClean="0"/>
              <a:t>If the first goal is in the database, mark the place in the database, and attempts to satisfy the second goal</a:t>
            </a:r>
          </a:p>
          <a:p>
            <a:pPr lvl="2" eaLnBrk="1" hangingPunct="1"/>
            <a:r>
              <a:rPr lang="en-US" altLang="en-US" sz="2000" smtClean="0"/>
              <a:t>If the second goal is satisfied, we have found the solution</a:t>
            </a:r>
          </a:p>
          <a:p>
            <a:pPr lvl="2" eaLnBrk="1" hangingPunct="1"/>
            <a:r>
              <a:rPr lang="en-US" altLang="en-US" sz="2000" smtClean="0"/>
              <a:t>If the second goal is not satisfied, will attempt to re-satisfy the first goal</a:t>
            </a:r>
          </a:p>
          <a:p>
            <a:pPr lvl="3" eaLnBrk="1" hangingPunct="1"/>
            <a:r>
              <a:rPr lang="en-US" altLang="en-US" sz="1800" smtClean="0">
                <a:solidFill>
                  <a:srgbClr val="FF0000"/>
                </a:solidFill>
              </a:rPr>
              <a:t>backtracking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Practice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70C0"/>
                </a:solidFill>
              </a:rPr>
              <a:t>Database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solidFill>
                  <a:srgbClr val="0070C0"/>
                </a:solidFill>
              </a:rPr>
              <a:t>likes(mary, food).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solidFill>
                  <a:srgbClr val="0070C0"/>
                </a:solidFill>
              </a:rPr>
              <a:t>likes(mary, wine).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solidFill>
                  <a:srgbClr val="0070C0"/>
                </a:solidFill>
              </a:rPr>
              <a:t>likes(john, wine).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solidFill>
                  <a:srgbClr val="0070C0"/>
                </a:solidFill>
              </a:rPr>
              <a:t>likes(john, mary).</a:t>
            </a:r>
          </a:p>
          <a:p>
            <a:pPr eaLnBrk="1" hangingPunct="1"/>
            <a:r>
              <a:rPr lang="en-US" altLang="en-US" smtClean="0"/>
              <a:t>Question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solidFill>
                  <a:srgbClr val="0070C0"/>
                </a:solidFill>
              </a:rPr>
              <a:t>?- likes(mary, X), likes(john, X).</a:t>
            </a:r>
          </a:p>
          <a:p>
            <a:pPr eaLnBrk="1" hangingPunct="1"/>
            <a:r>
              <a:rPr lang="en-US" altLang="en-US" smtClean="0"/>
              <a:t>How Prolog answers this question?</a:t>
            </a:r>
          </a:p>
          <a:p>
            <a:pPr lvl="1" eaLnBrk="1" hangingPunct="1"/>
            <a:r>
              <a:rPr lang="en-US" altLang="en-US" smtClean="0"/>
              <a:t>the detailed process?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rule is a general statement about objects and their relationship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Rules are used to represent a</a:t>
            </a:r>
            <a:r>
              <a:rPr lang="en-US" altLang="en-US" i="1" smtClean="0"/>
              <a:t> fact</a:t>
            </a:r>
            <a:r>
              <a:rPr lang="en-US" altLang="en-US" smtClean="0"/>
              <a:t> depends on a group of other facts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 rule consists of a </a:t>
            </a:r>
            <a:r>
              <a:rPr lang="en-US" altLang="en-US" i="1" smtClean="0"/>
              <a:t>head</a:t>
            </a:r>
            <a:r>
              <a:rPr lang="en-US" altLang="en-US" smtClean="0"/>
              <a:t> and a </a:t>
            </a:r>
            <a:r>
              <a:rPr lang="en-US" altLang="en-US" i="1" smtClean="0"/>
              <a:t>body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rgbClr val="0070C0"/>
                </a:solidFill>
              </a:rPr>
              <a:t>likes(john, x) :- likes(x, wine).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rgbClr val="0070C0"/>
                </a:solidFill>
              </a:rPr>
              <a:t>likes(john, x) :- likes(x, wine), likes(x, food).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rgbClr val="0070C0"/>
                </a:solidFill>
              </a:rPr>
              <a:t>likes(john, x) :- female(x), likes(x, food).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Database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solidFill>
                  <a:srgbClr val="0070C0"/>
                </a:solidFill>
              </a:rPr>
              <a:t>male(albert).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solidFill>
                  <a:srgbClr val="0070C0"/>
                </a:solidFill>
              </a:rPr>
              <a:t>male(edward).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solidFill>
                  <a:srgbClr val="0070C0"/>
                </a:solidFill>
              </a:rPr>
              <a:t>female(alice).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solidFill>
                  <a:srgbClr val="0070C0"/>
                </a:solidFill>
              </a:rPr>
              <a:t>female(victoria).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solidFill>
                  <a:srgbClr val="0070C0"/>
                </a:solidFill>
              </a:rPr>
              <a:t>parents(edward, victoria, albert).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solidFill>
                  <a:srgbClr val="0070C0"/>
                </a:solidFill>
              </a:rPr>
              <a:t>parents(alice, victoria, albert).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/>
              <a:t>(note: parent(X,Y,Z) means the parents of X are Y and Z)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FF0000"/>
                </a:solidFill>
              </a:rPr>
              <a:t>Rule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0070C0"/>
                </a:solidFill>
              </a:rPr>
              <a:t>sister_of(X,Y) :- female(X), parents(X,M,F), parents(Y,M,F).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Question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solidFill>
                  <a:srgbClr val="0070C0"/>
                </a:solidFill>
              </a:rPr>
              <a:t>?- sister_of(alice, edward).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solidFill>
                  <a:srgbClr val="0070C0"/>
                </a:solidFill>
              </a:rPr>
              <a:t>?- sister_of(alice, alice).</a:t>
            </a:r>
            <a:r>
              <a:rPr lang="en-US" altLang="en-US" sz="2000" smtClean="0"/>
              <a:t>  /*can she be her own sister?*/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of Prolog Basics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Asserting facts about objects</a:t>
            </a:r>
          </a:p>
          <a:p>
            <a:pPr eaLnBrk="1" hangingPunct="1"/>
            <a:r>
              <a:rPr lang="en-US" altLang="en-US" smtClean="0"/>
              <a:t>Asking questions about the facts</a:t>
            </a:r>
          </a:p>
          <a:p>
            <a:pPr eaLnBrk="1" hangingPunct="1"/>
            <a:r>
              <a:rPr lang="en-US" altLang="en-US" smtClean="0"/>
              <a:t>Using variables </a:t>
            </a:r>
          </a:p>
          <a:p>
            <a:pPr eaLnBrk="1" hangingPunct="1"/>
            <a:r>
              <a:rPr lang="en-US" altLang="en-US" smtClean="0"/>
              <a:t>Conjunction as a way of saying “and”</a:t>
            </a:r>
          </a:p>
          <a:p>
            <a:pPr eaLnBrk="1" hangingPunct="1"/>
            <a:r>
              <a:rPr lang="en-US" altLang="en-US" smtClean="0"/>
              <a:t>Representing relationships in the form of rules</a:t>
            </a:r>
          </a:p>
          <a:p>
            <a:pPr eaLnBrk="1" hangingPunct="1"/>
            <a:r>
              <a:rPr lang="en-US" altLang="en-US" smtClean="0"/>
              <a:t>An introduction to backtracking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Exercises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Suppose we have written Prolog clauses that define the following relationships: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father(X,Y)    /*X is the father of Y*/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mother(X,Y)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male(X)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femae(X)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diff(X,Y)        /*X and Y are different*/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Please define the following relationships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is_mother(X)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is_father(X)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is_son(X)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sister_of(X,Y)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grandpa_of(X,Y)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sibling(X,Y)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aunt(X,Y)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20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20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Introduction to Logic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70C0"/>
                </a:solidFill>
              </a:rPr>
              <a:t>Logic Programming Paradigm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use of </a:t>
            </a:r>
            <a:r>
              <a:rPr lang="en-US" altLang="en-US" smtClean="0">
                <a:solidFill>
                  <a:srgbClr val="FF0000"/>
                </a:solidFill>
              </a:rPr>
              <a:t>mathematical logic </a:t>
            </a:r>
            <a:r>
              <a:rPr lang="en-US" altLang="en-US" smtClean="0"/>
              <a:t>for computer programming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based upon the fact that a </a:t>
            </a:r>
            <a:r>
              <a:rPr lang="en-US" altLang="en-US" smtClean="0">
                <a:solidFill>
                  <a:srgbClr val="FF0000"/>
                </a:solidFill>
              </a:rPr>
              <a:t>backwards reasoning</a:t>
            </a:r>
            <a:r>
              <a:rPr lang="en-US" altLang="en-US" smtClean="0"/>
              <a:t> theorem-prover applied to declarative sentences in the form of implications: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en-US" smtClean="0"/>
              <a:t>If B1 and … and Bn then H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treats the implications as goal-reduction procedures: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en-US" smtClean="0"/>
              <a:t>to show/solve H, show/solve B1 and … and Bn.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SWI-Prolog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SWI-Prolog is installed on the login servers and is available via the "</a:t>
            </a:r>
            <a:r>
              <a:rPr lang="en-US" dirty="0" err="1" smtClean="0">
                <a:solidFill>
                  <a:srgbClr val="FF0000"/>
                </a:solidFill>
              </a:rPr>
              <a:t>swipl</a:t>
            </a:r>
            <a:r>
              <a:rPr lang="en-US" dirty="0" smtClean="0"/>
              <a:t>" command.</a:t>
            </a:r>
          </a:p>
          <a:p>
            <a:pPr>
              <a:defRPr/>
            </a:pPr>
            <a:r>
              <a:rPr lang="en-US" dirty="0" smtClean="0"/>
              <a:t>SWI-Prolog tutorial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  <a:r>
              <a:rPr lang="en-US" dirty="0" smtClean="0">
                <a:hlinkClick r:id="rId2"/>
              </a:rPr>
              <a:t>http://www.swi-prolog.org/</a:t>
            </a:r>
            <a:endParaRPr lang="en-US" dirty="0" smtClean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K. R. Apt, The Logic Programming Paradigm and Prolog (prolog.pdf)</a:t>
            </a:r>
          </a:p>
          <a:p>
            <a:r>
              <a:rPr lang="en-US" dirty="0" smtClean="0"/>
              <a:t>Prolog supplement (PrologProg.docx)</a:t>
            </a:r>
          </a:p>
          <a:p>
            <a:r>
              <a:rPr lang="en-US" dirty="0" smtClean="0"/>
              <a:t>Chess: a case study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://archive.ics.uci.edu/ml/datasets/Chess+%</a:t>
            </a:r>
            <a:r>
              <a:rPr lang="en-US" dirty="0" smtClean="0">
                <a:hlinkClick r:id="rId2"/>
              </a:rPr>
              <a:t>28Domain+Theories%29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0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 treats the implication:</a:t>
            </a:r>
          </a:p>
          <a:p>
            <a:pPr lvl="4" eaLnBrk="1" hangingPunct="1"/>
            <a:r>
              <a:rPr lang="en-US" altLang="en-US" smtClean="0">
                <a:solidFill>
                  <a:srgbClr val="0070C0"/>
                </a:solidFill>
              </a:rPr>
              <a:t>If you press the alarm signal button, </a:t>
            </a:r>
          </a:p>
          <a:p>
            <a:pPr lvl="4" eaLnBrk="1" hangingPunct="1"/>
            <a:r>
              <a:rPr lang="en-US" altLang="en-US" smtClean="0">
                <a:solidFill>
                  <a:srgbClr val="0070C0"/>
                </a:solidFill>
              </a:rPr>
              <a:t>then you alert the driver of the train of a possible emergency </a:t>
            </a:r>
          </a:p>
          <a:p>
            <a:pPr eaLnBrk="1" hangingPunct="1"/>
            <a:r>
              <a:rPr lang="en-US" altLang="en-US" smtClean="0"/>
              <a:t>as the procedure:</a:t>
            </a:r>
          </a:p>
          <a:p>
            <a:pPr lvl="4" eaLnBrk="1" hangingPunct="1"/>
            <a:r>
              <a:rPr lang="en-US" altLang="en-US" smtClean="0">
                <a:solidFill>
                  <a:srgbClr val="7030A0"/>
                </a:solidFill>
              </a:rPr>
              <a:t>To alert the driver of the train of a possible emergency, </a:t>
            </a:r>
          </a:p>
          <a:p>
            <a:pPr lvl="4" eaLnBrk="1" hangingPunct="1"/>
            <a:r>
              <a:rPr lang="en-US" altLang="en-US" smtClean="0">
                <a:solidFill>
                  <a:srgbClr val="7030A0"/>
                </a:solidFill>
              </a:rPr>
              <a:t>press the alarm signal button. 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History of Logic Programming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Roots in automated theorem proving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0070C0"/>
                </a:solidFill>
              </a:rPr>
              <a:t>Computation as deduction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Uses </a:t>
            </a:r>
            <a:r>
              <a:rPr lang="en-US" altLang="en-US" sz="2400" smtClean="0">
                <a:solidFill>
                  <a:srgbClr val="FF0000"/>
                </a:solidFill>
              </a:rPr>
              <a:t>first-order logic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Mostly in the field of logic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Much later to the field of computer science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FF0000"/>
                </a:solidFill>
              </a:rPr>
              <a:t>Prolog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 practical realization of the idea of logic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Started as a programming language for natural language processing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Later thinks it could fit as a general-purpose programming language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 of Logic Programming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Features</a:t>
            </a:r>
          </a:p>
          <a:p>
            <a:pPr lvl="1" eaLnBrk="1" hangingPunct="1"/>
            <a:r>
              <a:rPr lang="en-US" altLang="en-US" smtClean="0"/>
              <a:t>Computing takes place over the </a:t>
            </a:r>
            <a:r>
              <a:rPr lang="en-US" altLang="en-US" smtClean="0">
                <a:solidFill>
                  <a:srgbClr val="FF0000"/>
                </a:solidFill>
              </a:rPr>
              <a:t>domain </a:t>
            </a:r>
            <a:r>
              <a:rPr lang="en-US" altLang="en-US" smtClean="0"/>
              <a:t>of all terms defined over a “universal” alphabet.</a:t>
            </a:r>
          </a:p>
          <a:p>
            <a:pPr lvl="1" eaLnBrk="1" hangingPunct="1"/>
            <a:r>
              <a:rPr lang="en-US" altLang="en-US" smtClean="0"/>
              <a:t>Values are assigned to variables by means of automatically generated substitutions,  called “</a:t>
            </a:r>
            <a:r>
              <a:rPr lang="en-US" altLang="en-US" smtClean="0">
                <a:solidFill>
                  <a:srgbClr val="FF0000"/>
                </a:solidFill>
              </a:rPr>
              <a:t>unifiers</a:t>
            </a:r>
            <a:r>
              <a:rPr lang="en-US" altLang="en-US" smtClean="0"/>
              <a:t>”.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smtClean="0">
                <a:solidFill>
                  <a:srgbClr val="0070C0"/>
                </a:solidFill>
              </a:rPr>
              <a:t>control</a:t>
            </a:r>
            <a:r>
              <a:rPr lang="en-US" altLang="en-US" smtClean="0"/>
              <a:t> is provided by a single mechanism: </a:t>
            </a:r>
            <a:r>
              <a:rPr lang="en-US" altLang="en-US" smtClean="0">
                <a:solidFill>
                  <a:srgbClr val="FF0000"/>
                </a:solidFill>
              </a:rPr>
              <a:t>automatic backtracking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to Prolog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Prolog: A programming language that is used for solving problems that involve </a:t>
            </a:r>
            <a:r>
              <a:rPr lang="en-US" altLang="en-US" sz="2800" i="1" smtClean="0">
                <a:solidFill>
                  <a:schemeClr val="hlink"/>
                </a:solidFill>
              </a:rPr>
              <a:t>objects</a:t>
            </a:r>
            <a:r>
              <a:rPr lang="en-US" altLang="en-US" sz="2800" smtClean="0"/>
              <a:t> and the </a:t>
            </a:r>
            <a:r>
              <a:rPr lang="en-US" altLang="en-US" sz="2800" i="1" smtClean="0">
                <a:solidFill>
                  <a:schemeClr val="hlink"/>
                </a:solidFill>
              </a:rPr>
              <a:t>relationship</a:t>
            </a:r>
            <a:r>
              <a:rPr lang="en-US" altLang="en-US" sz="2800" smtClean="0"/>
              <a:t> between objects.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Two people are sisters if they are both female and have the same parents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 Prolog program consists of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Declarations of </a:t>
            </a:r>
            <a:r>
              <a:rPr lang="en-US" altLang="en-US" sz="2400" i="1" smtClean="0">
                <a:solidFill>
                  <a:schemeClr val="hlink"/>
                </a:solidFill>
              </a:rPr>
              <a:t>facts</a:t>
            </a:r>
            <a:r>
              <a:rPr lang="en-US" altLang="en-US" sz="2400" smtClean="0"/>
              <a:t> about the objects and their relationships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 definitions of </a:t>
            </a:r>
            <a:r>
              <a:rPr lang="en-US" altLang="en-US" sz="2400" i="1" smtClean="0"/>
              <a:t>rules</a:t>
            </a:r>
            <a:r>
              <a:rPr lang="en-US" altLang="en-US" sz="2400" smtClean="0"/>
              <a:t> about objects and their relationships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smtClean="0">
                <a:solidFill>
                  <a:schemeClr val="hlink"/>
                </a:solidFill>
              </a:rPr>
              <a:t>Questions </a:t>
            </a:r>
            <a:r>
              <a:rPr lang="en-US" altLang="en-US" sz="2400" smtClean="0"/>
              <a:t>about objects and their relationships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Facts</a:t>
            </a:r>
          </a:p>
        </p:txBody>
      </p:sp>
      <p:graphicFrame>
        <p:nvGraphicFramePr>
          <p:cNvPr id="9245" name="Group 2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61023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44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Interpretation in English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valuable (gold).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Gold is valuable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female (jane).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Jane is female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32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owns (john, gold).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Johns owns gold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father (john,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mary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).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John is Mary’s father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gives (john, book,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mary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).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John gives the book to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mary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Syntax of Facts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Facts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Defining </a:t>
            </a:r>
            <a:r>
              <a:rPr lang="en-US" altLang="en-US" sz="2400" smtClean="0">
                <a:solidFill>
                  <a:srgbClr val="0070C0"/>
                </a:solidFill>
              </a:rPr>
              <a:t>relationship between objects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Syntax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The names of all </a:t>
            </a:r>
            <a:r>
              <a:rPr lang="en-US" altLang="en-US" sz="2400" smtClean="0">
                <a:solidFill>
                  <a:srgbClr val="0070C0"/>
                </a:solidFill>
              </a:rPr>
              <a:t>relationships</a:t>
            </a:r>
            <a:r>
              <a:rPr lang="en-US" altLang="en-US" sz="2400" smtClean="0"/>
              <a:t> and </a:t>
            </a:r>
            <a:r>
              <a:rPr lang="en-US" altLang="en-US" sz="2400" smtClean="0">
                <a:solidFill>
                  <a:srgbClr val="0070C0"/>
                </a:solidFill>
              </a:rPr>
              <a:t>objects</a:t>
            </a:r>
            <a:r>
              <a:rPr lang="en-US" altLang="en-US" sz="2400" smtClean="0"/>
              <a:t> must begin with a </a:t>
            </a:r>
            <a:r>
              <a:rPr lang="en-US" altLang="en-US" sz="2400" smtClean="0">
                <a:solidFill>
                  <a:srgbClr val="FF0000"/>
                </a:solidFill>
              </a:rPr>
              <a:t>lower-case</a:t>
            </a:r>
            <a:r>
              <a:rPr lang="en-US" altLang="en-US" sz="2400" smtClean="0"/>
              <a:t> letter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The relationship is written first, and the objects are written separated by commas, and the objects are enclosed by a pair of round brackets.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7030A0"/>
                </a:solidFill>
              </a:rPr>
              <a:t>The full stop character “</a:t>
            </a:r>
            <a:r>
              <a:rPr lang="en-US" altLang="en-US" sz="2400" smtClean="0">
                <a:solidFill>
                  <a:srgbClr val="FF0000"/>
                </a:solidFill>
              </a:rPr>
              <a:t>.</a:t>
            </a:r>
            <a:r>
              <a:rPr lang="en-US" altLang="en-US" sz="2400" smtClean="0">
                <a:solidFill>
                  <a:srgbClr val="7030A0"/>
                </a:solidFill>
              </a:rPr>
              <a:t>” must  come at the end of a fact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rgbClr val="FF0000"/>
                </a:solidFill>
              </a:rPr>
              <a:t>Database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A collection of facts is called a database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We can ask questions about facts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A question looks like a fact, except that we put a special symbol (?-) before it.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solidFill>
                  <a:srgbClr val="0070C0"/>
                </a:solidFill>
              </a:rPr>
              <a:t>?- owns (mary, book).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Does Mary owns the book?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When a question is  asked, Prolog will search through the database you typed in before and look for the facts that match the fact in the question.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If found, respond </a:t>
            </a:r>
            <a:r>
              <a:rPr lang="en-US" altLang="en-US" sz="2400" i="1" smtClean="0"/>
              <a:t>Yes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If not, respond </a:t>
            </a:r>
            <a:r>
              <a:rPr lang="en-US" altLang="en-US" sz="2400" i="1" smtClean="0"/>
              <a:t>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1056</Words>
  <Application>Microsoft Office PowerPoint</Application>
  <PresentationFormat>On-screen Show (4:3)</PresentationFormat>
  <Paragraphs>181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Lecture P1: Introduction to Prolog</vt:lpstr>
      <vt:lpstr>Introduction to Logic Programming</vt:lpstr>
      <vt:lpstr>Example</vt:lpstr>
      <vt:lpstr>History of Logic Programming</vt:lpstr>
      <vt:lpstr>Overview of Logic Programming</vt:lpstr>
      <vt:lpstr>Introduction to Prolog</vt:lpstr>
      <vt:lpstr>Facts</vt:lpstr>
      <vt:lpstr>Syntax of Facts</vt:lpstr>
      <vt:lpstr>Questions</vt:lpstr>
      <vt:lpstr>Example</vt:lpstr>
      <vt:lpstr>Variables</vt:lpstr>
      <vt:lpstr>Example</vt:lpstr>
      <vt:lpstr>Conjunctions</vt:lpstr>
      <vt:lpstr>Satisfying multiple goals</vt:lpstr>
      <vt:lpstr>Practice</vt:lpstr>
      <vt:lpstr>Rules</vt:lpstr>
      <vt:lpstr>Example</vt:lpstr>
      <vt:lpstr>Summary of Prolog Basics</vt:lpstr>
      <vt:lpstr>Exercises </vt:lpstr>
      <vt:lpstr>SWI-Prolog</vt:lpstr>
      <vt:lpstr>References</vt:lpstr>
    </vt:vector>
  </TitlesOfParts>
  <Company>Cal Poly Pomona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Wrapping up Lisp</dc:title>
  <dc:creator>College of Science</dc:creator>
  <cp:lastModifiedBy>Lan Yang</cp:lastModifiedBy>
  <cp:revision>11</cp:revision>
  <dcterms:created xsi:type="dcterms:W3CDTF">2010-04-23T22:30:34Z</dcterms:created>
  <dcterms:modified xsi:type="dcterms:W3CDTF">2018-04-25T20:30:44Z</dcterms:modified>
</cp:coreProperties>
</file>