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3" r:id="rId5"/>
    <p:sldId id="274" r:id="rId6"/>
    <p:sldId id="275" r:id="rId7"/>
    <p:sldId id="276" r:id="rId8"/>
    <p:sldId id="278" r:id="rId9"/>
    <p:sldId id="277" r:id="rId10"/>
    <p:sldId id="279" r:id="rId11"/>
    <p:sldId id="264" r:id="rId12"/>
    <p:sldId id="258" r:id="rId13"/>
    <p:sldId id="260" r:id="rId14"/>
    <p:sldId id="263" r:id="rId15"/>
    <p:sldId id="259" r:id="rId16"/>
    <p:sldId id="265" r:id="rId17"/>
    <p:sldId id="266" r:id="rId18"/>
    <p:sldId id="287" r:id="rId19"/>
    <p:sldId id="288" r:id="rId20"/>
    <p:sldId id="271" r:id="rId21"/>
    <p:sldId id="281" r:id="rId22"/>
    <p:sldId id="282" r:id="rId23"/>
    <p:sldId id="283" r:id="rId24"/>
    <p:sldId id="267" r:id="rId25"/>
    <p:sldId id="284" r:id="rId26"/>
    <p:sldId id="285" r:id="rId27"/>
    <p:sldId id="286" r:id="rId28"/>
    <p:sldId id="272" r:id="rId29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75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254A0-BCD6-4C19-9751-D77BCF412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6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BDE71-9E6A-4F40-AEC9-FA01F412B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2819B-54F0-4AF6-BB9B-CF53DF6DD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D0F51-3F90-4479-B8D2-3363DD71E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A6B21-44F8-41F4-BE23-23B71E010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0A0CF-2EE1-46B9-A815-0C982EF35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0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46CCC-3E76-4495-8CC1-C8FCA9766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94DB9-4EA2-400B-B784-6F91ADCCD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A577F-B1F4-4C82-98FB-2DEAD457D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58375-DE9B-4587-A1C6-969D844C7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C5550-6D01-477F-A26B-5FF1DFC6F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5A4E524-D0BB-411F-A421-9B5F6E3D80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0" i="0" u="none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on Prolog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Lecture P2 – CS352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way to prevent infinite loop</a:t>
            </a:r>
          </a:p>
          <a:p>
            <a:pPr marL="0" indent="0">
              <a:buNone/>
            </a:pPr>
            <a:endParaRPr lang="en-US" dirty="0"/>
          </a:p>
          <a:p>
            <a:pPr marL="1257300" lvl="3" indent="0">
              <a:buNone/>
            </a:pPr>
            <a:r>
              <a:rPr lang="en-US" sz="3200" dirty="0" err="1" smtClean="0">
                <a:solidFill>
                  <a:srgbClr val="0070C0"/>
                </a:solidFill>
              </a:rPr>
              <a:t>fac</a:t>
            </a:r>
            <a:r>
              <a:rPr lang="en-US" sz="3200" dirty="0" smtClean="0">
                <a:solidFill>
                  <a:srgbClr val="0070C0"/>
                </a:solidFill>
              </a:rPr>
              <a:t>(0,1</a:t>
            </a:r>
            <a:r>
              <a:rPr lang="en-US" sz="3200" dirty="0">
                <a:solidFill>
                  <a:srgbClr val="0070C0"/>
                </a:solidFill>
              </a:rPr>
              <a:t>).</a:t>
            </a:r>
          </a:p>
          <a:p>
            <a:pPr marL="1257300" lvl="3" indent="0">
              <a:buNone/>
            </a:pPr>
            <a:r>
              <a:rPr lang="en-US" sz="3200" dirty="0" err="1">
                <a:solidFill>
                  <a:srgbClr val="0070C0"/>
                </a:solidFill>
              </a:rPr>
              <a:t>fac</a:t>
            </a:r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dirty="0" err="1">
                <a:solidFill>
                  <a:srgbClr val="0070C0"/>
                </a:solidFill>
              </a:rPr>
              <a:t>N,Out</a:t>
            </a:r>
            <a:r>
              <a:rPr lang="en-US" sz="3200" dirty="0">
                <a:solidFill>
                  <a:srgbClr val="0070C0"/>
                </a:solidFill>
              </a:rPr>
              <a:t>) :-</a:t>
            </a:r>
          </a:p>
          <a:p>
            <a:pPr marL="1257300" lvl="3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        N &gt; 0,</a:t>
            </a:r>
          </a:p>
          <a:p>
            <a:pPr marL="1257300" lvl="3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        M is N-1,</a:t>
            </a:r>
          </a:p>
          <a:p>
            <a:pPr marL="1257300" lvl="3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        </a:t>
            </a:r>
            <a:r>
              <a:rPr lang="en-US" sz="3200" dirty="0" err="1">
                <a:solidFill>
                  <a:srgbClr val="0070C0"/>
                </a:solidFill>
              </a:rPr>
              <a:t>fac</a:t>
            </a:r>
            <a:r>
              <a:rPr lang="en-US" sz="3200" dirty="0">
                <a:solidFill>
                  <a:srgbClr val="0070C0"/>
                </a:solidFill>
              </a:rPr>
              <a:t>(M,Y),</a:t>
            </a:r>
          </a:p>
          <a:p>
            <a:pPr marL="1257300" lvl="3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        Out is N*Y.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Disjunction operator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Disjunction of goals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X;Y</a:t>
            </a:r>
            <a:r>
              <a:rPr lang="en-US" altLang="en-US" sz="2400" dirty="0" smtClean="0"/>
              <a:t> (meaning X or Y)</a:t>
            </a:r>
          </a:p>
          <a:p>
            <a:pPr eaLnBrk="1" hangingPunct="1"/>
            <a:r>
              <a:rPr lang="en-US" altLang="en-US" sz="2800" dirty="0" smtClean="0"/>
              <a:t>Example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person(X) :- (X=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adam</a:t>
            </a:r>
            <a:r>
              <a:rPr lang="en-US" altLang="en-US" sz="2400" dirty="0" smtClean="0">
                <a:solidFill>
                  <a:srgbClr val="0070C0"/>
                </a:solidFill>
              </a:rPr>
              <a:t>; X=eve; mother(X,Y)).</a:t>
            </a:r>
          </a:p>
          <a:p>
            <a:pPr lvl="2" eaLnBrk="1" hangingPunct="1">
              <a:buFontTx/>
              <a:buNone/>
            </a:pPr>
            <a:r>
              <a:rPr lang="en-US" altLang="en-US" sz="2000" dirty="0" smtClean="0"/>
              <a:t>(X is a person if X is </a:t>
            </a:r>
            <a:r>
              <a:rPr lang="en-US" altLang="en-US" sz="2000" dirty="0" err="1" smtClean="0"/>
              <a:t>adam</a:t>
            </a:r>
            <a:r>
              <a:rPr lang="en-US" altLang="en-US" sz="2000" dirty="0" smtClean="0"/>
              <a:t> (first possibility), or X is eve (2nd possibility), or X has a mother)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Equivalent to: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	</a:t>
            </a:r>
            <a:r>
              <a:rPr lang="en-US" altLang="en-US" sz="2400" dirty="0" smtClean="0">
                <a:solidFill>
                  <a:srgbClr val="0070C0"/>
                </a:solidFill>
              </a:rPr>
              <a:t>person(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adam</a:t>
            </a:r>
            <a:r>
              <a:rPr lang="en-US" altLang="en-US" sz="2400" dirty="0" smtClean="0">
                <a:solidFill>
                  <a:srgbClr val="0070C0"/>
                </a:solidFill>
              </a:rPr>
              <a:t>).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	person(eve).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	person(X) :- mother(X,Y).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List</a:t>
            </a:r>
          </a:p>
          <a:p>
            <a:pPr lvl="1" eaLnBrk="1" hangingPunct="1"/>
            <a:r>
              <a:rPr lang="en-US" altLang="en-US" sz="2400" dirty="0" smtClean="0"/>
              <a:t>Consists of elements of the list separated by commas</a:t>
            </a:r>
          </a:p>
          <a:p>
            <a:pPr lvl="1" eaLnBrk="1" hangingPunct="1"/>
            <a:r>
              <a:rPr lang="en-US" altLang="en-US" sz="2400" dirty="0" smtClean="0"/>
              <a:t>The whole list is enclosed in square brackets</a:t>
            </a:r>
          </a:p>
          <a:p>
            <a:pPr lvl="1" eaLnBrk="1" hangingPunct="1"/>
            <a:r>
              <a:rPr lang="en-US" altLang="en-US" sz="2400" dirty="0" smtClean="0"/>
              <a:t>Can also be written as [X|Y], X: the head, Y: the tail </a:t>
            </a:r>
          </a:p>
          <a:p>
            <a:pPr eaLnBrk="1" hangingPunct="1"/>
            <a:r>
              <a:rPr lang="en-US" altLang="en-US" sz="2800" dirty="0" smtClean="0"/>
              <a:t>Examples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[] </a:t>
            </a:r>
            <a:r>
              <a:rPr lang="en-US" altLang="en-US" sz="2400" dirty="0" smtClean="0"/>
              <a:t>(empty list)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[a]	         </a:t>
            </a:r>
            <a:r>
              <a:rPr lang="en-US" altLang="en-US" sz="2400" dirty="0" smtClean="0"/>
              <a:t>(head: a, tail: [])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[a, b, c]  </a:t>
            </a:r>
            <a:r>
              <a:rPr lang="en-US" altLang="en-US" sz="2400" dirty="0" smtClean="0"/>
              <a:t>(head: a, tail: [</a:t>
            </a:r>
            <a:r>
              <a:rPr lang="en-US" altLang="en-US" sz="2400" dirty="0" err="1" smtClean="0"/>
              <a:t>b,c</a:t>
            </a:r>
            <a:r>
              <a:rPr lang="en-US" altLang="en-US" sz="2400" dirty="0" smtClean="0"/>
              <a:t>])</a:t>
            </a:r>
          </a:p>
          <a:p>
            <a:pPr lvl="1" eaLnBrk="1" hangingPunct="1"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[the, men, [like, to, fish]]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Applications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Member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%member(X,Xs): X is a member of list Xs?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   member(X,[X|_]).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   member(X,[_|Y) :- member(X,Y).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?- member(d,[</a:t>
            </a:r>
            <a:r>
              <a:rPr lang="en-US" dirty="0" err="1" smtClean="0">
                <a:solidFill>
                  <a:srgbClr val="0070C0"/>
                </a:solidFill>
              </a:rPr>
              <a:t>a,b,c,d,e,f,g</a:t>
            </a:r>
            <a:r>
              <a:rPr lang="en-US" dirty="0" smtClean="0">
                <a:solidFill>
                  <a:srgbClr val="0070C0"/>
                </a:solidFill>
              </a:rPr>
              <a:t>]).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smtClean="0"/>
              <a:t>true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70C0"/>
                </a:solidFill>
              </a:rPr>
              <a:t>?- member(2,[3,a,4,f]).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dirty="0" smtClean="0"/>
              <a:t>false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Length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        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%length(</a:t>
            </a:r>
            <a:r>
              <a:rPr lang="en-US" sz="2800" i="1" dirty="0" err="1" smtClean="0">
                <a:solidFill>
                  <a:schemeClr val="accent1">
                    <a:lumMod val="50000"/>
                  </a:schemeClr>
                </a:solidFill>
              </a:rPr>
              <a:t>Xs,N</a:t>
            </a:r>
            <a:r>
              <a:rPr lang="en-US" sz="2800" i="1" dirty="0" smtClean="0">
                <a:solidFill>
                  <a:schemeClr val="accent1">
                    <a:lumMod val="50000"/>
                  </a:schemeClr>
                </a:solidFill>
              </a:rPr>
              <a:t>): N is the length of list Xs</a:t>
            </a:r>
            <a:endParaRPr lang="en-US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	</a:t>
            </a:r>
            <a:r>
              <a:rPr lang="en-US" sz="2800" dirty="0" smtClean="0">
                <a:solidFill>
                  <a:srgbClr val="0070C0"/>
                </a:solidFill>
              </a:rPr>
              <a:t>length([], 0).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		length([_ | Ts], N) :- length (Ts, M), N is M+1.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         ?- length([</a:t>
            </a:r>
            <a:r>
              <a:rPr lang="en-US" sz="2800" dirty="0" err="1" smtClean="0">
                <a:solidFill>
                  <a:srgbClr val="0070C0"/>
                </a:solidFill>
              </a:rPr>
              <a:t>a,b,c</a:t>
            </a:r>
            <a:r>
              <a:rPr lang="en-US" sz="2800" dirty="0" smtClean="0">
                <a:solidFill>
                  <a:srgbClr val="0070C0"/>
                </a:solidFill>
              </a:rPr>
              <a:t>], N).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		N=3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p([1, 2, 3]).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p([the, cat, sat, [on, the, mat]]).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?-p[X|Y].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X=1 Y=[2, 3] ;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X=the  Y=[</a:t>
            </a:r>
            <a:r>
              <a:rPr lang="en-US" altLang="en-US" dirty="0" err="1" smtClean="0"/>
              <a:t>cat,sat</a:t>
            </a:r>
            <a:r>
              <a:rPr lang="en-US" altLang="en-US" dirty="0" smtClean="0"/>
              <a:t>,[</a:t>
            </a:r>
            <a:r>
              <a:rPr lang="en-US" altLang="en-US" dirty="0" err="1" smtClean="0"/>
              <a:t>on,the,mat</a:t>
            </a:r>
            <a:r>
              <a:rPr lang="en-US" altLang="en-US" dirty="0" smtClean="0"/>
              <a:t>]]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?-p([_,_,_,[_|X]]).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X=[</a:t>
            </a:r>
            <a:r>
              <a:rPr lang="en-US" altLang="en-US" dirty="0" err="1" smtClean="0"/>
              <a:t>the,mat</a:t>
            </a:r>
            <a:r>
              <a:rPr lang="en-US" altLang="en-US" dirty="0" smtClean="0"/>
              <a:t>]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Avoiding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Circular definitions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7030A0"/>
                </a:solidFill>
              </a:rPr>
              <a:t>parent(X,Y) :- child(Y,X).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7030A0"/>
                </a:solidFill>
              </a:rPr>
              <a:t>child(A,B) :- parent(B,A).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Infinite definitions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7030A0"/>
                </a:solidFill>
              </a:rPr>
              <a:t>person(X) :- person(Y), mother(X,Y).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7030A0"/>
                </a:solidFill>
              </a:rPr>
              <a:t>   person(</a:t>
            </a:r>
            <a:r>
              <a:rPr lang="en-US" altLang="en-US" dirty="0" err="1" smtClean="0">
                <a:solidFill>
                  <a:srgbClr val="7030A0"/>
                </a:solidFill>
              </a:rPr>
              <a:t>adam</a:t>
            </a:r>
            <a:r>
              <a:rPr lang="en-US" altLang="en-US" dirty="0" smtClean="0">
                <a:solidFill>
                  <a:srgbClr val="7030A0"/>
                </a:solidFill>
              </a:rPr>
              <a:t>).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?- person(X).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Example Programs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smtClean="0"/>
              <a:t> 		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%ordered(Xs): is the list Xs in ascending order?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	</a:t>
            </a:r>
            <a:r>
              <a:rPr lang="en-US" sz="2800" dirty="0" smtClean="0">
                <a:solidFill>
                  <a:srgbClr val="0070C0"/>
                </a:solidFill>
              </a:rPr>
              <a:t>ordered([]).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		ordered([_]).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 smtClean="0">
                <a:solidFill>
                  <a:srgbClr val="0070C0"/>
                </a:solidFill>
              </a:rPr>
              <a:t>		ordered([X,Y | Xs] :- X =&lt; Y, ordered([Y|Xs]).</a:t>
            </a:r>
          </a:p>
          <a:p>
            <a:pPr eaLnBrk="1" hangingPunct="1">
              <a:buFontTx/>
              <a:buNone/>
              <a:defRPr/>
            </a:pPr>
            <a:endParaRPr lang="en-US" sz="2800" dirty="0" smtClean="0"/>
          </a:p>
          <a:p>
            <a:pPr eaLnBrk="1" hangingPunct="1">
              <a:buFontTx/>
              <a:buNone/>
              <a:defRPr/>
            </a:pPr>
            <a:r>
              <a:rPr lang="en-US" sz="2800" dirty="0" smtClean="0"/>
              <a:t>				</a:t>
            </a:r>
          </a:p>
          <a:p>
            <a:pPr eaLnBrk="1" hangingPunct="1">
              <a:buFontTx/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Change for a dollar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400" dirty="0" smtClean="0"/>
              <a:t>Write a  Prolog </a:t>
            </a:r>
            <a:r>
              <a:rPr lang="en-US" sz="2400" dirty="0"/>
              <a:t>program checks or generates change adding up to a dollar consisting of half-dollars, quarters, dimes, nickels, and pennies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change([H,Q,D,N,P]) :-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member(H,[0,1,2]),                      /* Half-dollars */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member(Q,[0,1,2,3,4]),                  /* quarters     */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member(D,[0,1,2,3,4,5,6,7,8,9,10]) ,    /* dimes        */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member(N,[0,1,2,3,4,5,6,7,8,9,10,       /* nickels      */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          11,12,13,14,15,16,17,18,19,20]),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S is 50*H + 25*Q +10*D + 5*N,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S =&lt; 100,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P is 100-S. </a:t>
            </a:r>
          </a:p>
        </p:txBody>
      </p:sp>
    </p:spTree>
    <p:extLst>
      <p:ext uri="{BB962C8B-B14F-4D97-AF65-F5344CB8AC3E}">
        <p14:creationId xmlns:p14="http://schemas.microsoft.com/office/powerpoint/2010/main" val="498885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Several kinds of goals are possible; for example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?- change([H,Q,D,N,P]). </a:t>
            </a:r>
          </a:p>
          <a:p>
            <a:pPr marL="0" indent="0">
              <a:buNone/>
            </a:pPr>
            <a:r>
              <a:rPr lang="en-US" sz="2000" dirty="0"/>
              <a:t>...</a:t>
            </a:r>
          </a:p>
          <a:p>
            <a:pPr marL="0" indent="0">
              <a:buNone/>
            </a:pPr>
            <a:r>
              <a:rPr lang="en-US" sz="2000" dirty="0"/>
              <a:t>will list all possible ways of giving change for a dollar (try it!), and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?- change([0,2,3,4,6]). </a:t>
            </a:r>
          </a:p>
          <a:p>
            <a:pPr marL="0" indent="0">
              <a:buNone/>
            </a:pPr>
            <a:r>
              <a:rPr lang="en-US" sz="2000" dirty="0" smtClean="0"/>
              <a:t>false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since 2 quarters, 3 dimes, 4 nickels, and 6 pennies does not make a dollar, </a:t>
            </a:r>
            <a:r>
              <a:rPr lang="en-US" sz="2000" dirty="0" smtClean="0"/>
              <a:t>and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?- change([0,2,3,2,P]). </a:t>
            </a:r>
          </a:p>
          <a:p>
            <a:pPr marL="0" indent="0">
              <a:buNone/>
            </a:pPr>
            <a:r>
              <a:rPr lang="en-US" sz="2000" dirty="0"/>
              <a:t>P=10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240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mtClean="0"/>
              <a:t>Arithmetics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Arithmetic operators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+, -, *, /, //</a:t>
            </a:r>
            <a:r>
              <a:rPr lang="en-US" altLang="en-US" sz="2000" dirty="0" smtClean="0"/>
              <a:t> (integer division)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0070C0"/>
                </a:solidFill>
              </a:rPr>
              <a:t>Infix notation </a:t>
            </a:r>
          </a:p>
          <a:p>
            <a:pPr lvl="3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 smtClean="0"/>
              <a:t>x+y</a:t>
            </a:r>
            <a:r>
              <a:rPr lang="en-US" altLang="en-US" sz="1800" dirty="0" smtClean="0"/>
              <a:t>*z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Evaluation of arithmetic expressions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?- 7 is </a:t>
            </a:r>
            <a:r>
              <a:rPr lang="en-US" altLang="en-US" sz="2000" dirty="0" smtClean="0"/>
              <a:t>3+4.</a:t>
            </a: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true</a:t>
            </a: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?- 8 is </a:t>
            </a:r>
            <a:r>
              <a:rPr lang="en-US" altLang="en-US" sz="2000" dirty="0" smtClean="0"/>
              <a:t>3+4.</a:t>
            </a: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false</a:t>
            </a:r>
            <a:endParaRPr lang="en-US" alt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Arithmetic comparison relations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&lt;, =&lt;, =:= (equal), =\= (different), &gt;=, and 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note: </a:t>
            </a:r>
            <a:r>
              <a:rPr lang="en-US" altLang="en-US" sz="1800" dirty="0" smtClean="0">
                <a:solidFill>
                  <a:srgbClr val="0070C0"/>
                </a:solidFill>
              </a:rPr>
              <a:t>= (unifies with)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?- 6*2 =:= </a:t>
            </a:r>
            <a:r>
              <a:rPr lang="en-US" altLang="en-US" sz="2000" dirty="0" smtClean="0"/>
              <a:t>3*4.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true</a:t>
            </a: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?- 7 &gt; 3+4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false</a:t>
            </a:r>
            <a:endParaRPr lang="en-US" altLang="en-US" sz="20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52438"/>
            <a:ext cx="9134475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&amp; SPY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en-US" dirty="0">
                <a:solidFill>
                  <a:srgbClr val="0070C0"/>
                </a:solidFill>
              </a:rPr>
              <a:t>([],0).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en-US" dirty="0">
                <a:solidFill>
                  <a:srgbClr val="0070C0"/>
                </a:solidFill>
              </a:rPr>
              <a:t>([X|Y],N) :- </a:t>
            </a:r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en-US" dirty="0">
                <a:solidFill>
                  <a:srgbClr val="0070C0"/>
                </a:solidFill>
              </a:rPr>
              <a:t>(Y,M), N </a:t>
            </a:r>
            <a:r>
              <a:rPr lang="en-US" dirty="0" smtClean="0">
                <a:solidFill>
                  <a:srgbClr val="0070C0"/>
                </a:solidFill>
              </a:rPr>
              <a:t>is </a:t>
            </a:r>
            <a:r>
              <a:rPr lang="en-US" dirty="0">
                <a:solidFill>
                  <a:srgbClr val="0070C0"/>
                </a:solidFill>
              </a:rPr>
              <a:t>M+1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len</a:t>
            </a:r>
            <a:r>
              <a:rPr lang="en-US" dirty="0" smtClean="0">
                <a:solidFill>
                  <a:srgbClr val="0070C0"/>
                </a:solidFill>
              </a:rPr>
              <a:t>([], N).</a:t>
            </a:r>
          </a:p>
          <a:p>
            <a:pPr marL="0" indent="0">
              <a:buNone/>
            </a:pPr>
            <a:r>
              <a:rPr lang="en-US" dirty="0" smtClean="0"/>
              <a:t>N=0.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len</a:t>
            </a:r>
            <a:r>
              <a:rPr lang="en-US" dirty="0" smtClean="0">
                <a:solidFill>
                  <a:srgbClr val="0070C0"/>
                </a:solidFill>
              </a:rPr>
              <a:t>([</a:t>
            </a:r>
            <a:r>
              <a:rPr lang="en-US" dirty="0" err="1" smtClean="0">
                <a:solidFill>
                  <a:srgbClr val="0070C0"/>
                </a:solidFill>
              </a:rPr>
              <a:t>a,b,c</a:t>
            </a:r>
            <a:r>
              <a:rPr lang="en-US" dirty="0" smtClean="0">
                <a:solidFill>
                  <a:srgbClr val="0070C0"/>
                </a:solidFill>
              </a:rPr>
              <a:t>], N).</a:t>
            </a:r>
          </a:p>
          <a:p>
            <a:pPr marL="0" indent="0">
              <a:buNone/>
            </a:pPr>
            <a:r>
              <a:rPr lang="en-US" dirty="0" smtClean="0"/>
              <a:t>N=3.</a:t>
            </a:r>
          </a:p>
        </p:txBody>
      </p:sp>
    </p:spTree>
    <p:extLst>
      <p:ext uri="{BB962C8B-B14F-4D97-AF65-F5344CB8AC3E}">
        <p14:creationId xmlns:p14="http://schemas.microsoft.com/office/powerpoint/2010/main" val="2828148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3509"/>
            <a:ext cx="8229600" cy="163691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4267200" cy="6400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?- trace.</a:t>
            </a:r>
          </a:p>
          <a:p>
            <a:pPr marL="0" indent="0">
              <a:buNone/>
            </a:pPr>
            <a:r>
              <a:rPr lang="en-US" sz="1800" dirty="0"/>
              <a:t>true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>
                <a:solidFill>
                  <a:srgbClr val="0070C0"/>
                </a:solidFill>
              </a:rPr>
              <a:t>trace]  ?-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([1,3,a],S).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Call: (8)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([1, 3, a], _7828)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Call: (9)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([3, a], _8064)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Call: (10)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([a], _8064)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Call: (11)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([], _8064)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Exit: (11)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([], 0)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Call: (11) _8068 is 0+1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Exit: (11) 1 is 0+1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Exit: (10)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([a], 1)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Call: (10) _8074 is 1+1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Exit: (10) 2 is 1+1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Exit: (9)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([3, a], 2)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Call: (9) _7828 is 2+1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Exit: (9) 3 is 2+1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Exit: (8)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([1, 3, a], 3) ? creep</a:t>
            </a:r>
          </a:p>
          <a:p>
            <a:pPr marL="0" indent="0">
              <a:buNone/>
            </a:pPr>
            <a:r>
              <a:rPr lang="en-US" sz="1800" dirty="0"/>
              <a:t>S = 3.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0" y="11430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%turn off trace</a:t>
            </a:r>
          </a:p>
          <a:p>
            <a:r>
              <a:rPr lang="en-US" dirty="0">
                <a:solidFill>
                  <a:srgbClr val="0070C0"/>
                </a:solidFill>
              </a:rPr>
              <a:t>[trace]  ?- </a:t>
            </a:r>
            <a:r>
              <a:rPr lang="en-US" dirty="0" err="1">
                <a:solidFill>
                  <a:srgbClr val="0070C0"/>
                </a:solidFill>
              </a:rPr>
              <a:t>notrace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r>
              <a:rPr lang="en-US" dirty="0"/>
              <a:t>true.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7400" y="990600"/>
            <a:ext cx="25908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20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4724400" cy="6477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?- spy(</a:t>
            </a:r>
            <a:r>
              <a:rPr lang="en-US" sz="1800" dirty="0" err="1"/>
              <a:t>len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r>
              <a:rPr lang="en-US" sz="1800" dirty="0"/>
              <a:t>% Spy point on </a:t>
            </a:r>
            <a:r>
              <a:rPr lang="en-US" sz="1800" dirty="0" err="1"/>
              <a:t>len</a:t>
            </a:r>
            <a:r>
              <a:rPr lang="en-US" sz="1800" dirty="0"/>
              <a:t>/2</a:t>
            </a:r>
          </a:p>
          <a:p>
            <a:pPr marL="0" indent="0">
              <a:buNone/>
            </a:pPr>
            <a:r>
              <a:rPr lang="en-US" sz="1800" dirty="0"/>
              <a:t>true</a:t>
            </a:r>
            <a:r>
              <a:rPr lang="en-US" sz="1800" dirty="0" smtClean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>
                <a:solidFill>
                  <a:srgbClr val="0070C0"/>
                </a:solidFill>
              </a:rPr>
              <a:t>debug]  ?-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</a:t>
            </a:r>
            <a:r>
              <a:rPr lang="en-US" sz="1800" dirty="0" err="1">
                <a:solidFill>
                  <a:srgbClr val="0070C0"/>
                </a:solidFill>
              </a:rPr>
              <a:t>a,b,c</a:t>
            </a:r>
            <a:r>
              <a:rPr lang="en-US" sz="1800" dirty="0">
                <a:solidFill>
                  <a:srgbClr val="0070C0"/>
                </a:solidFill>
              </a:rPr>
              <a:t>],N).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* Call: (8)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([a, b, c], _7828)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* Call: (9)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([b, c], _8066)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* Call: (10)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([c], _8066)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* Call: (11)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([], _8066)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* Exit: (11)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([], 0)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Call: (11) _8070 is 0+1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Exit: (11) 1 is 0+1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* Exit: (10)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([c], 1)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Call: (10) _8076 is 1+1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Exit: (10) 2 is 1+1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* Exit: (9)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([b, c], 2)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Call: (9) _7828 is 2+1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Exit: (9) 3 is 2+1 ? creep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* Exit: (8) </a:t>
            </a:r>
            <a:r>
              <a:rPr lang="en-US" sz="1800" dirty="0" err="1">
                <a:solidFill>
                  <a:srgbClr val="0070C0"/>
                </a:solidFill>
              </a:rPr>
              <a:t>len</a:t>
            </a:r>
            <a:r>
              <a:rPr lang="en-US" sz="1800" dirty="0">
                <a:solidFill>
                  <a:srgbClr val="0070C0"/>
                </a:solidFill>
              </a:rPr>
              <a:t>([a, b, c], 3) ? creep</a:t>
            </a:r>
          </a:p>
          <a:p>
            <a:pPr marL="0" indent="0">
              <a:buNone/>
            </a:pPr>
            <a:r>
              <a:rPr lang="en-US" sz="1800" dirty="0"/>
              <a:t>N = 3.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0" y="11430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%to end spy</a:t>
            </a:r>
          </a:p>
          <a:p>
            <a:r>
              <a:rPr lang="en-US" dirty="0">
                <a:solidFill>
                  <a:srgbClr val="0070C0"/>
                </a:solidFill>
              </a:rPr>
              <a:t>[trace]  ?- </a:t>
            </a:r>
            <a:r>
              <a:rPr lang="en-US" dirty="0" err="1">
                <a:solidFill>
                  <a:srgbClr val="0070C0"/>
                </a:solidFill>
              </a:rPr>
              <a:t>nospy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en-US" dirty="0">
                <a:solidFill>
                  <a:srgbClr val="0070C0"/>
                </a:solidFill>
              </a:rPr>
              <a:t>).</a:t>
            </a:r>
          </a:p>
          <a:p>
            <a:r>
              <a:rPr lang="en-US" dirty="0"/>
              <a:t>% Spy point removed from </a:t>
            </a:r>
            <a:r>
              <a:rPr lang="en-US" dirty="0" err="1"/>
              <a:t>len</a:t>
            </a:r>
            <a:r>
              <a:rPr lang="en-US" dirty="0"/>
              <a:t>/2</a:t>
            </a:r>
          </a:p>
          <a:p>
            <a:r>
              <a:rPr lang="en-US" dirty="0"/>
              <a:t>true.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1066800"/>
            <a:ext cx="3581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09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Practice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smtClean="0"/>
              <a:t>Append two lists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	%append(Xs,Ys,Zs): Zs=append(Xs,Yx)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      </a:t>
            </a:r>
            <a:r>
              <a:rPr lang="en-US" altLang="en-US" sz="2800" i="1" smtClean="0"/>
              <a:t>write your code here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2. Finding the last element of the list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3. Reversing a list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4. Quick sort (or any other sort)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if all atoms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atoms (aa)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aa([</a:t>
            </a:r>
            <a:r>
              <a:rPr lang="en-US" dirty="0" err="1">
                <a:solidFill>
                  <a:srgbClr val="0070C0"/>
                </a:solidFill>
              </a:rPr>
              <a:t>a,b,c</a:t>
            </a:r>
            <a:r>
              <a:rPr lang="en-US" dirty="0">
                <a:solidFill>
                  <a:srgbClr val="0070C0"/>
                </a:solidFill>
              </a:rPr>
              <a:t>]) </a:t>
            </a:r>
            <a:r>
              <a:rPr lang="en-US" dirty="0" smtClean="0">
                <a:solidFill>
                  <a:srgbClr val="0070C0"/>
                </a:solidFill>
              </a:rPr>
              <a:t>-&gt; true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aa([a,2,c]) </a:t>
            </a:r>
            <a:r>
              <a:rPr lang="en-US" dirty="0" smtClean="0">
                <a:solidFill>
                  <a:srgbClr val="0070C0"/>
                </a:solidFill>
              </a:rPr>
              <a:t>-&gt; false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a([a,[</a:t>
            </a:r>
            <a:r>
              <a:rPr lang="en-US" dirty="0" err="1" smtClean="0">
                <a:solidFill>
                  <a:srgbClr val="0070C0"/>
                </a:solidFill>
              </a:rPr>
              <a:t>b,c</a:t>
            </a:r>
            <a:r>
              <a:rPr lang="en-US" dirty="0" smtClean="0">
                <a:solidFill>
                  <a:srgbClr val="0070C0"/>
                </a:solidFill>
              </a:rPr>
              <a:t>],d]) -&gt; false</a:t>
            </a:r>
          </a:p>
          <a:p>
            <a:pPr marL="400050" lvl="1" indent="0">
              <a:buNone/>
            </a:pPr>
            <a:endParaRPr lang="en-US" dirty="0"/>
          </a:p>
          <a:p>
            <a:pPr marL="857250" lvl="1" indent="-457200"/>
            <a:r>
              <a:rPr lang="en-US" dirty="0" smtClean="0"/>
              <a:t>Write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34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 smtClean="0"/>
              <a:t>Find all pairs with numbers 0,1,2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2819400" cy="4983163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>
                <a:solidFill>
                  <a:srgbClr val="0070C0"/>
                </a:solidFill>
              </a:rPr>
              <a:t>?- </a:t>
            </a:r>
            <a:r>
              <a:rPr lang="pt-BR" sz="2400" dirty="0">
                <a:solidFill>
                  <a:srgbClr val="0070C0"/>
                </a:solidFill>
              </a:rPr>
              <a:t>pair(L).</a:t>
            </a:r>
          </a:p>
          <a:p>
            <a:pPr marL="0" indent="0">
              <a:buNone/>
            </a:pPr>
            <a:r>
              <a:rPr lang="pt-BR" sz="2400" dirty="0"/>
              <a:t>L = [0,0] ;</a:t>
            </a:r>
          </a:p>
          <a:p>
            <a:pPr marL="0" indent="0">
              <a:buNone/>
            </a:pPr>
            <a:r>
              <a:rPr lang="pt-BR" sz="2400" dirty="0"/>
              <a:t>L = [0,1] ;</a:t>
            </a:r>
          </a:p>
          <a:p>
            <a:pPr marL="0" indent="0">
              <a:buNone/>
            </a:pPr>
            <a:r>
              <a:rPr lang="pt-BR" sz="2400" dirty="0"/>
              <a:t>L = [0,2] ;</a:t>
            </a:r>
          </a:p>
          <a:p>
            <a:pPr marL="0" indent="0">
              <a:buNone/>
            </a:pPr>
            <a:r>
              <a:rPr lang="pt-BR" sz="2400" dirty="0"/>
              <a:t>L = [1,0] ;</a:t>
            </a:r>
          </a:p>
          <a:p>
            <a:pPr marL="0" indent="0">
              <a:buNone/>
            </a:pPr>
            <a:r>
              <a:rPr lang="pt-BR" sz="2400" dirty="0"/>
              <a:t>L = [1,1] ;</a:t>
            </a:r>
          </a:p>
          <a:p>
            <a:pPr marL="0" indent="0">
              <a:buNone/>
            </a:pPr>
            <a:r>
              <a:rPr lang="pt-BR" sz="2400" dirty="0"/>
              <a:t>L = [1,2] ;</a:t>
            </a:r>
          </a:p>
          <a:p>
            <a:pPr marL="0" indent="0">
              <a:buNone/>
            </a:pPr>
            <a:r>
              <a:rPr lang="pt-BR" sz="2400" dirty="0"/>
              <a:t>L = [2,0] ;</a:t>
            </a:r>
          </a:p>
          <a:p>
            <a:pPr marL="0" indent="0">
              <a:buNone/>
            </a:pPr>
            <a:r>
              <a:rPr lang="pt-BR" sz="2400" dirty="0"/>
              <a:t>L = [2,1] ;</a:t>
            </a:r>
          </a:p>
          <a:p>
            <a:pPr marL="0" indent="0">
              <a:buNone/>
            </a:pPr>
            <a:r>
              <a:rPr lang="pt-BR" sz="2400" dirty="0"/>
              <a:t>L = [2,2] ;</a:t>
            </a:r>
          </a:p>
          <a:p>
            <a:pPr marL="0" indent="0">
              <a:buNone/>
            </a:pPr>
            <a:r>
              <a:rPr lang="pt-BR" sz="2400" dirty="0" smtClean="0"/>
              <a:t>false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6764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your code for pair(L).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953000" y="1600200"/>
            <a:ext cx="2667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9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with no duplicates?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?- pair(L).</a:t>
            </a:r>
          </a:p>
          <a:p>
            <a:pPr marL="0" indent="0">
              <a:buNone/>
            </a:pPr>
            <a:r>
              <a:rPr lang="pt-BR" dirty="0"/>
              <a:t>L = [0,1] ;</a:t>
            </a:r>
          </a:p>
          <a:p>
            <a:pPr marL="0" indent="0">
              <a:buNone/>
            </a:pPr>
            <a:r>
              <a:rPr lang="pt-BR" dirty="0"/>
              <a:t>L = [0,2] ;</a:t>
            </a:r>
          </a:p>
          <a:p>
            <a:pPr marL="0" indent="0">
              <a:buNone/>
            </a:pPr>
            <a:r>
              <a:rPr lang="pt-BR" dirty="0"/>
              <a:t>L = [1,0] ;</a:t>
            </a:r>
          </a:p>
          <a:p>
            <a:pPr marL="0" indent="0">
              <a:buNone/>
            </a:pPr>
            <a:r>
              <a:rPr lang="pt-BR" dirty="0"/>
              <a:t>L = [1,2] ;</a:t>
            </a:r>
          </a:p>
          <a:p>
            <a:pPr marL="0" indent="0">
              <a:buNone/>
            </a:pPr>
            <a:r>
              <a:rPr lang="pt-BR" dirty="0"/>
              <a:t>L = [2,0] ;</a:t>
            </a:r>
          </a:p>
          <a:p>
            <a:pPr marL="0" indent="0">
              <a:buNone/>
            </a:pPr>
            <a:r>
              <a:rPr lang="pt-BR" dirty="0"/>
              <a:t>L = [2,1] ;</a:t>
            </a:r>
          </a:p>
          <a:p>
            <a:pPr marL="0" indent="0">
              <a:buNone/>
            </a:pPr>
            <a:r>
              <a:rPr lang="pt-BR" dirty="0" smtClean="0"/>
              <a:t>false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28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Challenge Problem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On telephone dial pad, numbers are matched with letters, say 2-&gt;A,B,C; 3-&gt;D, E, F, …</a:t>
            </a:r>
          </a:p>
          <a:p>
            <a:r>
              <a:rPr lang="en-US" altLang="en-US" smtClean="0"/>
              <a:t>For number 277, what are possible letter combinations (i.e. mnemonics)?</a:t>
            </a:r>
          </a:p>
          <a:p>
            <a:pPr lvl="1"/>
            <a:r>
              <a:rPr lang="en-US" altLang="en-US" smtClean="0"/>
              <a:t>E.g. CPP, CPR, APR, …</a:t>
            </a:r>
          </a:p>
          <a:p>
            <a:r>
              <a:rPr lang="en-US" altLang="en-US" smtClean="0"/>
              <a:t>Actually it’s easy to solve this problem in prolog.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Application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smtClean="0"/>
              <a:t>Factorial numbers (n!) can be calculated using the following Prolog program</a:t>
            </a:r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	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%factorial(N,F): F=N! (this is comment line)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factorial (0,1).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factorial (N,F) :- N&gt;0, N1 is N-1, factorial(N1,F1), F is N*F1.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Revisit quad.pl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1722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%simplified quad equation ax^2+bx+c=0 solution.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%Simplification: if a = 0, or b^2-4*a*c&lt;0 let x1=0, x2=0</a:t>
            </a:r>
            <a:r>
              <a:rPr lang="en-US" sz="1800" dirty="0" smtClean="0">
                <a:solidFill>
                  <a:srgbClr val="0070C0"/>
                </a:solidFill>
              </a:rPr>
              <a:t>.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quad(0,B, C, 0, 0).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quad(A,B,C, X1, X2) :-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D is B * B - 4 * A * C,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D &gt;= 0,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R is </a:t>
            </a:r>
            <a:r>
              <a:rPr lang="en-US" sz="1800" dirty="0" err="1">
                <a:solidFill>
                  <a:srgbClr val="0070C0"/>
                </a:solidFill>
              </a:rPr>
              <a:t>sqrt</a:t>
            </a:r>
            <a:r>
              <a:rPr lang="en-US" sz="1800" dirty="0">
                <a:solidFill>
                  <a:srgbClr val="0070C0"/>
                </a:solidFill>
              </a:rPr>
              <a:t>(D),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X1 is (-B + R) / (2 * A),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X2 is (-B - R) / (2 * A).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quad(A,B,C, X1, X2) :-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D is B * B - 4 * A * C,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D &lt; 0,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X1 is 0,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 X2 is 0.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800" y="3200400"/>
            <a:ext cx="2362200" cy="902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3352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Any problem?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49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Revised quad.pl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0104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%simplified quad equation ax^2+bx+c=0 solution.</a:t>
            </a:r>
          </a:p>
          <a:p>
            <a:pPr marL="0" indent="0">
              <a:buNone/>
            </a:pPr>
            <a:r>
              <a:rPr lang="en-US" sz="2000" dirty="0"/>
              <a:t>%Simplification: if a = 0, or b^2-4*a*c&lt;0 let x1=0, x2=0.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quad(0,_, _, 0, 0) :- </a:t>
            </a:r>
            <a:r>
              <a:rPr lang="en-US" sz="2000" dirty="0" smtClean="0">
                <a:solidFill>
                  <a:srgbClr val="FF0000"/>
                </a:solidFill>
              </a:rPr>
              <a:t>!.		</a:t>
            </a:r>
          </a:p>
          <a:p>
            <a:pPr marL="0" indent="0">
              <a:buNone/>
            </a:pPr>
            <a:r>
              <a:rPr lang="en-US" sz="2000" dirty="0" smtClean="0"/>
              <a:t>quad(A,B,C, X1, X2) :-</a:t>
            </a:r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/>
              <a:t>D is B * B - 4 * A * C,</a:t>
            </a:r>
          </a:p>
          <a:p>
            <a:pPr marL="0" indent="0">
              <a:buNone/>
            </a:pPr>
            <a:r>
              <a:rPr lang="en-US" sz="2000" dirty="0"/>
              <a:t>        D &gt;= </a:t>
            </a:r>
            <a:r>
              <a:rPr lang="en-US" sz="2000" dirty="0" smtClean="0"/>
              <a:t>0, R </a:t>
            </a:r>
            <a:r>
              <a:rPr lang="en-US" sz="2000" dirty="0"/>
              <a:t>is </a:t>
            </a:r>
            <a:r>
              <a:rPr lang="en-US" sz="2000" dirty="0" err="1"/>
              <a:t>sqrt</a:t>
            </a:r>
            <a:r>
              <a:rPr lang="en-US" sz="2000" dirty="0"/>
              <a:t>(D),</a:t>
            </a:r>
          </a:p>
          <a:p>
            <a:pPr marL="0" indent="0">
              <a:buNone/>
            </a:pPr>
            <a:r>
              <a:rPr lang="en-US" sz="2000" dirty="0"/>
              <a:t>        X1 is (-B + R) / (2 * A),</a:t>
            </a:r>
          </a:p>
          <a:p>
            <a:pPr marL="0" indent="0">
              <a:buNone/>
            </a:pPr>
            <a:r>
              <a:rPr lang="en-US" sz="2000" dirty="0"/>
              <a:t>        X2 is (-B - R) / (2 * A).</a:t>
            </a:r>
          </a:p>
          <a:p>
            <a:pPr marL="0" indent="0">
              <a:buNone/>
            </a:pPr>
            <a:r>
              <a:rPr lang="en-US" sz="2000" dirty="0"/>
              <a:t>quad(A,B,C, X1, X2) :-</a:t>
            </a:r>
          </a:p>
          <a:p>
            <a:pPr marL="0" indent="0">
              <a:buNone/>
            </a:pPr>
            <a:r>
              <a:rPr lang="en-US" sz="2000" dirty="0"/>
              <a:t>        D is B * B - 4 * A * C,</a:t>
            </a:r>
          </a:p>
          <a:p>
            <a:pPr marL="0" indent="0">
              <a:buNone/>
            </a:pPr>
            <a:r>
              <a:rPr lang="en-US" sz="2000" dirty="0"/>
              <a:t>        D &lt; </a:t>
            </a:r>
            <a:r>
              <a:rPr lang="en-US" sz="2000" dirty="0" smtClean="0"/>
              <a:t>0, X1 </a:t>
            </a:r>
            <a:r>
              <a:rPr lang="en-US" sz="2000" dirty="0"/>
              <a:t>is </a:t>
            </a:r>
            <a:r>
              <a:rPr lang="en-US" sz="2000" dirty="0" smtClean="0"/>
              <a:t>0, X2 </a:t>
            </a:r>
            <a:r>
              <a:rPr lang="en-US" sz="2000" dirty="0"/>
              <a:t>is 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292477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 A single underscore ( _ ) denotes an anonymous variable and means "any term".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8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goal that cannot be backtracked, i.e. other rules are prevented. </a:t>
            </a:r>
          </a:p>
          <a:p>
            <a:pPr marL="0" indent="0">
              <a:buNone/>
            </a:pPr>
            <a:r>
              <a:rPr lang="en-US" dirty="0" smtClean="0"/>
              <a:t>	G(0, 1) :- 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- revisit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fac</a:t>
            </a:r>
            <a:r>
              <a:rPr lang="en-US" sz="2800" dirty="0">
                <a:solidFill>
                  <a:srgbClr val="0070C0"/>
                </a:solidFill>
              </a:rPr>
              <a:t>(0,1).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fac</a:t>
            </a:r>
            <a:r>
              <a:rPr lang="en-US" sz="2800" dirty="0">
                <a:solidFill>
                  <a:srgbClr val="0070C0"/>
                </a:solidFill>
              </a:rPr>
              <a:t>(</a:t>
            </a:r>
            <a:r>
              <a:rPr lang="en-US" sz="2800" dirty="0" err="1">
                <a:solidFill>
                  <a:srgbClr val="0070C0"/>
                </a:solidFill>
              </a:rPr>
              <a:t>N,Out</a:t>
            </a:r>
            <a:r>
              <a:rPr lang="en-US" sz="2800" dirty="0">
                <a:solidFill>
                  <a:srgbClr val="0070C0"/>
                </a:solidFill>
              </a:rPr>
              <a:t>) :-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       M is N-1,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       </a:t>
            </a:r>
            <a:r>
              <a:rPr lang="en-US" sz="2800" dirty="0" err="1">
                <a:solidFill>
                  <a:srgbClr val="0070C0"/>
                </a:solidFill>
              </a:rPr>
              <a:t>fac</a:t>
            </a:r>
            <a:r>
              <a:rPr lang="en-US" sz="2800" dirty="0">
                <a:solidFill>
                  <a:srgbClr val="0070C0"/>
                </a:solidFill>
              </a:rPr>
              <a:t>(M,Y),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       Out is N*Y.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23622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problem with it?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- revisit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fac</a:t>
            </a:r>
            <a:r>
              <a:rPr lang="en-US" sz="2800" dirty="0">
                <a:solidFill>
                  <a:srgbClr val="0070C0"/>
                </a:solidFill>
              </a:rPr>
              <a:t>(0,1).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fac</a:t>
            </a:r>
            <a:r>
              <a:rPr lang="en-US" sz="2800" dirty="0">
                <a:solidFill>
                  <a:srgbClr val="0070C0"/>
                </a:solidFill>
              </a:rPr>
              <a:t>(</a:t>
            </a:r>
            <a:r>
              <a:rPr lang="en-US" sz="2800" dirty="0" err="1">
                <a:solidFill>
                  <a:srgbClr val="0070C0"/>
                </a:solidFill>
              </a:rPr>
              <a:t>N,Out</a:t>
            </a:r>
            <a:r>
              <a:rPr lang="en-US" sz="2800" dirty="0">
                <a:solidFill>
                  <a:srgbClr val="0070C0"/>
                </a:solidFill>
              </a:rPr>
              <a:t>) :-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       M is N-1,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       </a:t>
            </a:r>
            <a:r>
              <a:rPr lang="en-US" sz="2800" dirty="0" err="1">
                <a:solidFill>
                  <a:srgbClr val="0070C0"/>
                </a:solidFill>
              </a:rPr>
              <a:t>fac</a:t>
            </a:r>
            <a:r>
              <a:rPr lang="en-US" sz="2800" dirty="0">
                <a:solidFill>
                  <a:srgbClr val="0070C0"/>
                </a:solidFill>
              </a:rPr>
              <a:t>(M,Y),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       Out is N*Y.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2362200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Any problem with it?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7030A0"/>
                </a:solidFill>
              </a:rPr>
              <a:t>infinite loop!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/>
              <a:t>why?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20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with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ut: prevent </a:t>
            </a:r>
            <a:r>
              <a:rPr lang="en-US" dirty="0"/>
              <a:t>Prolog from using the second rule in computing </a:t>
            </a:r>
            <a:r>
              <a:rPr lang="en-US" dirty="0" err="1"/>
              <a:t>fac</a:t>
            </a:r>
            <a:r>
              <a:rPr lang="en-US" dirty="0"/>
              <a:t>(0,X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sz="3200" dirty="0" err="1" smtClean="0">
                <a:solidFill>
                  <a:srgbClr val="0070C0"/>
                </a:solidFill>
              </a:rPr>
              <a:t>fac</a:t>
            </a:r>
            <a:r>
              <a:rPr lang="en-US" sz="3200" dirty="0" smtClean="0">
                <a:solidFill>
                  <a:srgbClr val="0070C0"/>
                </a:solidFill>
              </a:rPr>
              <a:t>(0,1</a:t>
            </a:r>
            <a:r>
              <a:rPr lang="en-US" sz="3200" dirty="0">
                <a:solidFill>
                  <a:srgbClr val="0070C0"/>
                </a:solidFill>
              </a:rPr>
              <a:t>) :- </a:t>
            </a:r>
            <a:r>
              <a:rPr lang="en-US" sz="3200" dirty="0">
                <a:solidFill>
                  <a:srgbClr val="FF0000"/>
                </a:solidFill>
              </a:rPr>
              <a:t>!</a:t>
            </a:r>
            <a:r>
              <a:rPr lang="en-US" sz="3200" dirty="0">
                <a:solidFill>
                  <a:srgbClr val="0070C0"/>
                </a:solidFill>
              </a:rPr>
              <a:t>.</a:t>
            </a:r>
          </a:p>
          <a:p>
            <a:pPr marL="800100" lvl="2" indent="0">
              <a:buNone/>
            </a:pPr>
            <a:r>
              <a:rPr lang="en-US" sz="3200" dirty="0" err="1">
                <a:solidFill>
                  <a:srgbClr val="0070C0"/>
                </a:solidFill>
              </a:rPr>
              <a:t>fac</a:t>
            </a:r>
            <a:r>
              <a:rPr lang="en-US" sz="3200" dirty="0">
                <a:solidFill>
                  <a:srgbClr val="0070C0"/>
                </a:solidFill>
              </a:rPr>
              <a:t>(</a:t>
            </a:r>
            <a:r>
              <a:rPr lang="en-US" sz="3200" dirty="0" err="1">
                <a:solidFill>
                  <a:srgbClr val="0070C0"/>
                </a:solidFill>
              </a:rPr>
              <a:t>N,Out</a:t>
            </a:r>
            <a:r>
              <a:rPr lang="en-US" sz="3200" dirty="0">
                <a:solidFill>
                  <a:srgbClr val="0070C0"/>
                </a:solidFill>
              </a:rPr>
              <a:t>) :-</a:t>
            </a:r>
          </a:p>
          <a:p>
            <a:pPr marL="800100" lvl="2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        M is N-1,</a:t>
            </a:r>
          </a:p>
          <a:p>
            <a:pPr marL="800100" lvl="2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        </a:t>
            </a:r>
            <a:r>
              <a:rPr lang="en-US" sz="3200" dirty="0" err="1">
                <a:solidFill>
                  <a:srgbClr val="0070C0"/>
                </a:solidFill>
              </a:rPr>
              <a:t>fac</a:t>
            </a:r>
            <a:r>
              <a:rPr lang="en-US" sz="3200" dirty="0">
                <a:solidFill>
                  <a:srgbClr val="0070C0"/>
                </a:solidFill>
              </a:rPr>
              <a:t>(M,Y),</a:t>
            </a:r>
          </a:p>
          <a:p>
            <a:pPr marL="800100" lvl="2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        Out is N*Y.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ore on Prolog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Arithmetics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Arithmetic Application&amp;quot;&quot;/&gt;&lt;property id=&quot;20307&quot; value=&quot;262&quot;/&gt;&lt;/object&gt;&lt;object type=&quot;3&quot; unique_id=&quot;10006&quot;&gt;&lt;property id=&quot;20148&quot; value=&quot;5&quot;/&gt;&lt;property id=&quot;20300&quot; value=&quot;Slide 11 - &amp;quot;Disjunction operator&amp;quot;&quot;/&gt;&lt;property id=&quot;20307&quot; value=&quot;264&quot;/&gt;&lt;/object&gt;&lt;object type=&quot;3&quot; unique_id=&quot;10007&quot;&gt;&lt;property id=&quot;20148&quot; value=&quot;5&quot;/&gt;&lt;property id=&quot;20300&quot; value=&quot;Slide 12 - &amp;quot;Lists&amp;quot;&quot;/&gt;&lt;property id=&quot;20307&quot; value=&quot;258&quot;/&gt;&lt;/object&gt;&lt;object type=&quot;3&quot; unique_id=&quot;10008&quot;&gt;&lt;property id=&quot;20148&quot; value=&quot;5&quot;/&gt;&lt;property id=&quot;20300&quot; value=&quot;Slide 13 - &amp;quot;List Applications&amp;quot;&quot;/&gt;&lt;property id=&quot;20307&quot; value=&quot;260&quot;/&gt;&lt;/object&gt;&lt;object type=&quot;3&quot; unique_id=&quot;10009&quot;&gt;&lt;property id=&quot;20148&quot; value=&quot;5&quot;/&gt;&lt;property id=&quot;20300&quot; value=&quot;Slide 14&quot;/&gt;&lt;property id=&quot;20307&quot; value=&quot;263&quot;/&gt;&lt;/object&gt;&lt;object type=&quot;3&quot; unique_id=&quot;10010&quot;&gt;&lt;property id=&quot;20148&quot; value=&quot;5&quot;/&gt;&lt;property id=&quot;20300&quot; value=&quot;Slide 15&quot;/&gt;&lt;property id=&quot;20307&quot; value=&quot;259&quot;/&gt;&lt;/object&gt;&lt;object type=&quot;3&quot; unique_id=&quot;10011&quot;&gt;&lt;property id=&quot;20148&quot; value=&quot;5&quot;/&gt;&lt;property id=&quot;20300&quot; value=&quot;Slide 16 - &amp;quot;Avoiding &amp;quot;&quot;/&gt;&lt;property id=&quot;20307&quot; value=&quot;265&quot;/&gt;&lt;/object&gt;&lt;object type=&quot;3&quot; unique_id=&quot;10012&quot;&gt;&lt;property id=&quot;20148&quot; value=&quot;5&quot;/&gt;&lt;property id=&quot;20300&quot; value=&quot;Slide 17 - &amp;quot;More Example Programs&amp;quot;&quot;/&gt;&lt;property id=&quot;20307&quot; value=&quot;266&quot;/&gt;&lt;/object&gt;&lt;object type=&quot;3&quot; unique_id=&quot;10015&quot;&gt;&lt;property id=&quot;20148&quot; value=&quot;5&quot;/&gt;&lt;property id=&quot;20300&quot; value=&quot;Slide 20&quot;/&gt;&lt;property id=&quot;20307&quot; value=&quot;271&quot;/&gt;&lt;/object&gt;&lt;object type=&quot;3&quot; unique_id=&quot;10016&quot;&gt;&lt;property id=&quot;20148&quot; value=&quot;5&quot;/&gt;&lt;property id=&quot;20300&quot; value=&quot;Slide 24 - &amp;quot;Practice&amp;quot;&quot;/&gt;&lt;property id=&quot;20307&quot; value=&quot;267&quot;/&gt;&lt;/object&gt;&lt;object type=&quot;3&quot; unique_id=&quot;10017&quot;&gt;&lt;property id=&quot;20148&quot; value=&quot;5&quot;/&gt;&lt;property id=&quot;20300&quot; value=&quot;Slide 28 - &amp;quot;Challenge Problem&amp;quot;&quot;/&gt;&lt;property id=&quot;20307&quot; value=&quot;272&quot;/&gt;&lt;/object&gt;&lt;object type=&quot;3&quot; unique_id=&quot;10289&quot;&gt;&lt;property id=&quot;20148&quot; value=&quot;5&quot;/&gt;&lt;property id=&quot;20300&quot; value=&quot;Slide 4 - &amp;quot;Revisit quad.pl&amp;quot;&quot;/&gt;&lt;property id=&quot;20307&quot; value=&quot;273&quot;/&gt;&lt;/object&gt;&lt;object type=&quot;3&quot; unique_id=&quot;10290&quot;&gt;&lt;property id=&quot;20148&quot; value=&quot;5&quot;/&gt;&lt;property id=&quot;20300&quot; value=&quot;Slide 5 - &amp;quot;Revised quad.pl&amp;quot;&quot;/&gt;&lt;property id=&quot;20307&quot; value=&quot;274&quot;/&gt;&lt;/object&gt;&lt;object type=&quot;3&quot; unique_id=&quot;10291&quot;&gt;&lt;property id=&quot;20148&quot; value=&quot;5&quot;/&gt;&lt;property id=&quot;20300&quot; value=&quot;Slide 6 - &amp;quot;cut&amp;quot;&quot;/&gt;&lt;property id=&quot;20307&quot; value=&quot;275&quot;/&gt;&lt;/object&gt;&lt;object type=&quot;3&quot; unique_id=&quot;10292&quot;&gt;&lt;property id=&quot;20148&quot; value=&quot;5&quot;/&gt;&lt;property id=&quot;20300&quot; value=&quot;Slide 7 - &amp;quot;Factorial - revisit&amp;quot;&quot;/&gt;&lt;property id=&quot;20307&quot; value=&quot;276&quot;/&gt;&lt;/object&gt;&lt;object type=&quot;3&quot; unique_id=&quot;10293&quot;&gt;&lt;property id=&quot;20148&quot; value=&quot;5&quot;/&gt;&lt;property id=&quot;20300&quot; value=&quot;Slide 8 - &amp;quot;Factorial - revisit&amp;quot;&quot;/&gt;&lt;property id=&quot;20307&quot; value=&quot;278&quot;/&gt;&lt;/object&gt;&lt;object type=&quot;3&quot; unique_id=&quot;10294&quot;&gt;&lt;property id=&quot;20148&quot; value=&quot;5&quot;/&gt;&lt;property id=&quot;20300&quot; value=&quot;Slide 9 - &amp;quot;Factorial with cut&amp;quot;&quot;/&gt;&lt;property id=&quot;20307&quot; value=&quot;277&quot;/&gt;&lt;/object&gt;&lt;object type=&quot;3&quot; unique_id=&quot;10295&quot;&gt;&lt;property id=&quot;20148&quot; value=&quot;5&quot;/&gt;&lt;property id=&quot;20300&quot; value=&quot;Slide 10&quot;/&gt;&lt;property id=&quot;20307&quot; value=&quot;279&quot;/&gt;&lt;/object&gt;&lt;object type=&quot;3&quot; unique_id=&quot;10297&quot;&gt;&lt;property id=&quot;20148&quot; value=&quot;5&quot;/&gt;&lt;property id=&quot;20300&quot; value=&quot;Slide 21 - &amp;quot;TRACE &amp;amp; SPY&amp;quot;&quot;/&gt;&lt;property id=&quot;20307&quot; value=&quot;281&quot;/&gt;&lt;/object&gt;&lt;object type=&quot;3&quot; unique_id=&quot;10298&quot;&gt;&lt;property id=&quot;20148&quot; value=&quot;5&quot;/&gt;&lt;property id=&quot;20300&quot; value=&quot;Slide 22 - &amp;quot;  &amp;quot;&quot;/&gt;&lt;property id=&quot;20307&quot; value=&quot;282&quot;/&gt;&lt;/object&gt;&lt;object type=&quot;3&quot; unique_id=&quot;10299&quot;&gt;&lt;property id=&quot;20148&quot; value=&quot;5&quot;/&gt;&lt;property id=&quot;20300&quot; value=&quot;Slide 23 - &amp;quot;  &amp;quot;&quot;/&gt;&lt;property id=&quot;20307&quot; value=&quot;283&quot;/&gt;&lt;/object&gt;&lt;object type=&quot;3&quot; unique_id=&quot;10514&quot;&gt;&lt;property id=&quot;20148&quot; value=&quot;5&quot;/&gt;&lt;property id=&quot;20300&quot; value=&quot;Slide 18 - &amp;quot;Change for a dollar&amp;quot;&quot;/&gt;&lt;property id=&quot;20307&quot; value=&quot;287&quot;/&gt;&lt;/object&gt;&lt;object type=&quot;3&quot; unique_id=&quot;10515&quot;&gt;&lt;property id=&quot;20148&quot; value=&quot;5&quot;/&gt;&lt;property id=&quot;20300&quot; value=&quot;Slide 19&quot;/&gt;&lt;property id=&quot;20307&quot; value=&quot;288&quot;/&gt;&lt;/object&gt;&lt;object type=&quot;3&quot; unique_id=&quot;10516&quot;&gt;&lt;property id=&quot;20148&quot; value=&quot;5&quot;/&gt;&lt;property id=&quot;20300&quot; value=&quot;Slide 25 - &amp;quot;Check if all atoms&amp;quot;&quot;/&gt;&lt;property id=&quot;20307&quot; value=&quot;284&quot;/&gt;&lt;/object&gt;&lt;object type=&quot;3&quot; unique_id=&quot;10517&quot;&gt;&lt;property id=&quot;20148&quot; value=&quot;5&quot;/&gt;&lt;property id=&quot;20300&quot; value=&quot;Slide 26 - &amp;quot;Find all pairs with numbers 0,1,2&amp;quot;&quot;/&gt;&lt;property id=&quot;20307&quot; value=&quot;285&quot;/&gt;&lt;/object&gt;&lt;object type=&quot;3&quot; unique_id=&quot;10518&quot;&gt;&lt;property id=&quot;20148&quot; value=&quot;5&quot;/&gt;&lt;property id=&quot;20300&quot; value=&quot;Slide 27 - &amp;quot;What about with no duplicates?&amp;quot;&quot;/&gt;&lt;property id=&quot;20307&quot; value=&quot;286&quot;/&gt;&lt;/object&gt;&lt;/object&gt;&lt;object type=&quot;8&quot; unique_id=&quot;1003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1454</Words>
  <Application>Microsoft Office PowerPoint</Application>
  <PresentationFormat>On-screen Show (4:3)</PresentationFormat>
  <Paragraphs>275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Default Design</vt:lpstr>
      <vt:lpstr>More on Prolog</vt:lpstr>
      <vt:lpstr>Arithmetics</vt:lpstr>
      <vt:lpstr>Arithmetic Application</vt:lpstr>
      <vt:lpstr>Revisit quad.pl</vt:lpstr>
      <vt:lpstr>Revised quad.pl</vt:lpstr>
      <vt:lpstr>cut</vt:lpstr>
      <vt:lpstr>Factorial - revisit</vt:lpstr>
      <vt:lpstr>Factorial - revisit</vt:lpstr>
      <vt:lpstr>Factorial with cut</vt:lpstr>
      <vt:lpstr>PowerPoint Presentation</vt:lpstr>
      <vt:lpstr>Disjunction operator</vt:lpstr>
      <vt:lpstr>Lists</vt:lpstr>
      <vt:lpstr>List Applications</vt:lpstr>
      <vt:lpstr>PowerPoint Presentation</vt:lpstr>
      <vt:lpstr>PowerPoint Presentation</vt:lpstr>
      <vt:lpstr>Avoiding </vt:lpstr>
      <vt:lpstr>More Example Programs</vt:lpstr>
      <vt:lpstr>Change for a dollar</vt:lpstr>
      <vt:lpstr>PowerPoint Presentation</vt:lpstr>
      <vt:lpstr>PowerPoint Presentation</vt:lpstr>
      <vt:lpstr>TRACE &amp; SPY</vt:lpstr>
      <vt:lpstr>  </vt:lpstr>
      <vt:lpstr>  </vt:lpstr>
      <vt:lpstr>Practice</vt:lpstr>
      <vt:lpstr>Check if all atoms</vt:lpstr>
      <vt:lpstr>Find all pairs with numbers 0,1,2</vt:lpstr>
      <vt:lpstr>What about with no duplicates?</vt:lpstr>
      <vt:lpstr>Challenge Problem</vt:lpstr>
    </vt:vector>
  </TitlesOfParts>
  <Company>Cal Poly Pomona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Prolog</dc:title>
  <dc:creator>College of Science</dc:creator>
  <cp:lastModifiedBy>Lan Yang</cp:lastModifiedBy>
  <cp:revision>18</cp:revision>
  <dcterms:created xsi:type="dcterms:W3CDTF">2010-05-14T22:18:02Z</dcterms:created>
  <dcterms:modified xsi:type="dcterms:W3CDTF">2018-05-06T04:24:36Z</dcterms:modified>
</cp:coreProperties>
</file>