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77" r:id="rId12"/>
    <p:sldId id="27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20181D3-65E3-46B1-B652-781F246D593C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1CFD5C2-9633-4EE5-A2CE-E1AB42952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463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0E8AC9-388F-4592-8B14-B8CC28812D75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6699A-1514-46BD-9E81-C2918E46ED44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A8D4E-08D9-4FA9-A018-897E41364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5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08B8-8D94-494A-A59A-F925549801EE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CA27-E4DD-4A44-B83D-1B37A42C99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DB43B-9BF2-4A69-9597-F9940499D92D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9623-228A-4EB5-B727-D633E5206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2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9194B-EF93-4301-841D-0682029FCA54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49D7D-0BFB-4EB1-966C-EC2128BD4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6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94539-1D7D-40EC-9094-6B018735DFCC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97D2E-EEF5-45D0-975F-B03463699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3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43DF-3CE5-4CFC-A92E-FD9E562D0DAD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E028-C6AB-4ACE-BEF9-A48DDF73D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7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772D-31FC-4EED-ADCB-766A492BF7BF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0D6BB-C295-4B1F-A866-21D1C5FD7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5857-5649-45E6-8F6F-B15050D33448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5C71-08DA-403C-885A-FD18A1A27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945EF-4632-4785-87D2-15B6C99B7417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19B8-9F76-4328-A433-6FEFD2707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4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BE821-3210-491C-A03E-90032E3D070C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C6A1-0FC2-4FF4-9ADB-072FE5285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20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01AB-9B48-4191-BA51-FA105C84E011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C983F-26F3-49CB-84A6-00E0C01F8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3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DB7FDF-2484-4F2E-B95C-EA2839143670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B71C054-FBE0-4127-AED2-2FDB36B7F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pldoc/man?section=rand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Prolog Examples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898989"/>
                </a:solidFill>
              </a:rPr>
              <a:t>Lecture P3 – CS 352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Generating integer sequences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 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 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?- nat(X),Y is X+2.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X = 0, Y = 2 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X = 1, Y = 3 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X = 2, Y = 4 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X = 3, Y = 5 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mtClean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Numbers in Prolog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random_member(X, List)</a:t>
            </a:r>
          </a:p>
          <a:p>
            <a:pPr marL="0" indent="0">
              <a:buFont typeface="Arial" charset="0"/>
              <a:buNone/>
            </a:pPr>
            <a:r>
              <a:rPr lang="en-US" altLang="en-US" smtClean="0"/>
              <a:t>X is a random member of List. </a:t>
            </a:r>
          </a:p>
          <a:p>
            <a:pPr marL="0" indent="0">
              <a:buFont typeface="Arial" charset="0"/>
              <a:buNone/>
            </a:pPr>
            <a:r>
              <a:rPr lang="en-US" altLang="en-US" smtClean="0">
                <a:solidFill>
                  <a:srgbClr val="0070C0"/>
                </a:solidFill>
              </a:rPr>
              <a:t>?- random_member(X,[1,3,5,7,9]).</a:t>
            </a:r>
          </a:p>
          <a:p>
            <a:pPr marL="0" indent="0">
              <a:buFont typeface="Arial" charset="0"/>
              <a:buNone/>
            </a:pPr>
            <a:r>
              <a:rPr lang="en-US" altLang="en-US" smtClean="0"/>
              <a:t>X = 5.</a:t>
            </a:r>
          </a:p>
          <a:p>
            <a:pPr marL="0" indent="0">
              <a:buFont typeface="Arial" charset="0"/>
              <a:buNone/>
            </a:pPr>
            <a:r>
              <a:rPr lang="en-US" altLang="en-US" smtClean="0">
                <a:solidFill>
                  <a:srgbClr val="0070C0"/>
                </a:solidFill>
              </a:rPr>
              <a:t>?- random_member(X,[1,3,5,7,9]).</a:t>
            </a:r>
          </a:p>
          <a:p>
            <a:pPr marL="0" indent="0">
              <a:buFont typeface="Arial" charset="0"/>
              <a:buNone/>
            </a:pPr>
            <a:r>
              <a:rPr lang="en-US" altLang="en-US" smtClean="0"/>
              <a:t>X = 1.		</a:t>
            </a:r>
          </a:p>
          <a:p>
            <a:pPr marL="0" indent="0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334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randset(+K:int, +N:int, -S:list(int))</a:t>
            </a:r>
          </a:p>
          <a:p>
            <a:pPr marL="0" indent="0">
              <a:buFont typeface="Arial" charset="0"/>
              <a:buNone/>
            </a:pPr>
            <a:r>
              <a:rPr lang="en-US" altLang="en-US" smtClean="0"/>
              <a:t>S is a sorted list of K unique random integers in the range 1..N. </a:t>
            </a:r>
          </a:p>
          <a:p>
            <a:pPr marL="0" indent="0">
              <a:buFont typeface="Arial" charset="0"/>
              <a:buNone/>
            </a:pPr>
            <a:r>
              <a:rPr lang="pt-BR" altLang="en-US" smtClean="0">
                <a:solidFill>
                  <a:srgbClr val="0070C0"/>
                </a:solidFill>
              </a:rPr>
              <a:t>?- randset(5, 5, R).</a:t>
            </a:r>
          </a:p>
          <a:p>
            <a:pPr marL="0" indent="0">
              <a:buFont typeface="Arial" charset="0"/>
              <a:buNone/>
            </a:pPr>
            <a:r>
              <a:rPr lang="pt-BR" altLang="en-US" smtClean="0"/>
              <a:t>R = [1, 2, 3, 4, 5].          (always)</a:t>
            </a:r>
          </a:p>
          <a:p>
            <a:pPr marL="0" indent="0">
              <a:buFont typeface="Arial" charset="0"/>
              <a:buNone/>
            </a:pPr>
            <a:r>
              <a:rPr lang="pt-BR" altLang="en-US" smtClean="0">
                <a:solidFill>
                  <a:srgbClr val="0070C0"/>
                </a:solidFill>
              </a:rPr>
              <a:t>?- randset(5, 20, R).</a:t>
            </a:r>
          </a:p>
          <a:p>
            <a:pPr marL="0" indent="0">
              <a:buFont typeface="Arial" charset="0"/>
              <a:buNone/>
            </a:pPr>
            <a:r>
              <a:rPr lang="pt-BR" altLang="en-US" smtClean="0"/>
              <a:t>R = [2, 7, 10, 19, 20].</a:t>
            </a:r>
          </a:p>
          <a:p>
            <a:pPr marL="0" indent="0">
              <a:buFont typeface="Arial" charset="0"/>
              <a:buNone/>
            </a:pPr>
            <a:r>
              <a:rPr lang="pt-BR" altLang="en-US" smtClean="0">
                <a:solidFill>
                  <a:srgbClr val="0070C0"/>
                </a:solidFill>
              </a:rPr>
              <a:t>?- randset(5,20,R).</a:t>
            </a:r>
          </a:p>
          <a:p>
            <a:pPr marL="0" indent="0">
              <a:buFont typeface="Arial" charset="0"/>
              <a:buNone/>
            </a:pPr>
            <a:r>
              <a:rPr lang="pt-BR" altLang="en-US" smtClean="0"/>
              <a:t>R = [9, 11, 12, 14, 16].</a:t>
            </a:r>
          </a:p>
          <a:p>
            <a:pPr marL="0" indent="0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?- random(Y).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Y = 0.35663192769120067.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%range: (0.0, 1.0)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More see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hlinkClick r:id="rId2"/>
              </a:rPr>
              <a:t>http://www.swi-prolog.org/pldoc/man?section=random</a:t>
            </a: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Various Sorting Algorithms</a:t>
            </a:r>
            <a:br>
              <a:rPr lang="en-US" altLang="en-US" smtClean="0"/>
            </a:br>
            <a:r>
              <a:rPr lang="en-US" altLang="en-US" smtClean="0"/>
              <a:t>(code appreciation)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sort</a:t>
            </a:r>
          </a:p>
          <a:p>
            <a:pPr eaLnBrk="1" hangingPunct="1"/>
            <a:r>
              <a:rPr lang="en-US" altLang="en-US" smtClean="0"/>
              <a:t>Insertion sort</a:t>
            </a:r>
          </a:p>
          <a:p>
            <a:pPr eaLnBrk="1" hangingPunct="1"/>
            <a:r>
              <a:rPr lang="en-US" altLang="en-US" smtClean="0"/>
              <a:t>Bubble sort</a:t>
            </a:r>
          </a:p>
          <a:p>
            <a:pPr eaLnBrk="1" hangingPunct="1"/>
            <a:r>
              <a:rPr lang="en-US" altLang="en-US" smtClean="0"/>
              <a:t>Merge sort</a:t>
            </a:r>
          </a:p>
          <a:p>
            <a:pPr eaLnBrk="1" hangingPunct="1"/>
            <a:r>
              <a:rPr lang="en-US" altLang="en-US" smtClean="0"/>
              <a:t>Quick sort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sort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Naive sort is not very efficient algorithm. It generates all permutations and then it tests if the permutation is a sorted list.</a:t>
            </a:r>
          </a:p>
          <a:p>
            <a:pPr eaLnBrk="1" hangingPunct="1">
              <a:buFont typeface="Arial" charset="0"/>
              <a:buNone/>
            </a:pPr>
            <a:endParaRPr lang="en-US" altLang="en-US" smtClean="0"/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naive_sort(List,Sorted):-perm(List,Sorted),is_sorted(Sorted).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is_sorted([]).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is_sorted)[_]).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is_sorted([X,Y|T]):-X=&lt;Y,is_sorted([Y|T]).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 sort is a traditional sort algorithm. Prolog implementation of insert sort is based on idea of accumulator. 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insert_sort(List,Sorted):-i_sort(List,[],Sorted).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i_sort([],Acc,Acc).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i_sort([H|T],Acc,Sorted):-insert(H,Acc,NAcc),i_sort(T,NAcc,Sorted).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insert(X,[Y|T],[Y|NT]):-X&gt;Y,insert(X,T,NT).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insert(X,[Y|T],[X,Y|T]):-X=&lt;Y.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/>
              <a:t>insert(X,[],[X]).</a:t>
            </a:r>
          </a:p>
          <a:p>
            <a:pPr lvl="1" eaLnBrk="1" hangingPunct="1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 sort is another traditional sort algorithm which is not very effective.  </a:t>
            </a:r>
          </a:p>
          <a:p>
            <a:pPr eaLnBrk="1" hangingPunct="1">
              <a:buFont typeface="Arial" charset="0"/>
              <a:buNone/>
            </a:pPr>
            <a:endParaRPr lang="en-US" altLang="en-US" smtClean="0"/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bubble_sort(List,Sorted):-b_sort(List,[],Sorted).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b_sort([],Acc,Acc).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b_sort([H|T],Acc,Sorted):-bubble(H,T,NT,Max),b_sort(NT,[Max|Acc],Sorted).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bubble(X,[],[],X).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bubble(X,[Y|T],[Y|NT],Max):-X&gt;Y,bubble(X,T,NT,Max).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bubble(X,[Y|T],[X|NT],Max):-X=&lt;Y,bubble(Y,T,NT,Max).</a:t>
            </a:r>
          </a:p>
          <a:p>
            <a:pPr lvl="1" eaLnBrk="1" hangingPunct="1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Merge sort is usually used to sort large files but its idea can be utilized to every list. If properly implemented it could be a very efficient algorithm.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merge_sort([],[]).     % empty list is already sorted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merge_sort([X],[X]).   % single element list is already sorted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merge_sort(List,Sorted):-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    List=[_,_|_],divide(List,L1,L2),    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			% list with at least two elements is divided into two parts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	merge_sort(L1,Sorted1),merge_sort(L2,Sorted2), 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			% then each part is sorted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	merge(Sorted1,Sorted2,Sorted).                 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000" smtClean="0"/>
              <a:t>			% and sorted parts are merged</a:t>
            </a:r>
          </a:p>
          <a:p>
            <a:pPr lvl="1" eaLnBrk="1" hangingPunct="1">
              <a:buFont typeface="Arial" charset="0"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merge([],L,L).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merge(L,[],L):-L\=[].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merge([X|T1],[Y|T2],[X|T]):-X=&lt;Y,merge(T1,[Y|T2],T).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merge([X|T1],[Y|T2],[Y|T]):-X&gt;Y,merge([X|T1],T2,T).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divide(L,L1,L2):-even_odd(L,L1,L2). 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		%distribution into even and odd elements of the list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divide(L,L1,L2):-halve(L,L1,L2).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		%or, traditional distribution into first and second half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%other distributions are also possible</a:t>
            </a:r>
          </a:p>
          <a:p>
            <a:pPr lvl="1" eaLnBrk="1" hangingPunct="1">
              <a:buFont typeface="Arial" charset="0"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happy(john).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happy(</a:t>
            </a:r>
            <a:r>
              <a:rPr lang="en-US" dirty="0" err="1" smtClean="0"/>
              <a:t>mary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sad(bill).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sad(</a:t>
            </a:r>
            <a:r>
              <a:rPr lang="en-US" dirty="0" err="1" smtClean="0"/>
              <a:t>barbara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sad(john).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likes(</a:t>
            </a:r>
            <a:r>
              <a:rPr lang="en-US" dirty="0" err="1" smtClean="0"/>
              <a:t>john,mary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likes(</a:t>
            </a:r>
            <a:r>
              <a:rPr lang="en-US" dirty="0" err="1" smtClean="0"/>
              <a:t>bill,barbara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likes(</a:t>
            </a:r>
            <a:r>
              <a:rPr lang="en-US" dirty="0" err="1" smtClean="0"/>
              <a:t>bill,mary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likes(</a:t>
            </a:r>
            <a:r>
              <a:rPr lang="en-US" dirty="0" err="1" smtClean="0"/>
              <a:t>mary,flowers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likes(</a:t>
            </a:r>
            <a:r>
              <a:rPr lang="en-US" dirty="0" err="1" smtClean="0"/>
              <a:t>john,corvettes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likes(</a:t>
            </a:r>
            <a:r>
              <a:rPr lang="en-US" dirty="0" err="1" smtClean="0"/>
              <a:t>john,john</a:t>
            </a:r>
            <a:r>
              <a:rPr lang="en-US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wise(</a:t>
            </a:r>
            <a:r>
              <a:rPr lang="en-US" dirty="0" err="1" smtClean="0"/>
              <a:t>sam</a:t>
            </a:r>
            <a:r>
              <a:rPr lang="en-US" dirty="0" smtClean="0"/>
              <a:t>).</a:t>
            </a:r>
          </a:p>
        </p:txBody>
      </p:sp>
      <p:sp>
        <p:nvSpPr>
          <p:cNvPr id="3075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762000"/>
            <a:ext cx="4572000" cy="5364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happy(X) :- wise(X).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likes(sam,X) :- likes(john,X).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fool(X) :- likes(X,X).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 ?- happy(X).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?- likes(john,X).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 ?- likes(sam,X).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 ?- fool(X).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%to find all solutions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?-</a:t>
            </a:r>
            <a:r>
              <a:rPr lang="en-US" altLang="en-US" sz="2600" smtClean="0">
                <a:solidFill>
                  <a:srgbClr val="FF0000"/>
                </a:solidFill>
              </a:rPr>
              <a:t>findall</a:t>
            </a:r>
            <a:r>
              <a:rPr lang="en-US" altLang="en-US" sz="2600" smtClean="0"/>
              <a:t>(X, likes(sam,X), L).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smtClean="0"/>
              <a:t>%X: variable; L: a list of solutions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449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Facts, rules, and 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Quick sort is one of the fastest sort algorithms. However, its efficiency is sensitive to choice of pivot which is used to distribute list into two "halfs".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quick_sort([],[]).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quick_sort([H|T],Sorted):-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	pivoting(H,T,L1,L2),quick_sort(L1,Sorted1),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	quick_sort(L2,Sorted2), append(Sorted1,[H|Sorted2]).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pivoting(H,[],[],[]).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pivoting(H,[X|T],[X|L],G):-X=&lt;H,pivoting(H,T,L,G).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pivoting(H,[X|T],L,[X|G]):-X&gt;H,pivoting(H,T,L,G).</a:t>
            </a:r>
          </a:p>
          <a:p>
            <a:pPr lvl="1" eaLnBrk="1" hangingPunct="1">
              <a:buFont typeface="Arial" charset="0"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above implementation of quick sort using append is not very effective. We can write better program using accumulator.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quick_sort2(List,Sorted):-q_sort(List,[],Sorted).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q_sort([],Acc,Acc).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q_sort([H|T],Acc,Sorted):-pivoting(H,T,L1,L2),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400" smtClean="0"/>
              <a:t>q_sort(L1,Acc,Sorted1),q_sort(L2,[H|Sorted1],Sorted)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419600" cy="5668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mother(</a:t>
            </a:r>
            <a:r>
              <a:rPr lang="en-US" sz="3800" dirty="0" err="1" smtClean="0"/>
              <a:t>charles,elizabeth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father(</a:t>
            </a:r>
            <a:r>
              <a:rPr lang="en-US" sz="3800" dirty="0" err="1" smtClean="0"/>
              <a:t>charles,phillip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mother(</a:t>
            </a:r>
            <a:r>
              <a:rPr lang="en-US" sz="3800" dirty="0" err="1" smtClean="0"/>
              <a:t>andrew,elizabeth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father(</a:t>
            </a:r>
            <a:r>
              <a:rPr lang="en-US" sz="3800" dirty="0" err="1" smtClean="0"/>
              <a:t>andrew,phillip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mother(</a:t>
            </a:r>
            <a:r>
              <a:rPr lang="en-US" sz="3800" dirty="0" err="1" smtClean="0"/>
              <a:t>edward,elizabeth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father(</a:t>
            </a:r>
            <a:r>
              <a:rPr lang="en-US" sz="3800" dirty="0" err="1" smtClean="0"/>
              <a:t>edward,phillip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mother(</a:t>
            </a:r>
            <a:r>
              <a:rPr lang="en-US" sz="3800" dirty="0" err="1" smtClean="0"/>
              <a:t>william,diana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father(</a:t>
            </a:r>
            <a:r>
              <a:rPr lang="en-US" sz="3800" dirty="0" err="1" smtClean="0"/>
              <a:t>william,charles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mother(</a:t>
            </a:r>
            <a:r>
              <a:rPr lang="en-US" sz="3800" dirty="0" err="1" smtClean="0"/>
              <a:t>harry,diana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father(</a:t>
            </a:r>
            <a:r>
              <a:rPr lang="en-US" sz="3800" dirty="0" err="1" smtClean="0"/>
              <a:t>harry,charles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mother(</a:t>
            </a:r>
            <a:r>
              <a:rPr lang="en-US" sz="3800" dirty="0" err="1" smtClean="0"/>
              <a:t>elizabeth,elizabeth_tqm</a:t>
            </a:r>
            <a:r>
              <a:rPr lang="en-US" sz="3800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father(</a:t>
            </a:r>
            <a:r>
              <a:rPr lang="en-US" sz="3800" dirty="0" err="1" smtClean="0"/>
              <a:t>elizabeth,george</a:t>
            </a:r>
            <a:r>
              <a:rPr lang="en-US" dirty="0" smtClean="0"/>
              <a:t>).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800"/>
            <a:ext cx="38862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grandfather(X,Y)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	:- father(X,Z),father(Z,Y).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grandfather(X,Y)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	:-mother(X,Z),father(Z,Y).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 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?-grandfather(william,phillip).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 ?- grandfather(william,X).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 ?- grandfather(X,phillip).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 ?- grandfather(X,Y).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257800" y="4724400"/>
            <a:ext cx="304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Family relation</a:t>
            </a:r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5943600" y="55626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What about Aunt, Uncle relation?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5638800"/>
            <a:ext cx="2590800" cy="569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person(name(george,bush),president).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person(name(laura,bush),first_lady).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 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?- person(X,Y).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X=name(george,bush), Y=president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X=name(laura,bush), Y=first_lady;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no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5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?- person(name(X,Y),Z).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?- person(name(X,bush),Y).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 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Equity/inequity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mtClean="0"/>
              <a:t>?- f(a,b)=f(a,X).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 </a:t>
            </a:r>
          </a:p>
          <a:p>
            <a:pPr eaLnBrk="1" hangingPunct="1">
              <a:buFont typeface="Arial" charset="0"/>
              <a:buNone/>
            </a:pPr>
            <a:r>
              <a:rPr lang="en-US" altLang="en-US" b="1" smtClean="0"/>
              <a:t>Arithmetic</a:t>
            </a:r>
            <a:endParaRPr lang="en-US" altLang="en-US" smtClean="0"/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 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/>
              <a:t>=	\=	&lt;	&gt;	=&lt;	&gt;=</a:t>
            </a:r>
          </a:p>
          <a:p>
            <a:pPr eaLnBrk="1" hangingPunct="1">
              <a:buFont typeface="Arial" charset="0"/>
              <a:buNone/>
            </a:pPr>
            <a:endParaRPr lang="en-US" altLang="en-US" smtClean="0"/>
          </a:p>
        </p:txBody>
      </p:sp>
      <p:sp>
        <p:nvSpPr>
          <p:cNvPr id="2" name="Rounded Rectangle 1"/>
          <p:cNvSpPr/>
          <p:nvPr/>
        </p:nvSpPr>
        <p:spPr>
          <a:xfrm>
            <a:off x="5867400" y="21336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a = b vs a == b</a:t>
            </a:r>
          </a:p>
          <a:p>
            <a:pPr algn="ctr">
              <a:defRPr/>
            </a:pPr>
            <a:r>
              <a:rPr lang="en-US" sz="2800" dirty="0"/>
              <a:t>3 =\= 3 vs a \=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reigns(victoria,1837,1901).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reigns(edward7,1901,1910).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reigns(george5,1910,1936).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reigns(edward8,1936,1936).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reigns(george6,1936,1952).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reigns(elizabeth2,1952,2018).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 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monarch(Person,Year) :-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	reigns(Person,Low,High), Year &gt;= Low, Year =&lt; High.</a:t>
            </a:r>
          </a:p>
          <a:p>
            <a:pPr eaLnBrk="1" hangingPunct="1">
              <a:buFont typeface="Arial" charset="0"/>
              <a:buNone/>
            </a:pPr>
            <a:endParaRPr lang="en-US" altLang="en-US" sz="2400" smtClean="0"/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?- monarch(X,1900).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X = victoria ;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/>
              <a:t>No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5175" y="887413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How to find who ruled </a:t>
            </a:r>
            <a:r>
              <a:rPr lang="en-US" sz="2800" dirty="0">
                <a:solidFill>
                  <a:srgbClr val="FF0000"/>
                </a:solidFill>
              </a:rPr>
              <a:t>longest</a:t>
            </a:r>
            <a:r>
              <a:rPr lang="en-US" sz="2800" dirty="0"/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?- [a,b,c]=[a,X,c].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X = b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No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?- [a,b,b]=[X,Y,Y].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X = 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Y = b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No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819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?- [a,b,c]=[X|Y].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X = a,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Y = [b,c]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No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 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?- [a,b,c]=[a|Y].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Y = [b,c]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No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  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?- [a,b]=[X,Y|Z].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X = 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Y = b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Z = []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200" smtClean="0"/>
              <a:t>No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85800" y="43434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376092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mtClean="0"/>
              <a:t>List Operations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Length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len([],0).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len([X|Y],N) :- len(Y,M), N is M+1.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 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Member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member(X,[X|_]).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member(X,[_|Y]) :- member(X,Y).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Append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app([],X,X).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600" smtClean="0"/>
              <a:t>app([X|L1],L2,[X|L3]) :- app(L1,L2,L3).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6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Natural Numbers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nat(0).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nat(X) :- nat(Y), X is Y+1.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?- nat(X).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X = 0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X = 1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X = 2 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X = 3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5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?-nat(X), X&gt;10.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5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?- nat(-1).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500" smtClean="0"/>
              <a:t>infinite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692</Words>
  <Application>Microsoft Office PowerPoint</Application>
  <PresentationFormat>On-screen Show (4:3)</PresentationFormat>
  <Paragraphs>236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Prolog Examples</vt:lpstr>
      <vt:lpstr>PowerPoint Presentation</vt:lpstr>
      <vt:lpstr>PowerPoint Presentation</vt:lpstr>
      <vt:lpstr>Structures</vt:lpstr>
      <vt:lpstr>Equity/inequity</vt:lpstr>
      <vt:lpstr>PowerPoint Presentation</vt:lpstr>
      <vt:lpstr>Lists</vt:lpstr>
      <vt:lpstr>List Operations</vt:lpstr>
      <vt:lpstr>Natural Numbers</vt:lpstr>
      <vt:lpstr>Generating integer sequences </vt:lpstr>
      <vt:lpstr>Random Numbers in Prolog</vt:lpstr>
      <vt:lpstr>  </vt:lpstr>
      <vt:lpstr> </vt:lpstr>
      <vt:lpstr>Various Sorting Algorithms (code appreciation)</vt:lpstr>
      <vt:lpstr>Naïve sort</vt:lpstr>
      <vt:lpstr>Insert sort</vt:lpstr>
      <vt:lpstr>Bubble sort</vt:lpstr>
      <vt:lpstr>Merge sort</vt:lpstr>
      <vt:lpstr>Merge sort (cont.)</vt:lpstr>
      <vt:lpstr>Quick sort</vt:lpstr>
      <vt:lpstr>PowerPoint Presentation</vt:lpstr>
    </vt:vector>
  </TitlesOfParts>
  <Company>College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Examples</dc:title>
  <dc:creator>lyang</dc:creator>
  <cp:lastModifiedBy>Lan Yang</cp:lastModifiedBy>
  <cp:revision>14</cp:revision>
  <dcterms:created xsi:type="dcterms:W3CDTF">2011-05-20T15:24:49Z</dcterms:created>
  <dcterms:modified xsi:type="dcterms:W3CDTF">2018-05-10T15:22:55Z</dcterms:modified>
</cp:coreProperties>
</file>