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0"/>
  </p:notesMasterIdLst>
  <p:sldIdLst>
    <p:sldId id="256" r:id="rId5"/>
    <p:sldId id="280" r:id="rId6"/>
    <p:sldId id="282" r:id="rId7"/>
    <p:sldId id="283" r:id="rId8"/>
    <p:sldId id="294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20181D3-65E3-46B1-B652-781F246D593C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1CFD5C2-9633-4EE5-A2CE-E1AB42952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463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6699A-1514-46BD-9E81-C2918E46ED44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A8D4E-08D9-4FA9-A018-897E41364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5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B08B8-8D94-494A-A59A-F925549801EE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CA27-E4DD-4A44-B83D-1B37A42C99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1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DB43B-9BF2-4A69-9597-F9940499D92D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9623-228A-4EB5-B727-D633E5206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92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4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8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42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479550"/>
            <a:ext cx="3970338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479550"/>
            <a:ext cx="397192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8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5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061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40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9194B-EF93-4301-841D-0682029FCA54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49D7D-0BFB-4EB1-966C-EC2128BD4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66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227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269875"/>
            <a:ext cx="2028825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269875"/>
            <a:ext cx="5935663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0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0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826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479550"/>
            <a:ext cx="3970338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479550"/>
            <a:ext cx="397192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4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7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1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1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94539-1D7D-40EC-9094-6B018735DFCC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97D2E-EEF5-45D0-975F-B03463699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322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684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33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89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269875"/>
            <a:ext cx="2028825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269875"/>
            <a:ext cx="5935663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0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85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75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4138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479550"/>
            <a:ext cx="3970338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479550"/>
            <a:ext cx="3971925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82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21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9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43DF-3CE5-4CFC-A92E-FD9E562D0DAD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3E028-C6AB-4ACE-BEF9-A48DDF73D2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774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7704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14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568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90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9888" y="269875"/>
            <a:ext cx="2028825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269875"/>
            <a:ext cx="5935663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6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6772D-31FC-4EED-ADCB-766A492BF7BF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0D6BB-C295-4B1F-A866-21D1C5FD79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98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95857-5649-45E6-8F6F-B15050D33448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E5C71-08DA-403C-885A-FD18A1A279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4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945EF-4632-4785-87D2-15B6C99B7417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719B8-9F76-4328-A433-6FEFD2707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4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BE821-3210-491C-A03E-90032E3D070C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C6A1-0FC2-4FF4-9ADB-072FE5285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20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201AB-9B48-4191-BA51-FA105C84E011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C983F-26F3-49CB-84A6-00E0C01F8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35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DB7FDF-2484-4F2E-B95C-EA2839143670}" type="datetimeFigureOut">
              <a:rPr lang="en-US" altLang="en-US"/>
              <a:pPr>
                <a:defRPr/>
              </a:pPr>
              <a:t>5/10/2018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B71C054-FBE0-4127-AED2-2FDB36B7F7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69875"/>
            <a:ext cx="7427913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479550"/>
            <a:ext cx="8094663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0"/>
            <a:endParaRPr lang="en-US" altLang="en-US" smtClean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198563" y="1230313"/>
            <a:ext cx="7820025" cy="0"/>
          </a:xfrm>
          <a:prstGeom prst="line">
            <a:avLst/>
          </a:prstGeom>
          <a:noFill/>
          <a:ln w="28575">
            <a:solidFill>
              <a:srgbClr val="0FC7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232323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747125" y="6629400"/>
            <a:ext cx="33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fld id="{A57D7F90-DF0A-4305-AAB9-D6BF31091E21}" type="slidenum">
              <a:rPr lang="en-US" altLang="en-US" sz="100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pPr eaLnBrk="0" hangingPunct="0">
                <a:lnSpc>
                  <a:spcPct val="90000"/>
                </a:lnSpc>
              </a:pPr>
              <a:t>‹#›</a:t>
            </a:fld>
            <a:endParaRPr lang="en-US" altLang="en-US" sz="100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066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chemeClr val="tx2"/>
        </a:buClr>
        <a:buSzPct val="100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6pPr>
      <a:lvl7pPr marL="29146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7pPr>
      <a:lvl8pPr marL="33718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8pPr>
      <a:lvl9pPr marL="38290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69875"/>
            <a:ext cx="7427913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479550"/>
            <a:ext cx="8094663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0"/>
            <a:endParaRPr lang="en-US" altLang="en-US" smtClean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198563" y="1230313"/>
            <a:ext cx="7820025" cy="0"/>
          </a:xfrm>
          <a:prstGeom prst="line">
            <a:avLst/>
          </a:prstGeom>
          <a:noFill/>
          <a:ln w="28575">
            <a:solidFill>
              <a:srgbClr val="0FC7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232323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747125" y="6629400"/>
            <a:ext cx="33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fld id="{A57D7F90-DF0A-4305-AAB9-D6BF31091E21}" type="slidenum">
              <a:rPr lang="en-US" altLang="en-US" sz="100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pPr eaLnBrk="0" hangingPunct="0">
                <a:lnSpc>
                  <a:spcPct val="90000"/>
                </a:lnSpc>
              </a:pPr>
              <a:t>‹#›</a:t>
            </a:fld>
            <a:endParaRPr lang="en-US" altLang="en-US" sz="100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chemeClr val="tx2"/>
        </a:buClr>
        <a:buSzPct val="100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6pPr>
      <a:lvl7pPr marL="29146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7pPr>
      <a:lvl8pPr marL="33718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8pPr>
      <a:lvl9pPr marL="38290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269875"/>
            <a:ext cx="7427913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479550"/>
            <a:ext cx="8094663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81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0"/>
            <a:endParaRPr lang="en-US" altLang="en-US" smtClean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198563" y="1230313"/>
            <a:ext cx="7820025" cy="0"/>
          </a:xfrm>
          <a:prstGeom prst="line">
            <a:avLst/>
          </a:prstGeom>
          <a:noFill/>
          <a:ln w="28575">
            <a:solidFill>
              <a:srgbClr val="0FC7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232323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747125" y="6629400"/>
            <a:ext cx="339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fld id="{A57D7F90-DF0A-4305-AAB9-D6BF31091E21}" type="slidenum">
              <a:rPr lang="en-US" altLang="en-US" sz="100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pPr eaLnBrk="0" hangingPunct="0">
                <a:lnSpc>
                  <a:spcPct val="90000"/>
                </a:lnSpc>
              </a:pPr>
              <a:t>‹#›</a:t>
            </a:fld>
            <a:endParaRPr lang="en-US" altLang="en-US" sz="1000" smtClean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chemeClr val="tx2"/>
        </a:buClr>
        <a:buSzPct val="100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6pPr>
      <a:lvl7pPr marL="29146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7pPr>
      <a:lvl8pPr marL="33718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8pPr>
      <a:lvl9pPr marL="38290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ktiml.mff.cuni.cz/~bartak/prolog/basic_struct.html" TargetMode="External"/><Relationship Id="rId2" Type="http://schemas.openxmlformats.org/officeDocument/2006/relationships/hyperlink" Target="http://ktiml.mff.cuni.cz/~bartak/prolog/genealog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ktiml.mff.cuni.cz/~bartak/prolog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Prolog Principles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898989"/>
                </a:solidFill>
              </a:rPr>
              <a:t>Lecture P4 – CS 352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in Prolog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479550"/>
            <a:ext cx="2373313" cy="4768850"/>
          </a:xfrm>
        </p:spPr>
        <p:txBody>
          <a:bodyPr/>
          <a:lstStyle/>
          <a:p>
            <a:r>
              <a:rPr lang="en-US" altLang="en-US" dirty="0"/>
              <a:t>Backward chaining follows a classic depth-first backtracking algorithm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Goal: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  </a:t>
            </a:r>
            <a:r>
              <a:rPr lang="en-US" altLang="en-US" sz="2000" b="1" dirty="0" smtClean="0">
                <a:solidFill>
                  <a:srgbClr val="FF0000"/>
                </a:solidFill>
                <a:latin typeface="Courier New" pitchFamily="49" charset="0"/>
              </a:rPr>
              <a:t>?-Snowy(C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endParaRPr lang="en-US" altLang="en-US" dirty="0"/>
          </a:p>
        </p:txBody>
      </p:sp>
      <p:pic>
        <p:nvPicPr>
          <p:cNvPr id="1172484" name="Picture 4" descr="\\Fhernand-cs\fhernand\Comp144\Lectures\Lect 27\F11.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255713"/>
            <a:ext cx="6372225" cy="56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2485" name="Rectangle 5"/>
          <p:cNvSpPr>
            <a:spLocks noChangeArrowheads="1"/>
          </p:cNvSpPr>
          <p:nvPr/>
        </p:nvSpPr>
        <p:spPr bwMode="auto">
          <a:xfrm>
            <a:off x="6227763" y="2927350"/>
            <a:ext cx="1038225" cy="2365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72486" name="Rectangle 6"/>
          <p:cNvSpPr>
            <a:spLocks noChangeArrowheads="1"/>
          </p:cNvSpPr>
          <p:nvPr/>
        </p:nvSpPr>
        <p:spPr bwMode="auto">
          <a:xfrm>
            <a:off x="6269038" y="3968750"/>
            <a:ext cx="1038225" cy="2365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72487" name="Rectangle 7"/>
          <p:cNvSpPr>
            <a:spLocks noChangeArrowheads="1"/>
          </p:cNvSpPr>
          <p:nvPr/>
        </p:nvSpPr>
        <p:spPr bwMode="auto">
          <a:xfrm>
            <a:off x="5354638" y="5045075"/>
            <a:ext cx="1038225" cy="2365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72488" name="Rectangle 8"/>
          <p:cNvSpPr>
            <a:spLocks noChangeArrowheads="1"/>
          </p:cNvSpPr>
          <p:nvPr/>
        </p:nvSpPr>
        <p:spPr bwMode="auto">
          <a:xfrm>
            <a:off x="7988300" y="5057775"/>
            <a:ext cx="1038225" cy="2365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72489" name="Rectangle 9"/>
          <p:cNvSpPr>
            <a:spLocks noChangeArrowheads="1"/>
          </p:cNvSpPr>
          <p:nvPr/>
        </p:nvSpPr>
        <p:spPr bwMode="auto">
          <a:xfrm>
            <a:off x="6710363" y="5349875"/>
            <a:ext cx="1643062" cy="420688"/>
          </a:xfrm>
          <a:prstGeom prst="rect">
            <a:avLst/>
          </a:prstGeom>
          <a:noFill/>
          <a:ln w="25400">
            <a:solidFill>
              <a:srgbClr val="339966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72490" name="Rectangle 10"/>
          <p:cNvSpPr>
            <a:spLocks noChangeArrowheads="1"/>
          </p:cNvSpPr>
          <p:nvPr/>
        </p:nvSpPr>
        <p:spPr bwMode="auto">
          <a:xfrm>
            <a:off x="6561138" y="4225925"/>
            <a:ext cx="420687" cy="1968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72491" name="Rectangle 11"/>
          <p:cNvSpPr>
            <a:spLocks noChangeArrowheads="1"/>
          </p:cNvSpPr>
          <p:nvPr/>
        </p:nvSpPr>
        <p:spPr bwMode="auto">
          <a:xfrm>
            <a:off x="5700713" y="5303838"/>
            <a:ext cx="420687" cy="22225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7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8" grpId="0" animBg="1"/>
      <p:bldP spid="1172489" grpId="0" animBg="1"/>
      <p:bldP spid="1172490" grpId="0" animBg="1"/>
      <p:bldP spid="11724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backtracking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search for a resolution is ordered and depth-first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behavior of the interpreter is predictable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Ordering is fundamental in recursion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Recursion is again the basic computational technique, as it was in functional languages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Inappropriate ordering of the terms may result in non-terminating resolutions (infinite regression)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For example: Graph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edge(</a:t>
            </a:r>
            <a:r>
              <a:rPr lang="en-US" altLang="en-US" sz="1800" b="1" dirty="0" err="1">
                <a:solidFill>
                  <a:srgbClr val="0070C0"/>
                </a:solidFill>
                <a:effectLst/>
                <a:latin typeface="Courier New" pitchFamily="49" charset="0"/>
              </a:rPr>
              <a:t>a,b</a:t>
            </a: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). edge(b, c). edge(c, d).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		edge(</a:t>
            </a:r>
            <a:r>
              <a:rPr lang="en-US" altLang="en-US" sz="1800" b="1" dirty="0" err="1">
                <a:solidFill>
                  <a:srgbClr val="0070C0"/>
                </a:solidFill>
                <a:effectLst/>
                <a:latin typeface="Courier New" pitchFamily="49" charset="0"/>
              </a:rPr>
              <a:t>d,e</a:t>
            </a: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). edge(b, e). edge(d, f).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		path(X, X).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		path(X, Y) :- edge(Z, Y), path(X, Z).</a:t>
            </a:r>
          </a:p>
        </p:txBody>
      </p:sp>
      <p:sp>
        <p:nvSpPr>
          <p:cNvPr id="1173508" name="Text Box 4"/>
          <p:cNvSpPr txBox="1">
            <a:spLocks noChangeArrowheads="1"/>
          </p:cNvSpPr>
          <p:nvPr/>
        </p:nvSpPr>
        <p:spPr bwMode="auto">
          <a:xfrm>
            <a:off x="7272338" y="4757738"/>
            <a:ext cx="1450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62194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backtracking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search for a resolution is ordered and depth-first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behavior of the interpreter is predictable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Ordering is fundamental in recursion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Recursion is again the basic computational technique, as it was in functional languages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Inappropriate ordering of the terms may result in non-terminating resolutions (infinite regression)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For example: Graph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	</a:t>
            </a: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edge(</a:t>
            </a:r>
            <a:r>
              <a:rPr lang="en-US" altLang="en-US" sz="1800" b="1" dirty="0" err="1">
                <a:solidFill>
                  <a:srgbClr val="0070C0"/>
                </a:solidFill>
                <a:effectLst/>
                <a:latin typeface="Courier New" pitchFamily="49" charset="0"/>
              </a:rPr>
              <a:t>a,b</a:t>
            </a: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). edge(b, c). edge(c, d).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		edge(</a:t>
            </a:r>
            <a:r>
              <a:rPr lang="en-US" altLang="en-US" sz="1800" b="1" dirty="0" err="1">
                <a:solidFill>
                  <a:srgbClr val="0070C0"/>
                </a:solidFill>
                <a:effectLst/>
                <a:latin typeface="Courier New" pitchFamily="49" charset="0"/>
              </a:rPr>
              <a:t>d,e</a:t>
            </a: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). edge(b, e). edge(d, f).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		path(X, Y) :- path(X, Z), edge(Z, Y).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effectLst/>
                <a:latin typeface="Courier New" pitchFamily="49" charset="0"/>
              </a:rPr>
              <a:t>		path(X, X).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	</a:t>
            </a:r>
          </a:p>
        </p:txBody>
      </p:sp>
      <p:sp>
        <p:nvSpPr>
          <p:cNvPr id="1174532" name="Text Box 4"/>
          <p:cNvSpPr txBox="1">
            <a:spLocks noChangeArrowheads="1"/>
          </p:cNvSpPr>
          <p:nvPr/>
        </p:nvSpPr>
        <p:spPr bwMode="auto">
          <a:xfrm>
            <a:off x="7150100" y="4757738"/>
            <a:ext cx="1708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28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Incorrect</a:t>
            </a:r>
          </a:p>
        </p:txBody>
      </p:sp>
    </p:spTree>
    <p:extLst>
      <p:ext uri="{BB962C8B-B14F-4D97-AF65-F5344CB8AC3E}">
        <p14:creationId xmlns:p14="http://schemas.microsoft.com/office/powerpoint/2010/main" val="229001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Regression</a:t>
            </a:r>
          </a:p>
        </p:txBody>
      </p:sp>
      <p:pic>
        <p:nvPicPr>
          <p:cNvPr id="1175555" name="Picture 3" descr="\\Fhernand-cs\fhernand\Comp144\Lectures\Lect 27\F11.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5713"/>
            <a:ext cx="914400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5556" name="Rectangle 4"/>
          <p:cNvSpPr>
            <a:spLocks noChangeArrowheads="1"/>
          </p:cNvSpPr>
          <p:nvPr/>
        </p:nvSpPr>
        <p:spPr bwMode="auto">
          <a:xfrm>
            <a:off x="6834188" y="1989138"/>
            <a:ext cx="1395412" cy="3952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</a:pPr>
            <a:endParaRPr lang="en-US" sz="2800" b="1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1175557" name="Text Box 5"/>
          <p:cNvSpPr txBox="1">
            <a:spLocks noChangeArrowheads="1"/>
          </p:cNvSpPr>
          <p:nvPr/>
        </p:nvSpPr>
        <p:spPr bwMode="auto">
          <a:xfrm>
            <a:off x="7669213" y="1397000"/>
            <a:ext cx="9747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en-US" sz="2800" b="1" smtClean="0">
                <a:solidFill>
                  <a:srgbClr val="CF0E3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33032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Genealogy</a:t>
            </a:r>
          </a:p>
          <a:p>
            <a:pPr lvl="1"/>
            <a:r>
              <a:rPr lang="en-US" altLang="en-US" dirty="0">
                <a:hlinkClick r:id="rId2"/>
              </a:rPr>
              <a:t>http://ktiml.mff.cuni.cz/~bartak/prolog/genealogy.html</a:t>
            </a:r>
            <a:endParaRPr lang="en-US" altLang="en-US" dirty="0"/>
          </a:p>
          <a:p>
            <a:r>
              <a:rPr lang="en-US" altLang="en-US" dirty="0"/>
              <a:t>Data structures and arithmetic</a:t>
            </a:r>
          </a:p>
          <a:p>
            <a:pPr lvl="1"/>
            <a:r>
              <a:rPr lang="en-US" altLang="en-US" dirty="0"/>
              <a:t>Prolog has an arithmetic </a:t>
            </a:r>
            <a:r>
              <a:rPr lang="en-US" altLang="en-US" dirty="0" err="1"/>
              <a:t>functor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</a:rPr>
              <a:t>is</a:t>
            </a:r>
            <a:r>
              <a:rPr lang="en-US" altLang="en-US" dirty="0"/>
              <a:t> that unifies arithmetic values</a:t>
            </a:r>
          </a:p>
          <a:p>
            <a:pPr lvl="2"/>
            <a:r>
              <a:rPr lang="en-US" altLang="en-US" i="1" dirty="0"/>
              <a:t>E.g.</a:t>
            </a:r>
            <a:r>
              <a:rPr lang="en-US" altLang="en-US" dirty="0"/>
              <a:t> </a:t>
            </a:r>
            <a:r>
              <a:rPr lang="en-US" altLang="en-US" sz="1800" dirty="0">
                <a:latin typeface="Courier New" pitchFamily="49" charset="0"/>
              </a:rPr>
              <a:t>is (X, 1+2), X is 1+2</a:t>
            </a:r>
          </a:p>
          <a:p>
            <a:pPr lvl="1"/>
            <a:r>
              <a:rPr lang="en-US" altLang="en-US" dirty="0">
                <a:latin typeface="Times New Roman" charset="0"/>
              </a:rPr>
              <a:t>Dates example</a:t>
            </a:r>
          </a:p>
          <a:p>
            <a:pPr lvl="2"/>
            <a:r>
              <a:rPr lang="en-US" altLang="en-US" dirty="0">
                <a:latin typeface="Times New Roman" charset="0"/>
                <a:hlinkClick r:id="rId3"/>
              </a:rPr>
              <a:t>http://ktiml.mff.cuni.cz/~bartak/prolog/basic_struct.html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4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Felix </a:t>
            </a:r>
            <a:r>
              <a:rPr lang="en-US" dirty="0"/>
              <a:t>Hernandez-Campos at UNC Chapel </a:t>
            </a:r>
            <a:r>
              <a:rPr lang="en-US" dirty="0" smtClean="0"/>
              <a:t>Hill Programming Languages course materials</a:t>
            </a:r>
          </a:p>
          <a:p>
            <a:r>
              <a:rPr lang="en-US" dirty="0" smtClean="0"/>
              <a:t>Prolog Programming </a:t>
            </a:r>
            <a:r>
              <a:rPr lang="en-US" dirty="0"/>
              <a:t>by </a:t>
            </a:r>
            <a:r>
              <a:rPr lang="en-US" dirty="0" smtClean="0"/>
              <a:t>ROMAN </a:t>
            </a:r>
            <a:r>
              <a:rPr lang="en-US" dirty="0"/>
              <a:t>BARTÁK</a:t>
            </a:r>
            <a:endParaRPr lang="en-US" dirty="0" smtClean="0"/>
          </a:p>
          <a:p>
            <a:pPr lvl="1"/>
            <a:r>
              <a:rPr lang="en-US" sz="2400" dirty="0">
                <a:hlinkClick r:id="rId2"/>
              </a:rPr>
              <a:t>http://ktiml.mff.cuni.cz/~</a:t>
            </a:r>
            <a:r>
              <a:rPr lang="en-US" sz="2400" dirty="0" smtClean="0">
                <a:hlinkClick r:id="rId2"/>
              </a:rPr>
              <a:t>bartak/prolog/index.html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0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 smtClean="0"/>
              <a:t>Principle of Logic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 program is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theorems can be proven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is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(compiler/interpreter)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axioms and inference steps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satisfy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Axiom are written in a standard form known as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Horn clauses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Horn clause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consequent (head H) and a body (terms Bi)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B1, B2,…,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Semantics: when all Bi are true,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true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5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dirty="0"/>
              <a:t>Resolution</a:t>
            </a:r>
          </a:p>
        </p:txBody>
      </p:sp>
      <p:sp>
        <p:nvSpPr>
          <p:cNvPr id="11581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dirty="0" smtClean="0"/>
              <a:t> The derivation </a:t>
            </a:r>
            <a:r>
              <a:rPr lang="en-US" altLang="en-US" dirty="0"/>
              <a:t>of new </a:t>
            </a:r>
            <a:r>
              <a:rPr lang="en-US" altLang="en-US" dirty="0" smtClean="0"/>
              <a:t>clauses </a:t>
            </a:r>
            <a:r>
              <a:rPr lang="en-US" altLang="en-US" dirty="0"/>
              <a:t>is known as </a:t>
            </a:r>
            <a:r>
              <a:rPr lang="en-US" altLang="en-US" i="1" dirty="0">
                <a:solidFill>
                  <a:srgbClr val="FF0000"/>
                </a:solidFill>
              </a:rPr>
              <a:t>resolution</a:t>
            </a:r>
          </a:p>
          <a:p>
            <a:pPr lvl="1"/>
            <a:r>
              <a:rPr lang="en-US" altLang="en-US" dirty="0"/>
              <a:t>The logic programming system combines existing </a:t>
            </a:r>
            <a:r>
              <a:rPr lang="en-US" altLang="en-US" dirty="0" smtClean="0"/>
              <a:t>clauses </a:t>
            </a:r>
            <a:r>
              <a:rPr lang="en-US" altLang="en-US" dirty="0"/>
              <a:t>to </a:t>
            </a:r>
            <a:r>
              <a:rPr lang="en-US" altLang="en-US" dirty="0" smtClean="0"/>
              <a:t>generate new clauses</a:t>
            </a:r>
            <a:endParaRPr lang="en-US" altLang="en-US" dirty="0"/>
          </a:p>
          <a:p>
            <a:pPr lvl="1"/>
            <a:r>
              <a:rPr lang="en-US" altLang="en-US" dirty="0" smtClean="0"/>
              <a:t>Example: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b="1" dirty="0">
                <a:sym typeface="Math1" pitchFamily="2" charset="2"/>
              </a:rPr>
              <a:t>		C </a:t>
            </a:r>
            <a:r>
              <a:rPr lang="en-US" altLang="en-US" b="1" dirty="0" smtClean="0">
                <a:sym typeface="Math1" pitchFamily="2" charset="2"/>
              </a:rPr>
              <a:t>:- </a:t>
            </a:r>
            <a:r>
              <a:rPr lang="en-US" altLang="en-US" b="1" dirty="0">
                <a:sym typeface="Math1" pitchFamily="2" charset="2"/>
              </a:rPr>
              <a:t>A, B</a:t>
            </a:r>
          </a:p>
          <a:p>
            <a:pPr lvl="1">
              <a:buFontTx/>
              <a:buNone/>
            </a:pPr>
            <a:r>
              <a:rPr lang="en-US" altLang="en-US" b="1" dirty="0">
                <a:sym typeface="Math1" pitchFamily="2" charset="2"/>
              </a:rPr>
              <a:t>		D </a:t>
            </a:r>
            <a:r>
              <a:rPr lang="en-US" altLang="en-US" b="1" dirty="0" smtClean="0">
                <a:sym typeface="Math1" pitchFamily="2" charset="2"/>
              </a:rPr>
              <a:t>:-  </a:t>
            </a:r>
            <a:r>
              <a:rPr lang="en-US" altLang="en-US" b="1" dirty="0">
                <a:sym typeface="Math1" pitchFamily="2" charset="2"/>
              </a:rPr>
              <a:t>C</a:t>
            </a:r>
          </a:p>
          <a:p>
            <a:pPr lvl="1">
              <a:buFontTx/>
              <a:buNone/>
            </a:pPr>
            <a:r>
              <a:rPr lang="en-US" altLang="en-US" b="1" dirty="0">
                <a:sym typeface="Math1" pitchFamily="2" charset="2"/>
              </a:rPr>
              <a:t>		D </a:t>
            </a:r>
            <a:r>
              <a:rPr lang="en-US" altLang="en-US" b="1" dirty="0" smtClean="0">
                <a:sym typeface="Math1" pitchFamily="2" charset="2"/>
              </a:rPr>
              <a:t>:- </a:t>
            </a:r>
            <a:r>
              <a:rPr lang="en-US" altLang="en-US" b="1" dirty="0">
                <a:sym typeface="Math1" pitchFamily="2" charset="2"/>
              </a:rPr>
              <a:t>A, B</a:t>
            </a:r>
          </a:p>
        </p:txBody>
      </p:sp>
      <p:sp>
        <p:nvSpPr>
          <p:cNvPr id="1158148" name="Line 2052"/>
          <p:cNvSpPr>
            <a:spLocks noChangeShapeType="1"/>
          </p:cNvSpPr>
          <p:nvPr/>
        </p:nvSpPr>
        <p:spPr bwMode="auto">
          <a:xfrm>
            <a:off x="1284288" y="4696618"/>
            <a:ext cx="1668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8151" name="Group 2055"/>
          <p:cNvGrpSpPr>
            <a:grpSpLocks/>
          </p:cNvGrpSpPr>
          <p:nvPr/>
        </p:nvGrpSpPr>
        <p:grpSpPr bwMode="auto">
          <a:xfrm>
            <a:off x="1281907" y="3842544"/>
            <a:ext cx="4487862" cy="781049"/>
            <a:chOff x="981" y="2544"/>
            <a:chExt cx="2827" cy="492"/>
          </a:xfrm>
        </p:grpSpPr>
        <p:sp>
          <p:nvSpPr>
            <p:cNvPr id="1158149" name="Rectangle 2053"/>
            <p:cNvSpPr>
              <a:spLocks noChangeArrowheads="1"/>
            </p:cNvSpPr>
            <p:nvPr/>
          </p:nvSpPr>
          <p:spPr bwMode="auto">
            <a:xfrm>
              <a:off x="981" y="2826"/>
              <a:ext cx="872" cy="2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150" name="Text Box 2054"/>
            <p:cNvSpPr txBox="1">
              <a:spLocks noChangeArrowheads="1"/>
            </p:cNvSpPr>
            <p:nvPr/>
          </p:nvSpPr>
          <p:spPr bwMode="auto">
            <a:xfrm>
              <a:off x="2221" y="2544"/>
              <a:ext cx="1587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CF0E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 and B imply C</a:t>
              </a:r>
            </a:p>
          </p:txBody>
        </p:sp>
      </p:grpSp>
      <p:grpSp>
        <p:nvGrpSpPr>
          <p:cNvPr id="1158154" name="Group 2058"/>
          <p:cNvGrpSpPr>
            <a:grpSpLocks/>
          </p:cNvGrpSpPr>
          <p:nvPr/>
        </p:nvGrpSpPr>
        <p:grpSpPr bwMode="auto">
          <a:xfrm>
            <a:off x="1284288" y="4737893"/>
            <a:ext cx="6430963" cy="830262"/>
            <a:chOff x="965" y="3283"/>
            <a:chExt cx="4051" cy="523"/>
          </a:xfrm>
        </p:grpSpPr>
        <p:sp>
          <p:nvSpPr>
            <p:cNvPr id="1158152" name="Rectangle 2056"/>
            <p:cNvSpPr>
              <a:spLocks noChangeArrowheads="1"/>
            </p:cNvSpPr>
            <p:nvPr/>
          </p:nvSpPr>
          <p:spPr bwMode="auto">
            <a:xfrm>
              <a:off x="965" y="3324"/>
              <a:ext cx="895" cy="21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8153" name="Text Box 2057"/>
            <p:cNvSpPr txBox="1">
              <a:spLocks noChangeArrowheads="1"/>
            </p:cNvSpPr>
            <p:nvPr/>
          </p:nvSpPr>
          <p:spPr bwMode="auto">
            <a:xfrm>
              <a:off x="1892" y="3283"/>
              <a:ext cx="31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 dirty="0" smtClean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en-US" sz="2400" dirty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 and B imply </a:t>
              </a:r>
              <a:r>
                <a:rPr lang="en-US" altLang="en-US" sz="2400" dirty="0" smtClean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 and C </a:t>
              </a:r>
              <a:r>
                <a:rPr lang="en-US" altLang="en-US" sz="2400" dirty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implies </a:t>
              </a:r>
              <a:r>
                <a:rPr lang="en-US" altLang="en-US" sz="2400" dirty="0" smtClean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 </a:t>
              </a:r>
              <a:endParaRPr lang="en-US" altLang="en-US" sz="2400" dirty="0">
                <a:solidFill>
                  <a:srgbClr val="228A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l"/>
              <a:r>
                <a:rPr lang="en-US" altLang="en-US" sz="2400" dirty="0" smtClean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Wingdings" panose="05000000000000000000" pitchFamily="2" charset="2"/>
                </a:rPr>
                <a:t> </a:t>
              </a:r>
              <a:r>
                <a:rPr lang="en-US" altLang="en-US" sz="2400" dirty="0" smtClean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 </a:t>
              </a:r>
              <a:r>
                <a:rPr lang="en-US" altLang="en-US" sz="2400" dirty="0">
                  <a:solidFill>
                    <a:srgbClr val="228A5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and B imply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6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Principle of Resolution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143000"/>
            <a:ext cx="8094663" cy="5340350"/>
          </a:xfrm>
        </p:spPr>
        <p:txBody>
          <a:bodyPr/>
          <a:lstStyle/>
          <a:p>
            <a:r>
              <a:rPr lang="en-US" alt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Resolution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basis of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Prolog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Horn clauses and the head of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matches one of the terms in the body of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we can replace the term in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body of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likes(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sam,Food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:-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(Food), mild(Food).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(dahl).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mild(dahl).</a:t>
            </a:r>
          </a:p>
          <a:p>
            <a:pPr lvl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replace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and the second terms in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likes(</a:t>
            </a:r>
            <a:r>
              <a:rPr lang="en-US" alt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dahl)</a:t>
            </a: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proved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/>
              <a:t>Instantiation, Matching and Unification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instantiation</a:t>
            </a:r>
            <a:r>
              <a:rPr lang="en-US" sz="2800" dirty="0"/>
              <a:t> is the way in which variables acquire a </a:t>
            </a:r>
            <a:r>
              <a:rPr lang="en-US" sz="2800" dirty="0" smtClean="0"/>
              <a:t>value.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bmi</a:t>
            </a:r>
            <a:r>
              <a:rPr lang="en-US" sz="2800" dirty="0" smtClean="0"/>
              <a:t>(W,H,B) :- B is W / (H * H) * 703.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bmi</a:t>
            </a:r>
            <a:r>
              <a:rPr lang="en-US" sz="2800" dirty="0" smtClean="0"/>
              <a:t>(100,52,B).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matching</a:t>
            </a:r>
            <a:r>
              <a:rPr lang="en-US" sz="2800" dirty="0"/>
              <a:t> compares two items. Matching either succeeds or </a:t>
            </a:r>
            <a:r>
              <a:rPr lang="en-US" sz="2800" dirty="0" smtClean="0"/>
              <a:t>fails.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likes(</a:t>
            </a:r>
            <a:r>
              <a:rPr lang="en-US" sz="2400" dirty="0" err="1" smtClean="0">
                <a:solidFill>
                  <a:srgbClr val="0070C0"/>
                </a:solidFill>
              </a:rPr>
              <a:t>mary</a:t>
            </a:r>
            <a:r>
              <a:rPr lang="en-US" sz="2400" dirty="0" smtClean="0">
                <a:solidFill>
                  <a:srgbClr val="0070C0"/>
                </a:solidFill>
              </a:rPr>
              <a:t>, book).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likes(john, wine).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?- likes(</a:t>
            </a:r>
            <a:r>
              <a:rPr lang="en-US" sz="2400" dirty="0" err="1" smtClean="0">
                <a:solidFill>
                  <a:srgbClr val="0070C0"/>
                </a:solidFill>
              </a:rPr>
              <a:t>mary</a:t>
            </a:r>
            <a:r>
              <a:rPr lang="en-US" sz="2400" dirty="0" smtClean="0">
                <a:solidFill>
                  <a:srgbClr val="0070C0"/>
                </a:solidFill>
              </a:rPr>
              <a:t>, wine).		</a:t>
            </a:r>
            <a:r>
              <a:rPr lang="en-US" sz="2400" dirty="0" smtClean="0"/>
              <a:t>%no match, fail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?-likes(john, wine).		</a:t>
            </a:r>
            <a:r>
              <a:rPr lang="en-US" sz="2400" dirty="0" smtClean="0"/>
              <a:t>%match, succeed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?- likes(X, book).</a:t>
            </a:r>
            <a:r>
              <a:rPr lang="en-US" sz="2400" dirty="0" smtClean="0"/>
              <a:t>	%instantiation + match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06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 dirty="0"/>
              <a:t>Unification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dirty="0"/>
              <a:t>Prolog associates variables and values using a process known as </a:t>
            </a:r>
            <a:r>
              <a:rPr lang="en-US" altLang="en-US" i="1" dirty="0" smtClean="0">
                <a:solidFill>
                  <a:srgbClr val="FF0000"/>
                </a:solidFill>
              </a:rPr>
              <a:t>unification</a:t>
            </a:r>
            <a:endParaRPr lang="en-US" altLang="en-US" i="1" dirty="0"/>
          </a:p>
          <a:p>
            <a:r>
              <a:rPr lang="en-US" altLang="en-US" dirty="0"/>
              <a:t>Unification rules</a:t>
            </a:r>
          </a:p>
          <a:p>
            <a:pPr lvl="1"/>
            <a:r>
              <a:rPr lang="en-US" altLang="en-US" dirty="0"/>
              <a:t>A constant unifies only with itself</a:t>
            </a:r>
          </a:p>
          <a:p>
            <a:pPr lvl="1"/>
            <a:r>
              <a:rPr lang="en-US" altLang="en-US" dirty="0"/>
              <a:t>Two structures unify if and only if they have the same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functor</a:t>
            </a:r>
            <a:r>
              <a:rPr lang="en-US" altLang="en-US" dirty="0" smtClean="0"/>
              <a:t> (i.e. structure) </a:t>
            </a:r>
            <a:r>
              <a:rPr lang="en-US" altLang="en-US" dirty="0"/>
              <a:t>and the same number of arguments, and the corresponding arguments unify recursively</a:t>
            </a:r>
          </a:p>
          <a:p>
            <a:pPr lvl="1"/>
            <a:r>
              <a:rPr lang="en-US" altLang="en-US" dirty="0"/>
              <a:t>A variable unifies to with anything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782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Equality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Equality is defined as </a:t>
            </a:r>
            <a:r>
              <a:rPr lang="en-US" altLang="en-US" i="1" dirty="0" err="1"/>
              <a:t>unifiability</a:t>
            </a:r>
            <a:endParaRPr lang="en-US" altLang="en-US" i="1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An equality goal is using an infix predicate </a:t>
            </a:r>
            <a:r>
              <a:rPr lang="en-US" altLang="en-US" dirty="0">
                <a:latin typeface="Courier New" pitchFamily="49" charset="0"/>
              </a:rPr>
              <a:t>=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Times New Roman" charset="0"/>
              </a:rPr>
              <a:t>For instance,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?- dahl = dahl.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Yes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?- dahl = curry.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No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?- likes(Person, dahl) = likes(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itchFamily="49" charset="0"/>
              </a:rPr>
              <a:t>sam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, Food).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</a:rPr>
              <a:t>Person =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</a:rPr>
              <a:t>sam</a:t>
            </a:r>
            <a:endParaRPr lang="en-US" altLang="en-US" sz="1800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</a:rPr>
              <a:t>Food = dahl 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No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?- likes(Person, curry) = likes(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itchFamily="49" charset="0"/>
              </a:rPr>
              <a:t>sam</a:t>
            </a:r>
            <a:r>
              <a:rPr lang="en-US" altLang="en-US" sz="1800" b="1" dirty="0">
                <a:solidFill>
                  <a:srgbClr val="0070C0"/>
                </a:solidFill>
                <a:latin typeface="Courier New" pitchFamily="49" charset="0"/>
              </a:rPr>
              <a:t>, Food).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</a:rPr>
              <a:t>Person = </a:t>
            </a:r>
            <a:r>
              <a:rPr lang="en-US" altLang="en-US" sz="1800" dirty="0" err="1">
                <a:solidFill>
                  <a:srgbClr val="0070C0"/>
                </a:solidFill>
                <a:latin typeface="Courier New" pitchFamily="49" charset="0"/>
              </a:rPr>
              <a:t>sam</a:t>
            </a:r>
            <a:endParaRPr lang="en-US" altLang="en-US" sz="1800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itchFamily="49" charset="0"/>
              </a:rPr>
              <a:t>Food = curry 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2331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Equality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is the results of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?- likes(Person, Food) = likes(</a:t>
            </a:r>
            <a:r>
              <a:rPr lang="en-US" altLang="en-US" sz="2000" b="1" dirty="0" err="1">
                <a:latin typeface="Courier New" pitchFamily="49" charset="0"/>
              </a:rPr>
              <a:t>sam</a:t>
            </a:r>
            <a:r>
              <a:rPr lang="en-US" altLang="en-US" sz="2000" b="1" dirty="0">
                <a:latin typeface="Courier New" pitchFamily="49" charset="0"/>
              </a:rPr>
              <a:t>, Food).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Person = </a:t>
            </a:r>
            <a:r>
              <a:rPr lang="en-US" altLang="en-US" sz="2000" dirty="0" err="1">
                <a:latin typeface="Courier New" pitchFamily="49" charset="0"/>
              </a:rPr>
              <a:t>sam</a:t>
            </a:r>
            <a:endParaRPr lang="en-US" alt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Food = _G158 ;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No</a:t>
            </a:r>
          </a:p>
          <a:p>
            <a:pPr lvl="1"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</p:txBody>
      </p:sp>
      <p:grpSp>
        <p:nvGrpSpPr>
          <p:cNvPr id="1170436" name="Group 4"/>
          <p:cNvGrpSpPr>
            <a:grpSpLocks/>
          </p:cNvGrpSpPr>
          <p:nvPr/>
        </p:nvGrpSpPr>
        <p:grpSpPr bwMode="auto">
          <a:xfrm>
            <a:off x="2057400" y="3836194"/>
            <a:ext cx="6875463" cy="2101850"/>
            <a:chOff x="1386" y="2094"/>
            <a:chExt cx="4331" cy="1324"/>
          </a:xfrm>
        </p:grpSpPr>
        <p:sp>
          <p:nvSpPr>
            <p:cNvPr id="1170437" name="Rectangle 5"/>
            <p:cNvSpPr>
              <a:spLocks noChangeArrowheads="1"/>
            </p:cNvSpPr>
            <p:nvPr/>
          </p:nvSpPr>
          <p:spPr bwMode="auto">
            <a:xfrm>
              <a:off x="1386" y="2094"/>
              <a:ext cx="560" cy="22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38" name="Line 6"/>
            <p:cNvSpPr>
              <a:spLocks noChangeShapeType="1"/>
            </p:cNvSpPr>
            <p:nvPr/>
          </p:nvSpPr>
          <p:spPr bwMode="auto">
            <a:xfrm>
              <a:off x="1946" y="2312"/>
              <a:ext cx="428" cy="3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0439" name="Text Box 7"/>
            <p:cNvSpPr txBox="1">
              <a:spLocks noChangeArrowheads="1"/>
            </p:cNvSpPr>
            <p:nvPr/>
          </p:nvSpPr>
          <p:spPr bwMode="auto">
            <a:xfrm>
              <a:off x="2243" y="2739"/>
              <a:ext cx="3474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rgbClr val="CF0E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Internal Representation for an </a:t>
              </a:r>
            </a:p>
            <a:p>
              <a:pPr algn="l"/>
              <a:r>
                <a:rPr lang="en-US" altLang="en-US" sz="2400">
                  <a:solidFill>
                    <a:srgbClr val="CF0E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uninstantiated variable</a:t>
              </a:r>
            </a:p>
            <a:p>
              <a:pPr algn="l"/>
              <a:r>
                <a:rPr lang="en-US" altLang="en-US" sz="2400" i="1">
                  <a:solidFill>
                    <a:srgbClr val="CF0E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Any</a:t>
              </a:r>
              <a:r>
                <a:rPr lang="en-US" altLang="en-US" sz="2400">
                  <a:solidFill>
                    <a:srgbClr val="CF0E3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instantiation proves the equality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2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Order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Prolog </a:t>
            </a:r>
            <a:r>
              <a:rPr lang="en-US" altLang="en-US" sz="2800" dirty="0">
                <a:solidFill>
                  <a:srgbClr val="FF0000"/>
                </a:solidFill>
              </a:rPr>
              <a:t>searches for </a:t>
            </a:r>
            <a:r>
              <a:rPr lang="en-US" altLang="en-US" sz="2800" dirty="0"/>
              <a:t>a resolution sequence that satisfies the goal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In order to satisfy the logical predicate, we can imagine two search strategies: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Forward chaining</a:t>
            </a:r>
            <a:r>
              <a:rPr lang="en-US" altLang="en-US" sz="2400" dirty="0"/>
              <a:t>, derived the goal from the axioms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Backward chaining</a:t>
            </a:r>
            <a:r>
              <a:rPr lang="en-US" altLang="en-US" sz="2400" dirty="0"/>
              <a:t>, start with the goal and attempt to resolve them working backwards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Backward chaining is usually more efficient, so it is the mechanism underlying the execution of Prolog programs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Forward chaining is more efficient when the number of facts is small and the number of rules is very large</a:t>
            </a:r>
          </a:p>
        </p:txBody>
      </p:sp>
    </p:spTree>
    <p:extLst>
      <p:ext uri="{BB962C8B-B14F-4D97-AF65-F5344CB8AC3E}">
        <p14:creationId xmlns:p14="http://schemas.microsoft.com/office/powerpoint/2010/main" val="250011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 Left Template">
  <a:themeElements>
    <a:clrScheme name="">
      <a:dk1>
        <a:srgbClr val="080808"/>
      </a:dk1>
      <a:lt1>
        <a:srgbClr val="F8F8F8"/>
      </a:lt1>
      <a:dk2>
        <a:srgbClr val="0000CC"/>
      </a:dk2>
      <a:lt2>
        <a:srgbClr val="DDDDDD"/>
      </a:lt2>
      <a:accent1>
        <a:srgbClr val="A8C2FF"/>
      </a:accent1>
      <a:accent2>
        <a:srgbClr val="7AFF7A"/>
      </a:accent2>
      <a:accent3>
        <a:srgbClr val="FBFBFB"/>
      </a:accent3>
      <a:accent4>
        <a:srgbClr val="060606"/>
      </a:accent4>
      <a:accent5>
        <a:srgbClr val="D1DDFF"/>
      </a:accent5>
      <a:accent6>
        <a:srgbClr val="6EE76E"/>
      </a:accent6>
      <a:hlink>
        <a:srgbClr val="5F5F5F"/>
      </a:hlink>
      <a:folHlink>
        <a:srgbClr val="5F5F5F"/>
      </a:folHlink>
    </a:clrScheme>
    <a:fontScheme name="SIGGRAPH Left Template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IGGRAPH Lef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GGRAPH Lef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IGGRAPH Left Template">
  <a:themeElements>
    <a:clrScheme name="">
      <a:dk1>
        <a:srgbClr val="080808"/>
      </a:dk1>
      <a:lt1>
        <a:srgbClr val="F8F8F8"/>
      </a:lt1>
      <a:dk2>
        <a:srgbClr val="0000CC"/>
      </a:dk2>
      <a:lt2>
        <a:srgbClr val="DDDDDD"/>
      </a:lt2>
      <a:accent1>
        <a:srgbClr val="A8C2FF"/>
      </a:accent1>
      <a:accent2>
        <a:srgbClr val="7AFF7A"/>
      </a:accent2>
      <a:accent3>
        <a:srgbClr val="FBFBFB"/>
      </a:accent3>
      <a:accent4>
        <a:srgbClr val="060606"/>
      </a:accent4>
      <a:accent5>
        <a:srgbClr val="D1DDFF"/>
      </a:accent5>
      <a:accent6>
        <a:srgbClr val="6EE76E"/>
      </a:accent6>
      <a:hlink>
        <a:srgbClr val="5F5F5F"/>
      </a:hlink>
      <a:folHlink>
        <a:srgbClr val="5F5F5F"/>
      </a:folHlink>
    </a:clrScheme>
    <a:fontScheme name="SIGGRAPH Left Template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IGGRAPH Lef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GGRAPH Lef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SIGGRAPH Left Template">
  <a:themeElements>
    <a:clrScheme name="">
      <a:dk1>
        <a:srgbClr val="080808"/>
      </a:dk1>
      <a:lt1>
        <a:srgbClr val="F8F8F8"/>
      </a:lt1>
      <a:dk2>
        <a:srgbClr val="0000CC"/>
      </a:dk2>
      <a:lt2>
        <a:srgbClr val="DDDDDD"/>
      </a:lt2>
      <a:accent1>
        <a:srgbClr val="A8C2FF"/>
      </a:accent1>
      <a:accent2>
        <a:srgbClr val="7AFF7A"/>
      </a:accent2>
      <a:accent3>
        <a:srgbClr val="FBFBFB"/>
      </a:accent3>
      <a:accent4>
        <a:srgbClr val="060606"/>
      </a:accent4>
      <a:accent5>
        <a:srgbClr val="D1DDFF"/>
      </a:accent5>
      <a:accent6>
        <a:srgbClr val="6EE76E"/>
      </a:accent6>
      <a:hlink>
        <a:srgbClr val="5F5F5F"/>
      </a:hlink>
      <a:folHlink>
        <a:srgbClr val="5F5F5F"/>
      </a:folHlink>
    </a:clrScheme>
    <a:fontScheme name="SIGGRAPH Left Template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SIGGRAPH Lef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GGRAPH Lef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671</Words>
  <Application>Microsoft Office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SIGGRAPH Left Template</vt:lpstr>
      <vt:lpstr>1_SIGGRAPH Left Template</vt:lpstr>
      <vt:lpstr>2_SIGGRAPH Left Template</vt:lpstr>
      <vt:lpstr>Prolog Principles</vt:lpstr>
      <vt:lpstr>Principle of Logic Programs</vt:lpstr>
      <vt:lpstr>Resolution</vt:lpstr>
      <vt:lpstr>Principle of Resolution</vt:lpstr>
      <vt:lpstr>Instantiation, Matching and Unification</vt:lpstr>
      <vt:lpstr>Unification</vt:lpstr>
      <vt:lpstr>Equality</vt:lpstr>
      <vt:lpstr>Equality</vt:lpstr>
      <vt:lpstr>Execution Order</vt:lpstr>
      <vt:lpstr>Backward Chaining in Prolog</vt:lpstr>
      <vt:lpstr>Depth-first backtracking</vt:lpstr>
      <vt:lpstr>Depth-first backtracking</vt:lpstr>
      <vt:lpstr>Infinite Regression</vt:lpstr>
      <vt:lpstr>Examples</vt:lpstr>
      <vt:lpstr>References</vt:lpstr>
    </vt:vector>
  </TitlesOfParts>
  <Company>College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Examples</dc:title>
  <dc:creator>lyang</dc:creator>
  <cp:lastModifiedBy>Lan Yang</cp:lastModifiedBy>
  <cp:revision>20</cp:revision>
  <dcterms:created xsi:type="dcterms:W3CDTF">2011-05-20T15:24:49Z</dcterms:created>
  <dcterms:modified xsi:type="dcterms:W3CDTF">2018-05-10T16:35:59Z</dcterms:modified>
</cp:coreProperties>
</file>