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62" r:id="rId5"/>
    <p:sldId id="281" r:id="rId6"/>
    <p:sldId id="258" r:id="rId7"/>
    <p:sldId id="282" r:id="rId8"/>
    <p:sldId id="270" r:id="rId9"/>
    <p:sldId id="271" r:id="rId10"/>
    <p:sldId id="272" r:id="rId11"/>
    <p:sldId id="274" r:id="rId12"/>
    <p:sldId id="275" r:id="rId13"/>
    <p:sldId id="276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7DC1DF5-84FF-4E22-93CF-7CCEFA28E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1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0D5116-688E-4877-8178-4DDF663F693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9512700-5323-4500-BF2E-6882B88F57DA}" type="slidenum">
              <a:rPr lang="en-US" altLang="en-US" sz="1200">
                <a:latin typeface="Times" pitchFamily="18" charset="0"/>
                <a:ea typeface="Lucida Sans Unicode" pitchFamily="34" charset="0"/>
                <a:cs typeface="Lucida Sans Unicode" pitchFamily="34" charset="0"/>
              </a:rPr>
              <a:pPr algn="r"/>
              <a:t>8</a:t>
            </a:fld>
            <a:endParaRPr lang="en-US" altLang="en-US" sz="1200">
              <a:latin typeface="Times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987EA3-2140-45C9-8643-5D47A416FAA0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EE87C4C-46CD-4C85-8D54-18721F51FEB8}" type="slidenum">
              <a:rPr lang="en-US" altLang="en-US" sz="1200">
                <a:latin typeface="Times" pitchFamily="18" charset="0"/>
                <a:ea typeface="Lucida Sans Unicode" pitchFamily="34" charset="0"/>
                <a:cs typeface="Lucida Sans Unicode" pitchFamily="34" charset="0"/>
              </a:rPr>
              <a:pPr algn="r"/>
              <a:t>9</a:t>
            </a:fld>
            <a:endParaRPr lang="en-US" altLang="en-US" sz="1200">
              <a:latin typeface="Times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3CBDB-6F88-4069-830A-5BDB08353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4DE5-A4CE-4588-9450-30D08BD68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A6B90-C9E1-47CE-BF3E-85981419B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F28FC-4300-40A4-82C4-AD91CB6D2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5AC67-6EBF-4454-A8D0-776651513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07B6E-DA0B-4C12-BF63-BED97EDF3C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1BC9A-B556-457C-A1B2-56DF1DB0D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71D11-F8C8-4FDD-8F27-B2AEEB6A5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8EE0B-A589-4CCC-B991-32B3F82A8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A160-7007-4D32-BE16-AB96EE335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A656-655D-4D76-89FE-E28385CC3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8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8A61319-2BB9-4B3B-A9AB-053F536BB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130425"/>
            <a:ext cx="8534400" cy="147002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Lecture </a:t>
            </a:r>
            <a:r>
              <a:rPr lang="en-US" altLang="en-US" sz="3600" dirty="0" smtClean="0">
                <a:solidFill>
                  <a:schemeClr val="tx1"/>
                </a:solidFill>
              </a:rPr>
              <a:t>1a:</a:t>
            </a:r>
            <a:r>
              <a:rPr lang="en-US" altLang="en-US" sz="3600" dirty="0" smtClean="0">
                <a:solidFill>
                  <a:srgbClr val="FF0000"/>
                </a:solidFill>
              </a:rPr>
              <a:t> </a:t>
            </a:r>
            <a:r>
              <a:rPr lang="en-US" altLang="en-US" sz="3600" dirty="0" smtClean="0"/>
              <a:t>Introduction to </a:t>
            </a:r>
            <a:r>
              <a:rPr lang="en-US" altLang="en-US" sz="3600" dirty="0" smtClean="0">
                <a:solidFill>
                  <a:srgbClr val="FF0000"/>
                </a:solidFill>
              </a:rPr>
              <a:t>Functional</a:t>
            </a:r>
            <a:r>
              <a:rPr lang="en-US" altLang="en-US" sz="3600" dirty="0" smtClean="0"/>
              <a:t> and </a:t>
            </a:r>
            <a:r>
              <a:rPr lang="en-US" altLang="en-US" sz="3600" dirty="0" smtClean="0">
                <a:solidFill>
                  <a:srgbClr val="FF0000"/>
                </a:solidFill>
              </a:rPr>
              <a:t>Logic</a:t>
            </a:r>
            <a:r>
              <a:rPr lang="en-US" altLang="en-US" sz="3600" dirty="0" smtClean="0"/>
              <a:t> Programming </a:t>
            </a:r>
            <a:r>
              <a:rPr lang="en-US" altLang="en-US" sz="3600" dirty="0" smtClean="0">
                <a:solidFill>
                  <a:srgbClr val="0070C0"/>
                </a:solidFill>
              </a:rPr>
              <a:t>Paradigms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 352 – Dr. Lan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 Sample Functional 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#Python: factorial (n) n&gt;=0 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def factorial (n) :   </a:t>
            </a:r>
            <a:r>
              <a:rPr lang="pt-BR" sz="1600" dirty="0" smtClean="0">
                <a:solidFill>
                  <a:srgbClr val="0070C0"/>
                </a:solidFill>
              </a:rPr>
              <a:t> </a:t>
            </a: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 if n == 0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     return 1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 else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     return n * factorial (n-1)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print(</a:t>
            </a:r>
            <a:r>
              <a:rPr lang="pt-BR" sz="2400" dirty="0" smtClean="0">
                <a:solidFill>
                  <a:srgbClr val="7030A0"/>
                </a:solidFill>
              </a:rPr>
              <a:t>factorial(5)</a:t>
            </a:r>
            <a:r>
              <a:rPr lang="pt-BR" sz="2400" dirty="0" smtClean="0">
                <a:solidFill>
                  <a:srgbClr val="0070C0"/>
                </a:solidFill>
              </a:rPr>
              <a:t>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1534682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; Lisp: factorial (n) n &gt;=0</a:t>
            </a:r>
          </a:p>
          <a:p>
            <a:endParaRPr lang="pt-BR" sz="2400" dirty="0"/>
          </a:p>
          <a:p>
            <a:r>
              <a:rPr lang="pt-BR" sz="2400" dirty="0" smtClean="0">
                <a:solidFill>
                  <a:srgbClr val="0070C0"/>
                </a:solidFill>
              </a:rPr>
              <a:t>(defun </a:t>
            </a:r>
            <a:r>
              <a:rPr lang="pt-BR" sz="2400" dirty="0">
                <a:solidFill>
                  <a:srgbClr val="0070C0"/>
                </a:solidFill>
              </a:rPr>
              <a:t>factorial (n)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(if (= n 0)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  1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  (* n (factorial (- n 1))) ) </a:t>
            </a:r>
            <a:r>
              <a:rPr lang="pt-BR" sz="2400" dirty="0" smtClean="0">
                <a:solidFill>
                  <a:srgbClr val="0070C0"/>
                </a:solidFill>
              </a:rPr>
              <a:t>)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 smtClean="0">
                <a:solidFill>
                  <a:srgbClr val="7030A0"/>
                </a:solidFill>
              </a:rPr>
              <a:t>(factorial 5)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3886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1534682"/>
            <a:ext cx="4038600" cy="440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 Logic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Logic Programming Paradigm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use of </a:t>
            </a:r>
            <a:r>
              <a:rPr lang="en-US" altLang="en-US" dirty="0" smtClean="0">
                <a:solidFill>
                  <a:srgbClr val="FF0000"/>
                </a:solidFill>
              </a:rPr>
              <a:t>mathematical logic </a:t>
            </a:r>
            <a:r>
              <a:rPr lang="en-US" altLang="en-US" dirty="0" smtClean="0"/>
              <a:t>for computer programming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based upon the fact that a backwards reasoning theorem-prover applied to declarative sentences in the form of implications: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/>
              <a:t>If B1 and … and </a:t>
            </a:r>
            <a:r>
              <a:rPr lang="en-US" altLang="en-US" dirty="0" err="1" smtClean="0"/>
              <a:t>Bn</a:t>
            </a:r>
            <a:r>
              <a:rPr lang="en-US" altLang="en-US" dirty="0" smtClean="0"/>
              <a:t> then H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treats the implications as goal-reduction procedures: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en-US" dirty="0" smtClean="0"/>
              <a:t>to show/solve H, show/solve B1 and … and Bn.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494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treats the implication:</a:t>
            </a:r>
          </a:p>
          <a:p>
            <a:pPr lvl="4" eaLnBrk="1" hangingPunct="1"/>
            <a:r>
              <a:rPr lang="en-US" altLang="en-US" dirty="0" smtClean="0"/>
              <a:t>If you press the alarm signal button, </a:t>
            </a:r>
          </a:p>
          <a:p>
            <a:pPr lvl="4" eaLnBrk="1" hangingPunct="1"/>
            <a:r>
              <a:rPr lang="en-US" altLang="en-US" dirty="0" smtClean="0"/>
              <a:t>then you alert the driver of the train of a possible emergency </a:t>
            </a:r>
          </a:p>
          <a:p>
            <a:pPr eaLnBrk="1" hangingPunct="1"/>
            <a:r>
              <a:rPr lang="en-US" altLang="en-US" dirty="0" smtClean="0"/>
              <a:t>as the procedure:</a:t>
            </a:r>
          </a:p>
          <a:p>
            <a:pPr lvl="4" eaLnBrk="1" hangingPunct="1"/>
            <a:r>
              <a:rPr lang="en-US" altLang="en-US" dirty="0" smtClean="0"/>
              <a:t>To alert the driver of the train of a possible emergency, </a:t>
            </a:r>
          </a:p>
          <a:p>
            <a:pPr lvl="4" eaLnBrk="1" hangingPunct="1"/>
            <a:r>
              <a:rPr lang="en-US" altLang="en-US" dirty="0" smtClean="0"/>
              <a:t>press the alarm signal button.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3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History of Logic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Roots in automated theorem proving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Computation as deduction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Uses first-order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Mostly in the field of logic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Much later to the field of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70C0"/>
                </a:solidFill>
              </a:rPr>
              <a:t>Prolog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practical realization of the idea of logic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Started as a programming language for natural language processing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Later thinks it could fit as a general-purpose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6903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A Sample Prolog Program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Database (i.e. facts)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likes(john, flowers).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likes(john, 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mary</a:t>
            </a:r>
            <a:r>
              <a:rPr lang="en-US" altLang="en-US" sz="1800" dirty="0" smtClean="0">
                <a:solidFill>
                  <a:srgbClr val="0070C0"/>
                </a:solidFill>
              </a:rPr>
              <a:t>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likes(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paul</a:t>
            </a:r>
            <a:r>
              <a:rPr lang="en-US" altLang="en-US" sz="1800" dirty="0" smtClean="0">
                <a:solidFill>
                  <a:srgbClr val="0070C0"/>
                </a:solidFill>
              </a:rPr>
              <a:t>, 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mary</a:t>
            </a:r>
            <a:r>
              <a:rPr lang="en-US" altLang="en-US" sz="1800" dirty="0" smtClean="0">
                <a:solidFill>
                  <a:srgbClr val="0070C0"/>
                </a:solidFill>
              </a:rPr>
              <a:t>).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likes(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mary</a:t>
            </a:r>
            <a:r>
              <a:rPr lang="en-US" altLang="en-US" sz="1800" dirty="0" smtClean="0">
                <a:solidFill>
                  <a:srgbClr val="0070C0"/>
                </a:solidFill>
              </a:rPr>
              <a:t>, book).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Question (i.e. problem to be solved)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?- likes (john, X).</a:t>
            </a:r>
            <a:r>
              <a:rPr lang="en-US" altLang="en-US" sz="1800" dirty="0" smtClean="0"/>
              <a:t>	</a:t>
            </a:r>
            <a:r>
              <a:rPr lang="en-US" altLang="en-US" sz="1800" i="1" dirty="0" smtClean="0"/>
              <a:t>//X initially not instantiated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Is there anything John likes?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7030A0"/>
                </a:solidFill>
              </a:rPr>
              <a:t>Prolog’s response is: (i.e. program result/output)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X=flowers</a:t>
            </a:r>
            <a:r>
              <a:rPr lang="en-US" altLang="en-US" sz="1800" b="1" i="1" dirty="0" smtClean="0"/>
              <a:t>	</a:t>
            </a:r>
            <a:r>
              <a:rPr lang="en-US" altLang="en-US" sz="1800" i="1" dirty="0" smtClean="0"/>
              <a:t>//now X is instantiated</a:t>
            </a:r>
            <a:r>
              <a:rPr lang="en-US" altLang="en-US" sz="1800" b="1" i="1" dirty="0" smtClean="0"/>
              <a:t>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However, there are more than one things John likes.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If we want to see all answers from Prolog, type ‘;’ after Prolog types out the answer.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X=flowers;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X=</a:t>
            </a:r>
            <a:r>
              <a:rPr lang="en-US" altLang="en-US" sz="1800" b="1" i="1" dirty="0" err="1" smtClean="0">
                <a:solidFill>
                  <a:srgbClr val="FF0000"/>
                </a:solidFill>
              </a:rPr>
              <a:t>mary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018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Prolog program: factorial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factorial(0,1). </a:t>
            </a:r>
          </a:p>
          <a:p>
            <a:pPr marL="0" indent="0">
              <a:buNone/>
            </a:pP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factorial(N,F) :- 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N&gt;0,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N1 is N-1,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factorial(N1,F1),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   F is N * F1.</a:t>
            </a:r>
          </a:p>
          <a:p>
            <a:pPr marL="0" indent="0">
              <a:buNone/>
            </a:pPr>
            <a:endParaRPr lang="pt-B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7030A0"/>
                </a:solidFill>
              </a:rPr>
              <a:t>?- factorial(3, R)</a:t>
            </a:r>
          </a:p>
          <a:p>
            <a:pPr marL="0" indent="0">
              <a:buNone/>
            </a:pPr>
            <a:r>
              <a:rPr lang="pt-BR" sz="2400" i="1" dirty="0" smtClean="0">
                <a:solidFill>
                  <a:srgbClr val="FF0000"/>
                </a:solidFill>
              </a:rPr>
              <a:t>R=6</a:t>
            </a:r>
          </a:p>
          <a:p>
            <a:pPr marL="0" indent="0">
              <a:buNone/>
            </a:pPr>
            <a:endParaRPr lang="pt-B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2362200"/>
            <a:ext cx="68580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8130" name="Picture 2" descr="Fig. 2.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366078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?</a:t>
            </a:r>
            <a:endParaRPr lang="en-US" dirty="0"/>
          </a:p>
          <a:p>
            <a:r>
              <a:rPr lang="en-US" dirty="0" smtClean="0"/>
              <a:t>Logic ??</a:t>
            </a:r>
            <a:endParaRPr lang="en-US" dirty="0"/>
          </a:p>
          <a:p>
            <a:r>
              <a:rPr lang="en-US" dirty="0" smtClean="0"/>
              <a:t>What’s your choices?</a:t>
            </a:r>
          </a:p>
          <a:p>
            <a:endParaRPr lang="en-US" dirty="0"/>
          </a:p>
          <a:p>
            <a:r>
              <a:rPr lang="en-US" dirty="0" smtClean="0"/>
              <a:t>Please complete the blackboard </a:t>
            </a:r>
            <a:r>
              <a:rPr lang="en-US" dirty="0" smtClean="0">
                <a:solidFill>
                  <a:srgbClr val="0070C0"/>
                </a:solidFill>
              </a:rPr>
              <a:t>survey </a:t>
            </a:r>
            <a:r>
              <a:rPr lang="en-US" dirty="0" smtClean="0"/>
              <a:t>now!</a:t>
            </a:r>
          </a:p>
          <a:p>
            <a:pPr lvl="1"/>
            <a:r>
              <a:rPr lang="en-US" dirty="0" smtClean="0"/>
              <a:t>On blackboard, </a:t>
            </a:r>
            <a:r>
              <a:rPr lang="en-US" smtClean="0"/>
              <a:t>under Assignments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Symbolic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Manipulate mathematical equations and expressions in symbolic form, as opposed to manipulating the approximations of specific numeric quantities represented by those symbols.  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symbolic computation vs. numeric computation</a:t>
            </a:r>
          </a:p>
          <a:p>
            <a:pPr eaLnBrk="1" hangingPunct="1"/>
            <a:r>
              <a:rPr lang="en-US" altLang="en-US" sz="2800" dirty="0" smtClean="0"/>
              <a:t>Advantage</a:t>
            </a:r>
          </a:p>
          <a:p>
            <a:pPr lvl="1" eaLnBrk="1" hangingPunct="1"/>
            <a:r>
              <a:rPr lang="en-US" altLang="en-US" sz="2400" dirty="0" smtClean="0"/>
              <a:t>With all objects represented in a uniform way, computing reduces to just one fundamental operation: transforming one expression into another.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Programming Paradigms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70C0"/>
                </a:solidFill>
              </a:rPr>
              <a:t>Programming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70C0"/>
                </a:solidFill>
              </a:rPr>
              <a:t>program </a:t>
            </a:r>
            <a:r>
              <a:rPr lang="en-US" altLang="en-US" sz="2800" dirty="0" smtClean="0"/>
              <a:t>in general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 sequence of instructions for machines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70C0"/>
                </a:solidFill>
              </a:rPr>
              <a:t>Procedural </a:t>
            </a:r>
            <a:r>
              <a:rPr lang="en-US" altLang="en-US" sz="2800" dirty="0" smtClean="0"/>
              <a:t>or </a:t>
            </a:r>
            <a:r>
              <a:rPr lang="en-US" altLang="en-US" sz="2800" dirty="0" smtClean="0">
                <a:solidFill>
                  <a:srgbClr val="0070C0"/>
                </a:solidFill>
              </a:rPr>
              <a:t>imperative</a:t>
            </a:r>
            <a:r>
              <a:rPr lang="en-US" altLang="en-US" sz="2800" dirty="0" smtClean="0"/>
              <a:t>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Based on the idea of instructions to be carried out like a recipe (</a:t>
            </a:r>
            <a:r>
              <a:rPr lang="en-US" altLang="en-US" sz="2400" dirty="0" smtClean="0">
                <a:solidFill>
                  <a:srgbClr val="7030A0"/>
                </a:solidFill>
              </a:rPr>
              <a:t>step-by-step</a:t>
            </a:r>
            <a:r>
              <a:rPr lang="en-US" altLang="en-US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Extensively uses </a:t>
            </a:r>
            <a:r>
              <a:rPr lang="en-US" altLang="en-US" sz="2400" dirty="0" smtClean="0">
                <a:solidFill>
                  <a:srgbClr val="7030A0"/>
                </a:solidFill>
              </a:rPr>
              <a:t>control flow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70C0"/>
                </a:solidFill>
              </a:rPr>
              <a:t>Declarative</a:t>
            </a:r>
            <a:r>
              <a:rPr lang="en-US" altLang="en-US" sz="2800" dirty="0" smtClean="0"/>
              <a:t>/</a:t>
            </a:r>
            <a:r>
              <a:rPr lang="en-US" altLang="en-US" sz="2800" dirty="0" smtClean="0">
                <a:solidFill>
                  <a:srgbClr val="0070C0"/>
                </a:solidFill>
              </a:rPr>
              <a:t>applicative</a:t>
            </a:r>
            <a:r>
              <a:rPr lang="en-US" altLang="en-US" sz="2800" dirty="0" smtClean="0"/>
              <a:t>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Design not so much influenced by particular machines details but rather by a clear mathematical understanding of descriptions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Expresses the </a:t>
            </a:r>
            <a:r>
              <a:rPr lang="en-US" altLang="en-US" sz="2400" dirty="0" smtClean="0">
                <a:solidFill>
                  <a:srgbClr val="7030A0"/>
                </a:solidFill>
              </a:rPr>
              <a:t>logic of computation</a:t>
            </a:r>
            <a:r>
              <a:rPr lang="en-US" altLang="en-US" sz="2400" dirty="0" smtClean="0"/>
              <a:t> without using control flow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Others such as object oriented 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Declarative 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 umbrella term that includes a number of better-known programming paradigms</a:t>
            </a:r>
          </a:p>
          <a:p>
            <a:pPr lvl="1" eaLnBrk="1" hangingPunct="1"/>
            <a:r>
              <a:rPr lang="en-US" altLang="en-US" dirty="0" smtClean="0">
                <a:solidFill>
                  <a:srgbClr val="0070C0"/>
                </a:solidFill>
              </a:rPr>
              <a:t>Functional programming </a:t>
            </a:r>
            <a:r>
              <a:rPr lang="en-US" altLang="en-US" dirty="0" smtClean="0"/>
              <a:t>languages</a:t>
            </a:r>
          </a:p>
          <a:p>
            <a:pPr lvl="1" eaLnBrk="1" hangingPunct="1"/>
            <a:r>
              <a:rPr lang="en-US" altLang="en-US" dirty="0" smtClean="0">
                <a:solidFill>
                  <a:srgbClr val="0070C0"/>
                </a:solidFill>
              </a:rPr>
              <a:t>Logic programming </a:t>
            </a:r>
            <a:r>
              <a:rPr lang="en-US" altLang="en-US" dirty="0" smtClean="0"/>
              <a:t>languages</a:t>
            </a:r>
          </a:p>
          <a:p>
            <a:pPr eaLnBrk="1" hangingPunct="1"/>
            <a:r>
              <a:rPr lang="en-US" altLang="en-US" dirty="0" smtClean="0"/>
              <a:t>Both functional programming languages and logic programming languages are good tools for symbolic computation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181600" cy="379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1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Functional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Functional programming, and in particular </a:t>
            </a:r>
            <a:r>
              <a:rPr lang="en-US" altLang="en-US" sz="2800" dirty="0" smtClean="0">
                <a:solidFill>
                  <a:srgbClr val="0070C0"/>
                </a:solidFill>
              </a:rPr>
              <a:t>purely functional</a:t>
            </a:r>
            <a:r>
              <a:rPr lang="en-US" altLang="en-US" sz="2800" dirty="0" smtClean="0"/>
              <a:t> programming, attempts to minimize or eliminate</a:t>
            </a:r>
            <a:r>
              <a:rPr lang="en-US" altLang="en-US" sz="2800" dirty="0" smtClean="0">
                <a:solidFill>
                  <a:srgbClr val="7030A0"/>
                </a:solidFill>
              </a:rPr>
              <a:t> side effects</a:t>
            </a:r>
            <a:r>
              <a:rPr lang="en-US" altLang="en-US" sz="2800" dirty="0" smtClean="0"/>
              <a:t>, thus, considered declarative.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What is </a:t>
            </a:r>
            <a:r>
              <a:rPr lang="en-US" altLang="en-US" sz="2400" dirty="0" smtClean="0">
                <a:solidFill>
                  <a:srgbClr val="7030A0"/>
                </a:solidFill>
              </a:rPr>
              <a:t>side effect</a:t>
            </a:r>
            <a:r>
              <a:rPr lang="en-US" altLang="en-US" sz="24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Most functional programming languages (FPL), however, do permit side effects in practice.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LISP is not a purely FPL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Scheme, Haskell considered as purely FPLs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Scheme: A mid-1970s dialect of LISP, designed to be a cleaner, more modern, and simpler version than the contemporary dialects of LISP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3657600" cy="36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0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153400" cy="762000"/>
          </a:xfrm>
        </p:spPr>
        <p:txBody>
          <a:bodyPr anchor="t"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Fundamentals of FPL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Objective: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70C0"/>
                </a:solidFill>
              </a:rPr>
              <a:t>mimic mathematical functions to the greatest extent possible</a:t>
            </a:r>
          </a:p>
          <a:p>
            <a:pPr eaLnBrk="1" hangingPunct="1"/>
            <a:r>
              <a:rPr lang="en-US" altLang="en-US" sz="2800" dirty="0" smtClean="0"/>
              <a:t>The basic process of computation is fundamentally different in a FPL than in an imperative language</a:t>
            </a:r>
          </a:p>
          <a:p>
            <a:pPr lvl="1" eaLnBrk="1" hangingPunct="1"/>
            <a:r>
              <a:rPr lang="en-US" altLang="en-US" sz="2400" dirty="0" smtClean="0"/>
              <a:t>In an imperative language, operations are done and the results are stored in variables for later use</a:t>
            </a:r>
          </a:p>
          <a:p>
            <a:pPr lvl="1" eaLnBrk="1" hangingPunct="1"/>
            <a:r>
              <a:rPr lang="en-US" altLang="en-US" sz="2400" dirty="0" smtClean="0"/>
              <a:t>Management of variables is a constant concern and source of complexity for imperative programming</a:t>
            </a:r>
          </a:p>
          <a:p>
            <a:pPr lvl="1" eaLnBrk="1" hangingPunct="1"/>
            <a:r>
              <a:rPr lang="en-US" altLang="en-US" sz="2400" dirty="0" smtClean="0"/>
              <a:t>In an FPL, </a:t>
            </a:r>
            <a:r>
              <a:rPr lang="en-US" altLang="en-US" sz="2400" dirty="0" smtClean="0">
                <a:solidFill>
                  <a:srgbClr val="7030A0"/>
                </a:solidFill>
              </a:rPr>
              <a:t>variables are not necessary</a:t>
            </a:r>
            <a:r>
              <a:rPr lang="en-US" altLang="en-US" sz="2400" dirty="0" smtClean="0"/>
              <a:t>, as is the case in mathematics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153400" cy="762000"/>
          </a:xfrm>
        </p:spPr>
        <p:txBody>
          <a:bodyPr anchor="t"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Fundamentals of FPL </a:t>
            </a:r>
            <a:r>
              <a:rPr lang="en-US" altLang="en-US" sz="3200" dirty="0" smtClean="0"/>
              <a:t>(continued)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800" i="1" dirty="0" smtClean="0">
                <a:solidFill>
                  <a:srgbClr val="0070C0"/>
                </a:solidFill>
              </a:rPr>
              <a:t>Referential Transparency </a:t>
            </a:r>
            <a:r>
              <a:rPr lang="en-US" altLang="en-US" sz="2800" dirty="0" smtClean="0"/>
              <a:t>- In an FPL, the evaluation of a function always produces the same result given the same parameters</a:t>
            </a:r>
          </a:p>
          <a:p>
            <a:pPr eaLnBrk="1" hangingPunct="1"/>
            <a:r>
              <a:rPr lang="en-US" altLang="en-US" sz="2800" i="1" dirty="0" smtClean="0">
                <a:solidFill>
                  <a:srgbClr val="0070C0"/>
                </a:solidFill>
              </a:rPr>
              <a:t>Tail Recursion </a:t>
            </a:r>
            <a:r>
              <a:rPr lang="en-US" altLang="en-US" sz="2800" dirty="0" smtClean="0"/>
              <a:t>– Writing recursive functions that can be automatically converted to iteration</a:t>
            </a:r>
          </a:p>
          <a:p>
            <a:pPr lvl="1" eaLnBrk="1" hangingPunct="1"/>
            <a:r>
              <a:rPr lang="en-US" altLang="en-US" sz="2400" dirty="0" smtClean="0"/>
              <a:t>What is tail recursion? </a:t>
            </a:r>
          </a:p>
          <a:p>
            <a:pPr lvl="2" eaLnBrk="1" hangingPunct="1"/>
            <a:r>
              <a:rPr lang="en-US" altLang="en-US" sz="2000" dirty="0"/>
              <a:t>l</a:t>
            </a:r>
            <a:r>
              <a:rPr lang="en-US" altLang="en-US" sz="2000" dirty="0" smtClean="0"/>
              <a:t>inear search</a:t>
            </a:r>
          </a:p>
          <a:p>
            <a:pPr lvl="1" eaLnBrk="1" hangingPunct="1"/>
            <a:r>
              <a:rPr lang="en-US" altLang="en-US" sz="2400" dirty="0" smtClean="0"/>
              <a:t>What recursion is not tail recursion?</a:t>
            </a:r>
            <a:r>
              <a:rPr lang="en-US" altLang="en-US" sz="2400" dirty="0"/>
              <a:t> </a:t>
            </a:r>
          </a:p>
          <a:p>
            <a:pPr lvl="2" eaLnBrk="1" hangingPunct="1"/>
            <a:r>
              <a:rPr lang="en-US" altLang="en-US" sz="2000" dirty="0" smtClean="0"/>
              <a:t> factorial </a:t>
            </a:r>
            <a:r>
              <a:rPr lang="en-US" altLang="en-US" sz="2000" dirty="0" smtClean="0"/>
              <a:t>numbers</a:t>
            </a:r>
          </a:p>
          <a:p>
            <a:pPr lvl="1" eaLnBrk="1" hangingPunct="1"/>
            <a:r>
              <a:rPr lang="en-US" altLang="en-US" sz="2400" dirty="0" smtClean="0"/>
              <a:t>(more to be discussed later)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758</Words>
  <Application>Microsoft Office PowerPoint</Application>
  <PresentationFormat>On-screen Show (4:3)</PresentationFormat>
  <Paragraphs>126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Lecture 1a: Introduction to Functional and Logic Programming Paradigms</vt:lpstr>
      <vt:lpstr>Symbolic Programming</vt:lpstr>
      <vt:lpstr>Programming Paradigms</vt:lpstr>
      <vt:lpstr>Declarative Languages</vt:lpstr>
      <vt:lpstr> </vt:lpstr>
      <vt:lpstr>Functional Programming</vt:lpstr>
      <vt:lpstr> </vt:lpstr>
      <vt:lpstr>Fundamentals of FPL</vt:lpstr>
      <vt:lpstr>Fundamentals of FPL (continued)</vt:lpstr>
      <vt:lpstr>A Sample Functional Program</vt:lpstr>
      <vt:lpstr> Logic Programming</vt:lpstr>
      <vt:lpstr>Example</vt:lpstr>
      <vt:lpstr>History of Logic Programming</vt:lpstr>
      <vt:lpstr>A Sample Prolog Program</vt:lpstr>
      <vt:lpstr>Prolog program: factorial</vt:lpstr>
      <vt:lpstr>What are we going to study?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Functional Programming Languages</dc:title>
  <dc:creator>College of Science</dc:creator>
  <cp:lastModifiedBy>Lan Yang</cp:lastModifiedBy>
  <cp:revision>24</cp:revision>
  <dcterms:created xsi:type="dcterms:W3CDTF">2010-03-29T18:38:44Z</dcterms:created>
  <dcterms:modified xsi:type="dcterms:W3CDTF">2018-03-16T16:56:10Z</dcterms:modified>
</cp:coreProperties>
</file>