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82" r:id="rId4"/>
    <p:sldId id="272" r:id="rId5"/>
    <p:sldId id="273" r:id="rId6"/>
    <p:sldId id="267" r:id="rId7"/>
    <p:sldId id="279" r:id="rId8"/>
    <p:sldId id="280" r:id="rId9"/>
    <p:sldId id="274" r:id="rId10"/>
    <p:sldId id="275" r:id="rId11"/>
    <p:sldId id="276" r:id="rId12"/>
    <p:sldId id="284" r:id="rId13"/>
    <p:sldId id="285" r:id="rId14"/>
    <p:sldId id="286" r:id="rId15"/>
    <p:sldId id="287" r:id="rId16"/>
    <p:sldId id="288" r:id="rId17"/>
    <p:sldId id="289" r:id="rId18"/>
    <p:sldId id="27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7696D6D-A8CB-4C1F-B749-D5C3F752C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63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4EA928-3F49-48B7-8D1C-923CE62D2BBF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AECEE856-13B3-47BE-9060-F24F269AD896}" type="slidenum">
              <a:rPr lang="en-US" altLang="en-US" sz="1200">
                <a:latin typeface="Times" pitchFamily="18" charset="0"/>
                <a:ea typeface="Lucida Sans Unicode" pitchFamily="34" charset="0"/>
                <a:cs typeface="Lucida Sans Unicode" pitchFamily="34" charset="0"/>
              </a:rPr>
              <a:pPr algn="r"/>
              <a:t>6</a:t>
            </a:fld>
            <a:endParaRPr lang="en-US" altLang="en-US" sz="1200">
              <a:latin typeface="Times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6C74F0-930D-470A-88BB-5E22B4A37295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BD7FF-6AE0-4CFA-9DD2-91A0F2566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5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5B024-2A46-4B0C-B956-C590D2668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E24D1-DE17-42F4-ABA4-A0C9A13EE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08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700"/>
            <a:ext cx="9144000" cy="5307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8733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48585"/>
            <a:ext cx="4617372" cy="76238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250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5DFDC-12B9-424B-9F55-10FBF43F5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2929B-3C47-4D6C-8A57-E60E7A9E6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5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F0126-2120-45F6-9E91-4DB0B6F18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1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2FAC-4D34-4DB5-9EEF-D30CE56EF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0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7A3E3-A6BD-4BA8-9185-4CA5E75B3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3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3A254-5500-4478-991B-D791C2AA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3A501-CC85-4B13-A994-E76113A17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9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AFF9E-551F-4109-ACAA-98F14FA8F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9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05FB969F-F90D-4DA4-9932-A2DA8BAB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130425"/>
            <a:ext cx="8534400" cy="1470025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chemeClr val="tx1"/>
                </a:solidFill>
              </a:rPr>
              <a:t>Lecture </a:t>
            </a:r>
            <a:r>
              <a:rPr lang="en-US" altLang="en-US" sz="3600" dirty="0" smtClean="0">
                <a:solidFill>
                  <a:schemeClr val="tx1"/>
                </a:solidFill>
              </a:rPr>
              <a:t>1b</a:t>
            </a:r>
            <a:r>
              <a:rPr lang="en-US" altLang="en-US" sz="3600" dirty="0" smtClean="0"/>
              <a:t>: </a:t>
            </a:r>
            <a:r>
              <a:rPr lang="en-US" altLang="en-US" sz="3600" dirty="0" smtClean="0"/>
              <a:t>Introduction to </a:t>
            </a:r>
            <a:r>
              <a:rPr lang="en-US" altLang="en-US" sz="3600" dirty="0" smtClean="0">
                <a:solidFill>
                  <a:srgbClr val="FF0000"/>
                </a:solidFill>
              </a:rPr>
              <a:t>LISP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and </a:t>
            </a:r>
            <a:r>
              <a:rPr lang="en-US" altLang="en-US" sz="3600" dirty="0" smtClean="0">
                <a:solidFill>
                  <a:srgbClr val="0070C0"/>
                </a:solidFill>
              </a:rPr>
              <a:t>Python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 352 – Dr. Lan Yang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Using CLisp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Type in program at </a:t>
            </a:r>
            <a:r>
              <a:rPr lang="en-US" altLang="en-US" sz="2800" dirty="0" err="1" smtClean="0"/>
              <a:t>Clisp</a:t>
            </a:r>
            <a:r>
              <a:rPr lang="en-US" altLang="en-US" sz="2800" dirty="0" smtClean="0"/>
              <a:t> prompt line by line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smtClean="0">
                <a:solidFill>
                  <a:srgbClr val="0070C0"/>
                </a:solidFill>
              </a:rPr>
              <a:t>&gt; (+ 2 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How to load a program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 (load ‘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test.lsp</a:t>
            </a:r>
            <a:r>
              <a:rPr lang="en-US" altLang="en-US" sz="2400" dirty="0" smtClean="0">
                <a:solidFill>
                  <a:srgbClr val="0070C0"/>
                </a:solidFill>
              </a:rPr>
              <a:t>)  or (load “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test.lsp</a:t>
            </a:r>
            <a:r>
              <a:rPr lang="en-US" altLang="en-US" sz="2400" dirty="0" smtClean="0">
                <a:solidFill>
                  <a:srgbClr val="0070C0"/>
                </a:solidFill>
              </a:rPr>
              <a:t>”)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 (load “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test.lsp</a:t>
            </a:r>
            <a:r>
              <a:rPr lang="en-US" altLang="en-US" sz="2400" dirty="0" smtClean="0">
                <a:solidFill>
                  <a:srgbClr val="0070C0"/>
                </a:solidFill>
              </a:rPr>
              <a:t>” :print T)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en-US" sz="1800" dirty="0" smtClean="0"/>
              <a:t>-- will show the evaluation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How to handle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Lisp looks for balanced parentheses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Sometimes it sits waiting for the closing parenthesis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Example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&gt; (exit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…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/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Clisp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How to print out program test run results</a:t>
            </a:r>
          </a:p>
          <a:p>
            <a:pPr lvl="1" eaLnBrk="1" hangingPunct="1"/>
            <a:r>
              <a:rPr lang="en-US" altLang="en-US" sz="2400" dirty="0" smtClean="0"/>
              <a:t>In Unix, we have script file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%script test.log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%</a:t>
            </a:r>
            <a:r>
              <a:rPr lang="en-US" altLang="en-US" sz="2400" dirty="0" err="1" smtClean="0"/>
              <a:t>clisp</a:t>
            </a:r>
            <a:endParaRPr lang="en-US" altLang="en-US" sz="2400" dirty="0" smtClean="0"/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&gt;(load ‘</a:t>
            </a:r>
            <a:r>
              <a:rPr lang="en-US" altLang="en-US" sz="2400" dirty="0" err="1" smtClean="0"/>
              <a:t>test.lsp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&gt;(sum 5)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&gt;(sum 9)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&gt;(exit)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%exit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%cat test.log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high-level </a:t>
            </a:r>
            <a:r>
              <a:rPr lang="en-US" dirty="0"/>
              <a:t>programming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Elegant and robust</a:t>
            </a:r>
          </a:p>
          <a:p>
            <a:r>
              <a:rPr lang="en-US" dirty="0" smtClean="0"/>
              <a:t>Supports </a:t>
            </a:r>
            <a:r>
              <a:rPr lang="en-US" dirty="0"/>
              <a:t>multiple programming paradigms:</a:t>
            </a:r>
          </a:p>
          <a:p>
            <a:pPr lvl="1"/>
            <a:r>
              <a:rPr lang="en-US" dirty="0" smtClean="0"/>
              <a:t>Object-oriented</a:t>
            </a:r>
            <a:endParaRPr lang="en-US" dirty="0"/>
          </a:p>
          <a:p>
            <a:pPr lvl="1"/>
            <a:r>
              <a:rPr lang="en-US" dirty="0" smtClean="0"/>
              <a:t>Imperative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Functional </a:t>
            </a:r>
            <a:endParaRPr lang="en-US" dirty="0"/>
          </a:p>
          <a:p>
            <a:pPr lvl="2"/>
            <a:r>
              <a:rPr lang="en-US" dirty="0" smtClean="0"/>
              <a:t>In this class we will focus on Python’s functional features </a:t>
            </a:r>
            <a:endParaRPr lang="en-US" dirty="0"/>
          </a:p>
          <a:p>
            <a:pPr lvl="0"/>
            <a:r>
              <a:rPr lang="en-US" sz="3500" dirty="0" smtClean="0">
                <a:solidFill>
                  <a:srgbClr val="0070C0"/>
                </a:solidFill>
              </a:rPr>
              <a:t>Interpreted</a:t>
            </a:r>
            <a:r>
              <a:rPr lang="en-US" sz="3500" dirty="0" smtClean="0">
                <a:solidFill>
                  <a:prstClr val="black"/>
                </a:solidFill>
              </a:rPr>
              <a:t> language</a:t>
            </a:r>
          </a:p>
          <a:p>
            <a:pPr lvl="0"/>
            <a:r>
              <a:rPr lang="en-US" sz="3500" dirty="0" smtClean="0">
                <a:solidFill>
                  <a:prstClr val="black"/>
                </a:solidFill>
              </a:rPr>
              <a:t>Ease of use</a:t>
            </a:r>
            <a:endParaRPr lang="en-US" sz="3500" b="1" i="1" dirty="0">
              <a:solidFill>
                <a:srgbClr val="0070C0"/>
              </a:solidFill>
            </a:endParaRPr>
          </a:p>
          <a:p>
            <a:pPr lvl="1"/>
            <a:r>
              <a:rPr lang="en-US" sz="3100" dirty="0"/>
              <a:t>Short, concise code</a:t>
            </a:r>
          </a:p>
          <a:p>
            <a:pPr lvl="2"/>
            <a:r>
              <a:rPr lang="en-US" sz="2600" dirty="0">
                <a:solidFill>
                  <a:prstClr val="black"/>
                </a:solidFill>
              </a:rPr>
              <a:t>Able to do what C++ or Java can, but with fewer lines of code</a:t>
            </a:r>
          </a:p>
          <a:p>
            <a:pPr lvl="1"/>
            <a:r>
              <a:rPr lang="en-US" sz="3100" dirty="0" smtClean="0">
                <a:solidFill>
                  <a:prstClr val="black"/>
                </a:solidFill>
              </a:rPr>
              <a:t>Very </a:t>
            </a:r>
            <a:r>
              <a:rPr lang="en-US" sz="3100" dirty="0" smtClean="0">
                <a:solidFill>
                  <a:srgbClr val="0070C0"/>
                </a:solidFill>
              </a:rPr>
              <a:t>shallow learning curve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2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Early 1980’s, Guido van Rossum worked on a team building a language called ABC</a:t>
            </a:r>
          </a:p>
          <a:p>
            <a:r>
              <a:rPr lang="en-US" dirty="0"/>
              <a:t>In 1986, he moved on to work on the Amoeba project and found himself in need of a decent scripting language</a:t>
            </a:r>
          </a:p>
          <a:p>
            <a:r>
              <a:rPr lang="en-US" dirty="0" smtClean="0"/>
              <a:t>Birth of Python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“</a:t>
            </a:r>
            <a:r>
              <a:rPr lang="en-US" dirty="0"/>
              <a:t>I took ABC’s ingredients and shuffled them around </a:t>
            </a:r>
            <a:r>
              <a:rPr lang="en-US" dirty="0" smtClean="0"/>
              <a:t>a </a:t>
            </a:r>
            <a:r>
              <a:rPr lang="en-US" dirty="0"/>
              <a:t>bit.”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Guido van Rossum</a:t>
            </a:r>
          </a:p>
          <a:p>
            <a:r>
              <a:rPr lang="en-US" dirty="0"/>
              <a:t>Van Rossum, being a fan of the comedy series </a:t>
            </a:r>
            <a:r>
              <a:rPr lang="en-US" i="1" dirty="0"/>
              <a:t>Monty Python’s Flying Circus, </a:t>
            </a:r>
            <a:r>
              <a:rPr lang="en-US" dirty="0"/>
              <a:t>named his new language: Python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62" y="2553494"/>
            <a:ext cx="1743075" cy="2619375"/>
          </a:xfrm>
        </p:spPr>
      </p:pic>
    </p:spTree>
    <p:extLst>
      <p:ext uri="{BB962C8B-B14F-4D97-AF65-F5344CB8AC3E}">
        <p14:creationId xmlns:p14="http://schemas.microsoft.com/office/powerpoint/2010/main" val="248085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683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dirty="0"/>
              <a:t>Releases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4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dirty="0"/>
              <a:t>Python 1.0 released on Jan. 1994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Inheritance, exception handling and functions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dirty="0"/>
              <a:t>Python 2.0 released on Oct. 2000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Added garbage collector and unicode support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2.2: Purely object-oriented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dirty="0">
                <a:solidFill>
                  <a:srgbClr val="FF0000"/>
                </a:solidFill>
              </a:rPr>
              <a:t>Python 3</a:t>
            </a:r>
            <a:r>
              <a:rPr lang="en" sz="2800" dirty="0"/>
              <a:t>.0 released on Dec. 2008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Not fully backwards compatible with 2.x and </a:t>
            </a:r>
            <a:r>
              <a:rPr lang="en" sz="2400" dirty="0" smtClean="0"/>
              <a:t>below</a:t>
            </a:r>
          </a:p>
          <a:p>
            <a:pPr marL="914400" lvl="1" indent="-381000">
              <a:buClr>
                <a:prstClr val="black"/>
              </a:buClr>
              <a:buSzPct val="80000"/>
              <a:buFont typeface="Courier New"/>
              <a:buChar char="o"/>
            </a:pPr>
            <a:r>
              <a:rPr lang="en-US" sz="2400" dirty="0">
                <a:solidFill>
                  <a:prstClr val="black"/>
                </a:solidFill>
              </a:rPr>
              <a:t>C</a:t>
            </a:r>
            <a:r>
              <a:rPr lang="en" sz="2400" dirty="0">
                <a:solidFill>
                  <a:prstClr val="black"/>
                </a:solidFill>
              </a:rPr>
              <a:t>urrently Python </a:t>
            </a:r>
            <a:r>
              <a:rPr lang="en" sz="2400" dirty="0" smtClean="0">
                <a:solidFill>
                  <a:prstClr val="black"/>
                </a:solidFill>
              </a:rPr>
              <a:t>3.6.4 </a:t>
            </a:r>
            <a:r>
              <a:rPr lang="en" sz="2400" dirty="0">
                <a:solidFill>
                  <a:prstClr val="black"/>
                </a:solidFill>
              </a:rPr>
              <a:t>(as of </a:t>
            </a:r>
            <a:r>
              <a:rPr lang="en" sz="2400" dirty="0" smtClean="0">
                <a:solidFill>
                  <a:prstClr val="black"/>
                </a:solidFill>
              </a:rPr>
              <a:t>March 2018)</a:t>
            </a:r>
            <a:endParaRPr lang="e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35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Python – 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hlinkClick r:id="rId2"/>
              </a:rPr>
              <a:t>https://www.python.org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/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Downloads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Documentation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Docs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Python Books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With google, you may </a:t>
            </a:r>
            <a:r>
              <a:rPr lang="en-US" dirty="0">
                <a:latin typeface="Calibri" panose="020F0502020204030204" pitchFamily="34" charset="0"/>
              </a:rPr>
              <a:t>find (overwhelmingly) </a:t>
            </a:r>
            <a:r>
              <a:rPr lang="en-US" dirty="0" smtClean="0">
                <a:latin typeface="Calibri" panose="020F0502020204030204" pitchFamily="34" charset="0"/>
              </a:rPr>
              <a:t>a lot of information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Many online learning environments for beginners, such as,</a:t>
            </a:r>
          </a:p>
          <a:p>
            <a:pPr lvl="1"/>
            <a:r>
              <a:rPr lang="en-US" dirty="0">
                <a:latin typeface="Calibri" panose="020F0502020204030204" pitchFamily="34" charset="0"/>
                <a:hlinkClick r:id="rId3"/>
              </a:rPr>
              <a:t>http://www.codecademy.com</a:t>
            </a:r>
            <a:r>
              <a:rPr lang="en-US" dirty="0" smtClean="0">
                <a:latin typeface="Calibri" panose="020F0502020204030204" pitchFamily="34" charset="0"/>
                <a:hlinkClick r:id="rId3"/>
              </a:rPr>
              <a:t>/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Install Python interpreter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Installed on machines in CS labs as well as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login.cpp.edu </a:t>
            </a:r>
            <a:endParaRPr lang="en-US" dirty="0">
              <a:latin typeface="Calibri" panose="020F0502020204030204" pitchFamily="34" charset="0"/>
            </a:endParaRP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suggest: use putty to connect to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login.cpp.edu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May also install it on your own computer </a:t>
            </a:r>
          </a:p>
          <a:p>
            <a:pPr marL="401638" indent="-296863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 smtClean="0">
                <a:latin typeface="Calibri" panose="020F0502020204030204" pitchFamily="34" charset="0"/>
              </a:rPr>
              <a:t>Running Python</a:t>
            </a:r>
          </a:p>
          <a:p>
            <a:pPr marL="801688" lvl="1" indent="-296863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 smtClean="0">
                <a:latin typeface="Calibri" panose="020F0502020204030204" pitchFamily="34" charset="0"/>
              </a:rPr>
              <a:t>Can</a:t>
            </a:r>
            <a:r>
              <a:rPr lang="en-GB" alt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 run </a:t>
            </a:r>
            <a:r>
              <a:rPr lang="en-GB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interactively under Python shell</a:t>
            </a:r>
            <a:r>
              <a:rPr lang="en-GB" altLang="en-US" dirty="0">
                <a:latin typeface="Calibri" panose="020F0502020204030204" pitchFamily="34" charset="0"/>
              </a:rPr>
              <a:t>, by typing “python” or clicking on the icon</a:t>
            </a:r>
          </a:p>
          <a:p>
            <a:pPr marL="801688" lvl="1" indent="-296863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 smtClean="0">
                <a:latin typeface="Calibri" panose="020F0502020204030204" pitchFamily="34" charset="0"/>
              </a:rPr>
              <a:t>Under </a:t>
            </a:r>
            <a:r>
              <a:rPr lang="en-GB" alt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Python IDLE </a:t>
            </a:r>
            <a:endParaRPr lang="en-GB" altLang="en-US" dirty="0">
              <a:latin typeface="Calibri" panose="020F0502020204030204" pitchFamily="34" charset="0"/>
            </a:endParaRPr>
          </a:p>
          <a:p>
            <a:pPr marL="1201738" lvl="2" indent="-296863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 smtClean="0">
                <a:latin typeface="Calibri" panose="020F0502020204030204" pitchFamily="34" charset="0"/>
              </a:rPr>
              <a:t>IDLE: </a:t>
            </a:r>
            <a:r>
              <a:rPr lang="en-US" alt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altLang="en-US" dirty="0" smtClean="0">
                <a:latin typeface="Calibri" panose="020F0502020204030204" pitchFamily="34" charset="0"/>
              </a:rPr>
              <a:t>ntegrated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D</a:t>
            </a:r>
            <a:r>
              <a:rPr lang="en-US" altLang="en-US" dirty="0" err="1">
                <a:latin typeface="Calibri" panose="020F0502020204030204" pitchFamily="34" charset="0"/>
              </a:rPr>
              <a:t>eve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L</a:t>
            </a:r>
            <a:r>
              <a:rPr lang="en-US" altLang="en-US" dirty="0" err="1">
                <a:latin typeface="Calibri" panose="020F0502020204030204" pitchFamily="34" charset="0"/>
              </a:rPr>
              <a:t>opment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E</a:t>
            </a:r>
            <a:r>
              <a:rPr lang="en-US" altLang="en-US" dirty="0">
                <a:latin typeface="Calibri" panose="020F0502020204030204" pitchFamily="34" charset="0"/>
              </a:rPr>
              <a:t>nvironment or </a:t>
            </a: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ntegrated </a:t>
            </a: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D</a:t>
            </a:r>
            <a:r>
              <a:rPr lang="en-US" altLang="en-US" dirty="0">
                <a:latin typeface="Calibri" panose="020F0502020204030204" pitchFamily="34" charset="0"/>
              </a:rPr>
              <a:t>evelopment and </a:t>
            </a: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L</a:t>
            </a:r>
            <a:r>
              <a:rPr lang="en-US" altLang="en-US" dirty="0">
                <a:latin typeface="Calibri" panose="020F0502020204030204" pitchFamily="34" charset="0"/>
              </a:rPr>
              <a:t>earning </a:t>
            </a:r>
            <a:r>
              <a:rPr lang="en-US" altLang="en-US" dirty="0" smtClean="0">
                <a:solidFill>
                  <a:srgbClr val="0070C0"/>
                </a:solidFill>
                <a:latin typeface="Calibri" panose="020F0502020204030204" pitchFamily="34" charset="0"/>
              </a:rPr>
              <a:t>E</a:t>
            </a:r>
            <a:r>
              <a:rPr lang="en-US" altLang="en-US" dirty="0" smtClean="0">
                <a:latin typeface="Calibri" panose="020F0502020204030204" pitchFamily="34" charset="0"/>
              </a:rPr>
              <a:t>nvironment  </a:t>
            </a:r>
            <a:endParaRPr lang="en-GB" altLang="en-US" dirty="0" smtClean="0">
              <a:latin typeface="Calibri" panose="020F0502020204030204" pitchFamily="34" charset="0"/>
            </a:endParaRPr>
          </a:p>
          <a:p>
            <a:pPr marL="504825" lvl="1" indent="0">
              <a:lnSpc>
                <a:spcPct val="93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06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Today’s Assignments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Task 1: getting started in Lisp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FF0000"/>
                </a:solidFill>
              </a:rPr>
              <a:t>Type in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test.lsp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/>
              <a:t>program </a:t>
            </a:r>
            <a:r>
              <a:rPr lang="en-US" altLang="en-US" sz="1600" dirty="0" smtClean="0"/>
              <a:t>(use version2, i.e. functional version)</a:t>
            </a:r>
          </a:p>
          <a:p>
            <a:pPr lvl="2" eaLnBrk="1" hangingPunct="1"/>
            <a:r>
              <a:rPr lang="en-US" altLang="en-US" sz="1800" dirty="0" smtClean="0"/>
              <a:t>Enjoy the text editor such as </a:t>
            </a:r>
            <a:r>
              <a:rPr lang="en-US" altLang="en-US" sz="1800" dirty="0" err="1" smtClean="0"/>
              <a:t>nano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pico</a:t>
            </a:r>
            <a:endParaRPr lang="en-US" altLang="en-US" sz="1800" dirty="0" smtClean="0"/>
          </a:p>
          <a:p>
            <a:pPr lvl="2" eaLnBrk="1" hangingPunct="1"/>
            <a:r>
              <a:rPr lang="en-US" altLang="en-US" sz="1800" dirty="0" smtClean="0"/>
              <a:t>Or, type in notepad, cut and paste 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FF0000"/>
                </a:solidFill>
              </a:rPr>
              <a:t>load the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test.lsp</a:t>
            </a:r>
            <a:r>
              <a:rPr lang="en-US" altLang="en-US" sz="2000" dirty="0" smtClean="0">
                <a:solidFill>
                  <a:srgbClr val="FF0000"/>
                </a:solidFill>
              </a:rPr>
              <a:t> program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FF0000"/>
                </a:solidFill>
              </a:rPr>
              <a:t>evaluate</a:t>
            </a:r>
            <a:r>
              <a:rPr lang="en-US" altLang="en-US" sz="2000" dirty="0" smtClean="0"/>
              <a:t> (sum 10), (sum 20)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FF0000"/>
                </a:solidFill>
              </a:rPr>
              <a:t>print the script log </a:t>
            </a:r>
            <a:r>
              <a:rPr lang="en-US" altLang="en-US" sz="2000" dirty="0" smtClean="0"/>
              <a:t>for the above task</a:t>
            </a:r>
          </a:p>
          <a:p>
            <a:pPr eaLnBrk="1" hangingPunct="1"/>
            <a:r>
              <a:rPr lang="en-US" altLang="en-US" sz="2400" dirty="0" smtClean="0"/>
              <a:t>Task 2: getting started in Python  </a:t>
            </a:r>
          </a:p>
          <a:p>
            <a:pPr lvl="1" eaLnBrk="1" hangingPunct="1"/>
            <a:r>
              <a:rPr lang="en-US" altLang="en-US" sz="2000" dirty="0" smtClean="0"/>
              <a:t>Note: use Python 3, not Python 2</a:t>
            </a:r>
          </a:p>
          <a:p>
            <a:pPr lvl="1" eaLnBrk="1" hangingPunct="1"/>
            <a:r>
              <a:rPr lang="en-US" altLang="en-US" sz="2000" dirty="0" smtClean="0"/>
              <a:t>Try any sample program, e.g. </a:t>
            </a:r>
            <a:r>
              <a:rPr lang="en-US" altLang="en-US" sz="2000" smtClean="0"/>
              <a:t>sum </a:t>
            </a:r>
            <a:endParaRPr lang="en-US" altLang="en-US" sz="2000" dirty="0" smtClean="0"/>
          </a:p>
          <a:p>
            <a:pPr marL="0" indent="0" eaLnBrk="1" hangingPunct="1">
              <a:buNone/>
            </a:pPr>
            <a:endParaRPr lang="en-US" alt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LISP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First developed in MIT in 1959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John McCarthy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Early version: </a:t>
            </a:r>
            <a:r>
              <a:rPr lang="en-US" altLang="en-US" sz="2400" dirty="0" err="1" smtClean="0"/>
              <a:t>Maclisp</a:t>
            </a:r>
            <a:r>
              <a:rPr lang="en-US" altLang="en-US" sz="2400" dirty="0" smtClean="0"/>
              <a:t>,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For </a:t>
            </a:r>
            <a:r>
              <a:rPr lang="en-US" altLang="en-US" sz="2800" dirty="0" smtClean="0">
                <a:solidFill>
                  <a:srgbClr val="FF0000"/>
                </a:solidFill>
              </a:rPr>
              <a:t>LIS</a:t>
            </a:r>
            <a:r>
              <a:rPr lang="en-US" altLang="en-US" sz="2800" dirty="0" smtClean="0"/>
              <a:t>T </a:t>
            </a:r>
            <a:r>
              <a:rPr lang="en-US" altLang="en-US" sz="2800" dirty="0" smtClean="0">
                <a:solidFill>
                  <a:srgbClr val="FF0000"/>
                </a:solidFill>
              </a:rPr>
              <a:t>P</a:t>
            </a:r>
            <a:r>
              <a:rPr lang="en-US" altLang="en-US" sz="2800" dirty="0" smtClean="0"/>
              <a:t>rocessing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Sample lists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(how are you feeling)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(age 18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 name (Bruce Willis)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 height (5 10)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Interactive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Front end </a:t>
            </a:r>
            <a:r>
              <a:rPr lang="en-US" altLang="en-US" sz="2400" i="1" dirty="0" err="1">
                <a:solidFill>
                  <a:srgbClr val="0070C0"/>
                </a:solidFill>
              </a:rPr>
              <a:t>t</a:t>
            </a:r>
            <a:r>
              <a:rPr lang="en-US" altLang="en-US" sz="2400" i="1" dirty="0" err="1" smtClean="0">
                <a:solidFill>
                  <a:srgbClr val="0070C0"/>
                </a:solidFill>
              </a:rPr>
              <a:t>oplevel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Allows extensible syntax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Let you define new operators yourself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A rare feature of programming languages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in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Symbols</a:t>
            </a:r>
            <a:r>
              <a:rPr lang="en-US" dirty="0" smtClean="0"/>
              <a:t> (aka: atoms)</a:t>
            </a:r>
          </a:p>
          <a:p>
            <a:pPr lvl="1"/>
            <a:r>
              <a:rPr lang="en-US" dirty="0" smtClean="0"/>
              <a:t>Strings:  “how are you”     “jobs”   </a:t>
            </a:r>
          </a:p>
          <a:p>
            <a:pPr marL="457200" lvl="1" indent="0">
              <a:buNone/>
            </a:pPr>
            <a:r>
              <a:rPr lang="en-US" sz="2400" dirty="0" smtClean="0"/>
              <a:t>(converted to uppercase, regardless of what you type)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Numerical values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Integers,  float numbers, …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Lists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2800" dirty="0" smtClean="0"/>
              <a:t>()   (A B 3 “jobs”)   ((A B) (C 3 “hi”))</a:t>
            </a:r>
          </a:p>
        </p:txBody>
      </p:sp>
    </p:spTree>
    <p:extLst>
      <p:ext uri="{BB962C8B-B14F-4D97-AF65-F5344CB8AC3E}">
        <p14:creationId xmlns:p14="http://schemas.microsoft.com/office/powerpoint/2010/main" val="31489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Variable length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Not uniform in type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Access from the front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Useful for natural language processing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Example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Input: </a:t>
            </a:r>
            <a:r>
              <a:rPr lang="en-US" altLang="en-US" sz="2400" dirty="0" smtClean="0">
                <a:solidFill>
                  <a:srgbClr val="0070C0"/>
                </a:solidFill>
              </a:rPr>
              <a:t>(the dog chased the cat)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Output: </a:t>
            </a:r>
            <a:r>
              <a:rPr lang="en-US" altLang="en-US" sz="2400" dirty="0" smtClean="0">
                <a:solidFill>
                  <a:srgbClr val="0070C0"/>
                </a:solidFill>
              </a:rPr>
              <a:t>(s (np 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det</a:t>
            </a:r>
            <a:r>
              <a:rPr lang="en-US" altLang="en-US" sz="2400" dirty="0" smtClean="0">
                <a:solidFill>
                  <a:srgbClr val="0070C0"/>
                </a:solidFill>
              </a:rPr>
              <a:t> the)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                     (n dog)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                  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vp</a:t>
            </a:r>
            <a:r>
              <a:rPr lang="en-US" altLang="en-US" sz="2400" dirty="0" smtClean="0">
                <a:solidFill>
                  <a:srgbClr val="0070C0"/>
                </a:solidFill>
              </a:rPr>
              <a:t> (v chased)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                      (np 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det</a:t>
            </a:r>
            <a:r>
              <a:rPr lang="en-US" altLang="en-US" sz="2400" dirty="0" smtClean="0">
                <a:solidFill>
                  <a:srgbClr val="0070C0"/>
                </a:solidFill>
              </a:rPr>
              <a:t> the)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                             (n cat))))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LISP </a:t>
            </a:r>
            <a:r>
              <a:rPr lang="en-US" altLang="en-US" sz="2800" smtClean="0"/>
              <a:t> </a:t>
            </a:r>
            <a:r>
              <a:rPr lang="en-US" altLang="en-US" sz="4000" smtClean="0"/>
              <a:t>Program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Allows you not just to write more sophisticated programs, but to write them faster</a:t>
            </a:r>
          </a:p>
          <a:p>
            <a:pPr lvl="1" eaLnBrk="1" hangingPunct="1"/>
            <a:r>
              <a:rPr lang="en-US" altLang="en-US" sz="2000" dirty="0" smtClean="0"/>
              <a:t>LISP program tends to be short</a:t>
            </a:r>
          </a:p>
          <a:p>
            <a:pPr lvl="1" eaLnBrk="1" hangingPunct="1"/>
            <a:r>
              <a:rPr lang="en-US" altLang="en-US" sz="2000" dirty="0" smtClean="0"/>
              <a:t>Example: insertion sort</a:t>
            </a:r>
          </a:p>
          <a:p>
            <a:pPr lvl="1" eaLnBrk="1" hangingPunct="1"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(</a:t>
            </a:r>
            <a:r>
              <a:rPr lang="en-US" altLang="en-US" sz="1800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sz="1800" dirty="0" smtClean="0">
                <a:solidFill>
                  <a:srgbClr val="0070C0"/>
                </a:solidFill>
              </a:rPr>
              <a:t> </a:t>
            </a:r>
            <a:r>
              <a:rPr lang="en-US" altLang="en-US" sz="1800" dirty="0" err="1" smtClean="0">
                <a:solidFill>
                  <a:srgbClr val="0070C0"/>
                </a:solidFill>
              </a:rPr>
              <a:t>isort</a:t>
            </a:r>
            <a:r>
              <a:rPr lang="en-US" altLang="en-US" sz="1800" dirty="0" smtClean="0">
                <a:solidFill>
                  <a:srgbClr val="0070C0"/>
                </a:solidFill>
              </a:rPr>
              <a:t>(L)</a:t>
            </a:r>
          </a:p>
          <a:p>
            <a:pPr lvl="1" eaLnBrk="1" hangingPunct="1"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  (</a:t>
            </a:r>
            <a:r>
              <a:rPr lang="en-US" altLang="en-US" sz="1800" dirty="0" err="1" smtClean="0">
                <a:solidFill>
                  <a:srgbClr val="0070C0"/>
                </a:solidFill>
              </a:rPr>
              <a:t>cond</a:t>
            </a:r>
            <a:r>
              <a:rPr lang="en-US" altLang="en-US" sz="1800" dirty="0" smtClean="0">
                <a:solidFill>
                  <a:srgbClr val="0070C0"/>
                </a:solidFill>
              </a:rPr>
              <a:t> ((null L) L)</a:t>
            </a:r>
          </a:p>
          <a:p>
            <a:pPr lvl="1" eaLnBrk="1" hangingPunct="1"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             (T (insert (car L) (</a:t>
            </a:r>
            <a:r>
              <a:rPr lang="en-US" altLang="en-US" sz="1800" dirty="0" err="1" smtClean="0">
                <a:solidFill>
                  <a:srgbClr val="0070C0"/>
                </a:solidFill>
              </a:rPr>
              <a:t>isort</a:t>
            </a:r>
            <a:r>
              <a:rPr lang="en-US" altLang="en-US" sz="1800" dirty="0" smtClean="0">
                <a:solidFill>
                  <a:srgbClr val="0070C0"/>
                </a:solidFill>
              </a:rPr>
              <a:t>(</a:t>
            </a:r>
            <a:r>
              <a:rPr lang="en-US" altLang="en-US" sz="18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1800" dirty="0" smtClean="0">
                <a:solidFill>
                  <a:srgbClr val="0070C0"/>
                </a:solidFill>
              </a:rPr>
              <a:t> L))))</a:t>
            </a:r>
          </a:p>
          <a:p>
            <a:pPr lvl="1" eaLnBrk="1" hangingPunct="1"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   )</a:t>
            </a:r>
          </a:p>
          <a:p>
            <a:pPr lvl="1" eaLnBrk="1" hangingPunct="1"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) </a:t>
            </a:r>
          </a:p>
          <a:p>
            <a:pPr eaLnBrk="1" hangingPunct="1"/>
            <a:r>
              <a:rPr lang="en-US" altLang="en-US" sz="2800" dirty="0" smtClean="0"/>
              <a:t>LISP is an interpreter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2590800" y="518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3276600" y="5410200"/>
            <a:ext cx="27622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read -&gt; eval -&gt; print  </a:t>
            </a:r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5562600" y="571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4191000" y="586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 flipV="1">
            <a:off x="41910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/>
              <a:t>COMMON LISP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382000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 </a:t>
            </a:r>
            <a:r>
              <a:rPr lang="en-US" altLang="en-US" sz="2800" dirty="0" smtClean="0">
                <a:solidFill>
                  <a:srgbClr val="0070C0"/>
                </a:solidFill>
              </a:rPr>
              <a:t>dialect</a:t>
            </a:r>
            <a:r>
              <a:rPr lang="en-US" altLang="en-US" sz="2800" dirty="0" smtClean="0"/>
              <a:t> of LISP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Combines many features of the popular dialects of LISP around in the early 1980s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 large and </a:t>
            </a:r>
            <a:r>
              <a:rPr lang="en-US" altLang="en-US" sz="2800" dirty="0" smtClean="0">
                <a:solidFill>
                  <a:srgbClr val="0070C0"/>
                </a:solidFill>
              </a:rPr>
              <a:t>complex</a:t>
            </a:r>
            <a:r>
              <a:rPr lang="en-US" altLang="en-US" sz="2800" dirty="0" smtClean="0"/>
              <a:t>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--the opposite of Scheme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Features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records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arrays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complex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character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powerful I/O capabilities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packages with access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iterative control statements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4000" dirty="0" smtClean="0"/>
              <a:t>A Sample CLISP Program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FontTx/>
              <a:buNone/>
            </a:pPr>
            <a:r>
              <a:rPr lang="pt-BR" altLang="en-US" dirty="0" smtClean="0"/>
              <a:t>;</a:t>
            </a:r>
            <a:r>
              <a:rPr lang="pt-BR" altLang="en-US" sz="2800" dirty="0" smtClean="0"/>
              <a:t>Lisp program  </a:t>
            </a:r>
          </a:p>
          <a:p>
            <a:pPr>
              <a:buFontTx/>
              <a:buNone/>
            </a:pPr>
            <a:r>
              <a:rPr lang="pt-BR" altLang="en-US" sz="2800" dirty="0" smtClean="0"/>
              <a:t>;sum (n): result of adding up 0 to n-1		</a:t>
            </a:r>
            <a:r>
              <a:rPr lang="pt-BR" altLang="en-US" sz="2400" dirty="0" smtClean="0"/>
              <a:t> </a:t>
            </a:r>
            <a:endParaRPr lang="pt-BR" altLang="en-US" sz="2800" dirty="0" smtClean="0"/>
          </a:p>
          <a:p>
            <a:pPr>
              <a:buFontTx/>
              <a:buNone/>
            </a:pPr>
            <a:r>
              <a:rPr lang="pt-BR" altLang="en-US" sz="2800" dirty="0" smtClean="0">
                <a:solidFill>
                  <a:srgbClr val="0070C0"/>
                </a:solidFill>
              </a:rPr>
              <a:t>(defun sum(n)</a:t>
            </a:r>
            <a:r>
              <a:rPr lang="pt-BR" altLang="en-US" sz="2800" dirty="0" smtClean="0"/>
              <a:t>			  </a:t>
            </a:r>
            <a:r>
              <a:rPr lang="pt-BR" altLang="en-US" sz="2400" dirty="0" smtClean="0"/>
              <a:t>;function definition</a:t>
            </a:r>
            <a:endParaRPr lang="pt-BR" altLang="en-US" sz="2800" dirty="0" smtClean="0"/>
          </a:p>
          <a:p>
            <a:pPr>
              <a:buFontTx/>
              <a:buNone/>
            </a:pPr>
            <a:r>
              <a:rPr lang="pt-BR" altLang="en-US" sz="2800" dirty="0" smtClean="0"/>
              <a:t> </a:t>
            </a:r>
            <a:r>
              <a:rPr lang="pt-BR" altLang="en-US" sz="2800" dirty="0" smtClean="0">
                <a:solidFill>
                  <a:srgbClr val="0070C0"/>
                </a:solidFill>
              </a:rPr>
              <a:t>(let ((s 0)) (dotimes (i n s)      </a:t>
            </a:r>
            <a:r>
              <a:rPr lang="pt-BR" altLang="en-US" sz="2000" dirty="0" smtClean="0">
                <a:solidFill>
                  <a:srgbClr val="0070C0"/>
                </a:solidFill>
              </a:rPr>
              <a:t> </a:t>
            </a:r>
            <a:r>
              <a:rPr lang="pt-BR" altLang="en-US" sz="2000" dirty="0" smtClean="0"/>
              <a:t>;i iterates from 0 to n-1</a:t>
            </a:r>
            <a:endParaRPr lang="pt-BR" altLang="en-US" sz="2800" dirty="0" smtClean="0"/>
          </a:p>
          <a:p>
            <a:pPr>
              <a:buFontTx/>
              <a:buNone/>
            </a:pPr>
            <a:r>
              <a:rPr lang="pt-BR" altLang="en-US" sz="2800" dirty="0" smtClean="0"/>
              <a:t>  </a:t>
            </a:r>
            <a:r>
              <a:rPr lang="pt-BR" altLang="en-US" sz="2800" dirty="0" smtClean="0">
                <a:solidFill>
                  <a:srgbClr val="0070C0"/>
                </a:solidFill>
              </a:rPr>
              <a:t>(incf s i))))	</a:t>
            </a:r>
            <a:r>
              <a:rPr lang="pt-BR" altLang="en-US" sz="2800" dirty="0" smtClean="0"/>
              <a:t>			  </a:t>
            </a:r>
            <a:r>
              <a:rPr lang="pt-BR" altLang="en-US" sz="2000" dirty="0" smtClean="0"/>
              <a:t>;adds i to s</a:t>
            </a:r>
            <a:endParaRPr lang="pt-BR" altLang="en-US" sz="2800" dirty="0" smtClean="0"/>
          </a:p>
          <a:p>
            <a:pPr>
              <a:buFontTx/>
              <a:buNone/>
            </a:pPr>
            <a:endParaRPr lang="pt-BR" altLang="en-US" sz="2800" dirty="0" smtClean="0"/>
          </a:p>
          <a:p>
            <a:pPr>
              <a:buFontTx/>
              <a:buNone/>
            </a:pPr>
            <a:r>
              <a:rPr lang="pt-BR" altLang="en-US" sz="2800" dirty="0" smtClean="0"/>
              <a:t>;evaluations</a:t>
            </a:r>
          </a:p>
          <a:p>
            <a:pPr>
              <a:buFontTx/>
              <a:buNone/>
            </a:pPr>
            <a:r>
              <a:rPr lang="pt-BR" altLang="en-US" sz="2800" dirty="0" smtClean="0">
                <a:solidFill>
                  <a:srgbClr val="0070C0"/>
                </a:solidFill>
              </a:rPr>
              <a:t>(sum 10)</a:t>
            </a:r>
          </a:p>
          <a:p>
            <a:pPr>
              <a:buFontTx/>
              <a:buNone/>
            </a:pPr>
            <a:r>
              <a:rPr lang="pt-BR" altLang="en-US" sz="2800" dirty="0" smtClean="0">
                <a:solidFill>
                  <a:srgbClr val="0070C0"/>
                </a:solidFill>
              </a:rPr>
              <a:t>(sum 20)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A functional way to define ‘sum’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 smtClean="0"/>
              <a:t>;redefining sum in recursive function format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(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sz="2800" dirty="0" smtClean="0">
                <a:solidFill>
                  <a:srgbClr val="0070C0"/>
                </a:solidFill>
              </a:rPr>
              <a:t> sum (n)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  (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cond</a:t>
            </a:r>
            <a:r>
              <a:rPr lang="en-US" altLang="en-US" sz="2800" dirty="0" smtClean="0">
                <a:solidFill>
                  <a:srgbClr val="0070C0"/>
                </a:solidFill>
              </a:rPr>
              <a:t> 	((&lt;= n 0) nil)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		    	((= n 1) 0)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			((&gt; n 1) (+ (- n 1) (sum (- n 1))))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  )</a:t>
            </a:r>
            <a:r>
              <a:rPr lang="en-US" altLang="en-US" sz="2800" dirty="0" smtClean="0"/>
              <a:t> ; end of </a:t>
            </a:r>
            <a:r>
              <a:rPr lang="en-US" altLang="en-US" sz="2800" dirty="0" err="1" smtClean="0"/>
              <a:t>cond</a:t>
            </a:r>
            <a:endParaRPr lang="en-US" altLang="en-US" sz="2800" dirty="0" smtClean="0"/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)</a:t>
            </a:r>
            <a:r>
              <a:rPr lang="en-US" altLang="en-US" sz="2800" dirty="0" smtClean="0"/>
              <a:t> ;end of </a:t>
            </a:r>
            <a:r>
              <a:rPr lang="en-US" altLang="en-US" sz="2800" dirty="0" err="1" smtClean="0"/>
              <a:t>defun</a:t>
            </a:r>
            <a:endParaRPr lang="en-US" alt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024215" y="487679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will focus on pure functional features of common Lisp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24215" y="4876799"/>
            <a:ext cx="37338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Using CLisp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dirty="0" smtClean="0"/>
              <a:t>Site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login.cpp.edu</a:t>
            </a:r>
          </a:p>
          <a:p>
            <a:pPr marL="609600" indent="-609600" eaLnBrk="1" hangingPunct="1"/>
            <a:r>
              <a:rPr lang="en-US" altLang="en-US" sz="2800" dirty="0" smtClean="0"/>
              <a:t>Manual (under </a:t>
            </a:r>
            <a:r>
              <a:rPr lang="en-US" altLang="en-US" sz="2800" dirty="0" err="1" smtClean="0"/>
              <a:t>unix</a:t>
            </a:r>
            <a:r>
              <a:rPr lang="en-US" altLang="en-US" sz="2800" dirty="0" smtClean="0"/>
              <a:t>)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dirty="0" smtClean="0"/>
              <a:t>%man </a:t>
            </a:r>
            <a:r>
              <a:rPr lang="en-US" altLang="en-US" sz="2400" dirty="0" err="1" smtClean="0"/>
              <a:t>clisp</a:t>
            </a:r>
            <a:endParaRPr lang="en-US" altLang="en-US" sz="2400" dirty="0" smtClean="0"/>
          </a:p>
          <a:p>
            <a:pPr marL="609600" indent="-609600" eaLnBrk="1" hangingPunct="1"/>
            <a:r>
              <a:rPr lang="en-US" altLang="en-US" sz="2800" dirty="0" smtClean="0"/>
              <a:t>How to get into the </a:t>
            </a:r>
            <a:r>
              <a:rPr lang="en-US" altLang="en-US" sz="2800" dirty="0" err="1" smtClean="0"/>
              <a:t>CLisp</a:t>
            </a:r>
            <a:endParaRPr lang="en-US" altLang="en-US" sz="2800" dirty="0" smtClean="0"/>
          </a:p>
          <a:p>
            <a:pPr marL="990600" lvl="1" indent="-533400" eaLnBrk="1" hangingPunct="1"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%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clisp</a:t>
            </a:r>
            <a:r>
              <a:rPr lang="en-US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en-US" sz="2400" dirty="0" smtClean="0"/>
              <a:t> 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&gt;</a:t>
            </a:r>
            <a:r>
              <a:rPr lang="en-US" altLang="en-US" sz="2400" dirty="0" smtClean="0"/>
              <a:t>    //prompt under </a:t>
            </a:r>
            <a:r>
              <a:rPr lang="en-US" altLang="en-US" sz="2400" dirty="0" err="1" smtClean="0"/>
              <a:t>CLisp</a:t>
            </a:r>
            <a:endParaRPr lang="en-US" altLang="en-US" sz="24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sz="2800" dirty="0" smtClean="0"/>
              <a:t>    How to get out of the </a:t>
            </a:r>
            <a:r>
              <a:rPr lang="en-US" altLang="en-US" sz="2800" dirty="0" err="1" smtClean="0"/>
              <a:t>CLisp</a:t>
            </a:r>
            <a:endParaRPr lang="en-US" altLang="en-US" sz="28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sz="2800" dirty="0" smtClean="0"/>
              <a:t>     </a:t>
            </a:r>
            <a:r>
              <a:rPr lang="en-US" altLang="en-US" sz="2400" dirty="0" smtClean="0">
                <a:solidFill>
                  <a:srgbClr val="FF0000"/>
                </a:solidFill>
              </a:rPr>
              <a:t>&gt; (exit)</a:t>
            </a:r>
          </a:p>
          <a:p>
            <a:pPr marL="990600" lvl="1" indent="-533400" eaLnBrk="1" hangingPunct="1">
              <a:buFontTx/>
              <a:buNone/>
            </a:pPr>
            <a:endParaRPr lang="en-US" altLang="en-US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798</Words>
  <Application>Microsoft Office PowerPoint</Application>
  <PresentationFormat>On-screen Show (4:3)</PresentationFormat>
  <Paragraphs>179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Lecture 1b: Introduction to LISP and Python</vt:lpstr>
      <vt:lpstr>LISP</vt:lpstr>
      <vt:lpstr>Data in LISP</vt:lpstr>
      <vt:lpstr>LISTs</vt:lpstr>
      <vt:lpstr>LISP  Program</vt:lpstr>
      <vt:lpstr>COMMON LISP</vt:lpstr>
      <vt:lpstr>A Sample CLISP Program</vt:lpstr>
      <vt:lpstr>A functional way to define ‘sum’</vt:lpstr>
      <vt:lpstr>Using CLisp</vt:lpstr>
      <vt:lpstr>Using CLisp</vt:lpstr>
      <vt:lpstr>Using Clisp</vt:lpstr>
      <vt:lpstr>Introduction to Python</vt:lpstr>
      <vt:lpstr>History</vt:lpstr>
      <vt:lpstr>Releases</vt:lpstr>
      <vt:lpstr>Learning Python – Resources </vt:lpstr>
      <vt:lpstr>Getting Started</vt:lpstr>
      <vt:lpstr>Demo …</vt:lpstr>
      <vt:lpstr>Today’s Assignments</vt:lpstr>
    </vt:vector>
  </TitlesOfParts>
  <Company>Cal Poly Pomona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Functional Programming Languages</dc:title>
  <dc:creator>College of Science</dc:creator>
  <cp:lastModifiedBy>Lan Yang</cp:lastModifiedBy>
  <cp:revision>19</cp:revision>
  <dcterms:created xsi:type="dcterms:W3CDTF">2010-03-29T18:38:44Z</dcterms:created>
  <dcterms:modified xsi:type="dcterms:W3CDTF">2018-03-16T16:56:37Z</dcterms:modified>
</cp:coreProperties>
</file>