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91" r:id="rId10"/>
    <p:sldId id="265" r:id="rId11"/>
    <p:sldId id="266" r:id="rId12"/>
    <p:sldId id="268" r:id="rId13"/>
    <p:sldId id="292" r:id="rId14"/>
    <p:sldId id="285" r:id="rId15"/>
    <p:sldId id="270" r:id="rId16"/>
    <p:sldId id="271" r:id="rId17"/>
    <p:sldId id="280" r:id="rId18"/>
    <p:sldId id="272" r:id="rId19"/>
    <p:sldId id="283" r:id="rId20"/>
    <p:sldId id="287" r:id="rId21"/>
    <p:sldId id="273" r:id="rId22"/>
    <p:sldId id="274" r:id="rId23"/>
    <p:sldId id="275" r:id="rId24"/>
    <p:sldId id="293" r:id="rId25"/>
    <p:sldId id="282" r:id="rId26"/>
    <p:sldId id="276" r:id="rId27"/>
    <p:sldId id="281" r:id="rId28"/>
    <p:sldId id="286" r:id="rId29"/>
    <p:sldId id="289" r:id="rId30"/>
    <p:sldId id="288" r:id="rId31"/>
    <p:sldId id="277" r:id="rId32"/>
    <p:sldId id="278" r:id="rId33"/>
    <p:sldId id="279" r:id="rId34"/>
    <p:sldId id="29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8134-2D45-4313-9673-50CBB2958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2432-3181-416E-BCC6-CADEF6E93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F8D19-D8B0-4129-B06F-F955B1C13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57AA-C1EA-4161-A0C3-7CBA54074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8462F4-83AD-4507-835F-1F04C949C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7EE1F-8E3F-430F-B69F-27422D045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BC1B0-23B2-4557-B6F7-97CCD5B35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05206-E95E-4039-8744-9D42CF1C8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DB74E-F25B-473B-B2C6-FD1489A15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B8C06-02FF-43E1-82F0-9AD4DCA4F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B9CA3-BE8C-48A8-B33F-6165D179C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ECCAFB3-8BF2-43E0-A3C0-2044488FE6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Lecture 2:  </a:t>
            </a:r>
            <a:r>
              <a:rPr lang="en-US" altLang="en-US" sz="4000" dirty="0" smtClean="0">
                <a:solidFill>
                  <a:srgbClr val="FF0000"/>
                </a:solidFill>
              </a:rPr>
              <a:t> </a:t>
            </a:r>
            <a:r>
              <a:rPr lang="en-US" altLang="en-US" sz="4000" dirty="0" smtClean="0">
                <a:solidFill>
                  <a:srgbClr val="FF0000"/>
                </a:solidFill>
              </a:rPr>
              <a:t>Basics</a:t>
            </a:r>
            <a:endParaRPr lang="en-US" altLang="en-US" sz="40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 352 – Dr. Lan Yang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– getting into trouble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&gt;(/ 1 0) 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*** /: Divide by zero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The following restarts are available</a:t>
            </a:r>
          </a:p>
          <a:p>
            <a:pPr eaLnBrk="1" hangingPunct="1">
              <a:buFontTx/>
              <a:buNone/>
            </a:pPr>
            <a:r>
              <a:rPr lang="en-US" altLang="en-US" sz="2800" dirty="0" smtClean="0"/>
              <a:t>ABORT: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quote </a:t>
            </a:r>
            <a:r>
              <a:rPr lang="en-US" altLang="en-US" dirty="0" smtClean="0"/>
              <a:t>– special operator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&gt;(quote (+ 3 5))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(+ 3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&gt;’(+ 3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(+ 3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quote operator has a distinct evaluation rule: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dirty="0" smtClean="0">
                <a:solidFill>
                  <a:schemeClr val="hlink"/>
                </a:solidFill>
              </a:rPr>
              <a:t>do nothing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Why? – Lisp provides the quote as a way of </a:t>
            </a:r>
            <a:r>
              <a:rPr lang="en-US" altLang="en-US" sz="2400" i="1" dirty="0" smtClean="0">
                <a:solidFill>
                  <a:schemeClr val="hlink"/>
                </a:solidFill>
              </a:rPr>
              <a:t>protecting</a:t>
            </a:r>
            <a:r>
              <a:rPr lang="en-US" altLang="en-US" sz="2400" dirty="0" smtClean="0"/>
              <a:t> expressions from </a:t>
            </a:r>
            <a:r>
              <a:rPr lang="en-US" altLang="en-US" sz="2400" dirty="0" smtClean="0"/>
              <a:t>evaluation. </a:t>
            </a:r>
            <a:r>
              <a:rPr lang="en-US" altLang="en-US" sz="2400" dirty="0" smtClean="0">
                <a:solidFill>
                  <a:srgbClr val="7030A0"/>
                </a:solidFill>
              </a:rPr>
              <a:t>(A good symbolic programming feature)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&gt;(quote (quote (+3 5)))  </a:t>
            </a:r>
            <a:r>
              <a:rPr lang="en-US" altLang="en-US" sz="2400" dirty="0" smtClean="0"/>
              <a:t>… What will be the output?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Numeric 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Common Lisp offers a rich set of numeric types </a:t>
            </a:r>
            <a:r>
              <a:rPr lang="en-US" altLang="en-US" dirty="0" smtClean="0"/>
              <a:t> </a:t>
            </a: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62200"/>
            <a:ext cx="5486400" cy="34856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: Numerical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Numeric types: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long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complex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Boolean type: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values: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, False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4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600" dirty="0" smtClean="0"/>
              <a:t>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Real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Rational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Integer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Ratio (ex. 3/5, 2/3)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&gt;(+ 2/3  1/3)    </a:t>
            </a:r>
            <a:r>
              <a:rPr lang="en-US" altLang="en-US" sz="2000" dirty="0" smtClean="0"/>
              <a:t>;what will be output?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Float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Short-float, single-float, double-</a:t>
            </a:r>
            <a:r>
              <a:rPr lang="en-US" altLang="en-US" sz="2000" dirty="0" err="1" smtClean="0"/>
              <a:t>float,long</a:t>
            </a:r>
            <a:r>
              <a:rPr lang="en-US" altLang="en-US" sz="2000" dirty="0" smtClean="0"/>
              <a:t>-float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/>
              <a:t>Denoted by s, f, d, l respectively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dirty="0" smtClean="0"/>
              <a:t>May follow by an integer as the power, e.g. L0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Complex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a+bi</a:t>
            </a:r>
            <a:r>
              <a:rPr lang="en-US" altLang="en-US" sz="2400" dirty="0" smtClean="0"/>
              <a:t>) is written as </a:t>
            </a:r>
            <a:r>
              <a:rPr lang="en-US" altLang="en-US" sz="2400" dirty="0" smtClean="0">
                <a:solidFill>
                  <a:srgbClr val="FF0000"/>
                </a:solidFill>
              </a:rPr>
              <a:t>#c(a b)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 smtClean="0"/>
              <a:t>&gt; </a:t>
            </a:r>
            <a:r>
              <a:rPr lang="en-US" altLang="en-US" sz="2400" dirty="0" smtClean="0">
                <a:solidFill>
                  <a:srgbClr val="0070C0"/>
                </a:solidFill>
              </a:rPr>
              <a:t>(+ #c(1 -1) #c(2 1))  </a:t>
            </a:r>
            <a:r>
              <a:rPr lang="en-US" altLang="en-US" sz="2400" dirty="0" smtClean="0"/>
              <a:t>;what will be output?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64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Strings </a:t>
            </a:r>
            <a:r>
              <a:rPr lang="en-US" altLang="en-US" dirty="0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dirty="0" smtClean="0">
                <a:latin typeface="Calibri" panose="020F0502020204030204" pitchFamily="34" charset="0"/>
              </a:rPr>
              <a:t>A string of characters enclosed in double quotes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 smtClean="0">
                <a:latin typeface="Calibri" panose="020F0502020204030204" pitchFamily="34" charset="0"/>
              </a:rPr>
              <a:t>	Example: as file name    </a:t>
            </a:r>
            <a:r>
              <a:rPr lang="en-US" alt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(load “</a:t>
            </a:r>
            <a:r>
              <a:rPr lang="en-US" altLang="en-US" sz="24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foo.lsp</a:t>
            </a:r>
            <a:r>
              <a:rPr lang="en-US" alt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”)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latin typeface="Calibri" panose="020F0502020204030204" pitchFamily="34" charset="0"/>
              </a:rPr>
              <a:t>Notes to load function: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>
                <a:latin typeface="Calibri" panose="020F0502020204030204" pitchFamily="34" charset="0"/>
              </a:rPr>
              <a:t>the function load takes one argument, the name of the file to be loaded, represented as a string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 smtClean="0">
                <a:latin typeface="Calibri" panose="020F0502020204030204" pitchFamily="34" charset="0"/>
              </a:rPr>
              <a:t>Some implementation uses “.lisp” instead of “.</a:t>
            </a:r>
            <a:r>
              <a:rPr lang="en-US" altLang="en-US" sz="2000" dirty="0" err="1" smtClean="0">
                <a:latin typeface="Calibri" panose="020F0502020204030204" pitchFamily="34" charset="0"/>
              </a:rPr>
              <a:t>lsp</a:t>
            </a:r>
            <a:r>
              <a:rPr lang="en-US" altLang="en-US" sz="2000" dirty="0" smtClean="0">
                <a:latin typeface="Calibri" panose="020F0502020204030204" pitchFamily="34" charset="0"/>
              </a:rPr>
              <a:t>” as the extension for Lisp files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latin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(load ‘</a:t>
            </a:r>
            <a:r>
              <a:rPr lang="en-US" altLang="en-US" sz="200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foo.lsp</a:t>
            </a:r>
            <a:r>
              <a:rPr lang="en-US" alt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) </a:t>
            </a:r>
            <a:r>
              <a:rPr lang="en-US" altLang="en-US" sz="2000" dirty="0" smtClean="0">
                <a:latin typeface="Calibri" panose="020F0502020204030204" pitchFamily="34" charset="0"/>
              </a:rPr>
              <a:t>also supported  -- why?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latin typeface="Calibri" panose="020F0502020204030204" pitchFamily="34" charset="0"/>
              </a:rPr>
              <a:t>Question: Is (LOAD “</a:t>
            </a:r>
            <a:r>
              <a:rPr lang="en-US" altLang="en-US" sz="2000" dirty="0" err="1" smtClean="0">
                <a:latin typeface="Calibri" panose="020F0502020204030204" pitchFamily="34" charset="0"/>
              </a:rPr>
              <a:t>foo.lsp</a:t>
            </a:r>
            <a:r>
              <a:rPr lang="en-US" altLang="en-US" sz="2000" dirty="0" smtClean="0">
                <a:latin typeface="Calibri" panose="020F0502020204030204" pitchFamily="34" charset="0"/>
              </a:rPr>
              <a:t>”) same as (load “</a:t>
            </a:r>
            <a:r>
              <a:rPr lang="en-US" altLang="en-US" sz="2000" dirty="0" err="1" smtClean="0">
                <a:latin typeface="Calibri" panose="020F0502020204030204" pitchFamily="34" charset="0"/>
              </a:rPr>
              <a:t>foo.lsp</a:t>
            </a:r>
            <a:r>
              <a:rPr lang="en-US" altLang="en-US" sz="2000" dirty="0" smtClean="0">
                <a:latin typeface="Calibri" panose="020F0502020204030204" pitchFamily="34" charset="0"/>
              </a:rPr>
              <a:t>”) or not?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latin typeface="Calibri" panose="020F0502020204030204" pitchFamily="34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0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5105400" y="5214359"/>
            <a:ext cx="2590800" cy="60960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5400" y="5257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Lisp: case insensitive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Python: case sensitive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Symbols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Don’t commonly supported by other languages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  <a:latin typeface="Calibri" panose="020F0502020204030204" pitchFamily="34" charset="0"/>
              </a:rPr>
              <a:t>&gt;’noodles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Calibri" panose="020F0502020204030204" pitchFamily="34" charset="0"/>
              </a:rPr>
              <a:t>NOODLES</a:t>
            </a:r>
          </a:p>
          <a:p>
            <a:pPr lvl="1" eaLnBrk="1" hangingPunct="1"/>
            <a:r>
              <a:rPr lang="en-US" altLang="en-US" dirty="0" smtClean="0">
                <a:latin typeface="Calibri" panose="020F0502020204030204" pitchFamily="34" charset="0"/>
              </a:rPr>
              <a:t>Symbols do not (usually) evaluate to themselves, so when referring to a symbol, should always </a:t>
            </a:r>
            <a:r>
              <a:rPr lang="en-US" altLang="en-US" i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quote</a:t>
            </a:r>
            <a:r>
              <a:rPr lang="en-US" altLang="en-US" dirty="0" smtClean="0">
                <a:latin typeface="Calibri" panose="020F0502020204030204" pitchFamily="34" charset="0"/>
              </a:rPr>
              <a:t> it</a:t>
            </a:r>
            <a:r>
              <a:rPr lang="en-US" altLang="en-US" dirty="0" smtClean="0">
                <a:latin typeface="Calibri" panose="020F0502020204030204" pitchFamily="34" charset="0"/>
              </a:rPr>
              <a:t>.</a:t>
            </a:r>
          </a:p>
          <a:p>
            <a:pPr marL="457200" lvl="1" indent="0" eaLnBrk="1" hangingPunct="1">
              <a:buNone/>
            </a:pPr>
            <a:endParaRPr lang="en-US" altLang="en-US" dirty="0" smtClean="0">
              <a:latin typeface="Calibri" panose="020F0502020204030204" pitchFamily="34" charset="0"/>
            </a:endParaRPr>
          </a:p>
          <a:p>
            <a:pPr marL="457200" lvl="1" indent="0" eaLnBrk="1" hangingPunct="1">
              <a:buNone/>
            </a:pPr>
            <a:r>
              <a:rPr lang="en-US" altLang="en-US" dirty="0" smtClean="0">
                <a:latin typeface="Calibri" panose="020F0502020204030204" pitchFamily="34" charset="0"/>
              </a:rPr>
              <a:t> (more to be discussed later)</a:t>
            </a:r>
            <a:endParaRPr lang="en-US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quick test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will be the output of the following?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&gt;’pi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&gt;pi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&gt;’e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&gt;e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4648200" y="3810000"/>
            <a:ext cx="3048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81785" y="397450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In Python: pi  and e are defined in math module so you have to import.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Lists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Represented as zero or more elements enclosed in parentheses, e.g.  </a:t>
            </a:r>
            <a:r>
              <a:rPr lang="en-US" altLang="en-US" sz="2400" dirty="0" smtClean="0">
                <a:solidFill>
                  <a:srgbClr val="0070C0"/>
                </a:solidFill>
              </a:rPr>
              <a:t>(1 2 3)  </a:t>
            </a:r>
            <a:r>
              <a:rPr lang="en-US" altLang="en-US" sz="2400" dirty="0" smtClean="0"/>
              <a:t>or </a:t>
            </a:r>
            <a:r>
              <a:rPr lang="en-US" altLang="en-US" sz="2400" dirty="0" smtClean="0">
                <a:solidFill>
                  <a:srgbClr val="0070C0"/>
                </a:solidFill>
              </a:rPr>
              <a:t>(1 (‘a 3 “hi”) (3.4 5))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Elements can be of </a:t>
            </a:r>
            <a:r>
              <a:rPr lang="en-US" altLang="en-US" sz="2400" dirty="0" smtClean="0">
                <a:solidFill>
                  <a:srgbClr val="0070C0"/>
                </a:solidFill>
              </a:rPr>
              <a:t>any type</a:t>
            </a:r>
            <a:r>
              <a:rPr lang="en-US" altLang="en-US" sz="2400" dirty="0" smtClean="0"/>
              <a:t>, including lists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Mixed types okay; nested lists okay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/>
              <a:t>Have to quote the lists, otherwise, Lisp would take them for function calls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&gt;’(my 3 “Sons”)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&gt;’(the list (a b c) has 3 elements)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… what will be the output?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 (sum 3)</a:t>
            </a:r>
            <a:r>
              <a:rPr lang="en-US" altLang="en-US" sz="2000" dirty="0" smtClean="0"/>
              <a:t>   ;</a:t>
            </a:r>
            <a:r>
              <a:rPr lang="en-US" altLang="en-US" sz="2000" dirty="0" smtClean="0">
                <a:solidFill>
                  <a:srgbClr val="806B50"/>
                </a:solidFill>
              </a:rPr>
              <a:t>function call</a:t>
            </a:r>
            <a:r>
              <a:rPr lang="en-US" altLang="en-US" sz="2000" dirty="0" smtClean="0"/>
              <a:t>! assume sum function loaded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</a:rPr>
              <a:t>Empty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Symbol </a:t>
            </a:r>
            <a:r>
              <a:rPr lang="en-US" altLang="en-US" sz="2000" dirty="0" smtClean="0">
                <a:solidFill>
                  <a:schemeClr val="hlink"/>
                </a:solidFill>
              </a:rPr>
              <a:t>nil</a:t>
            </a:r>
            <a:r>
              <a:rPr lang="en-US" altLang="en-US" sz="2000" dirty="0" smtClean="0"/>
              <a:t> or </a:t>
            </a:r>
            <a:r>
              <a:rPr lang="en-US" altLang="en-US" sz="2000" dirty="0" smtClean="0">
                <a:solidFill>
                  <a:schemeClr val="hlink"/>
                </a:solidFill>
              </a:rPr>
              <a:t>()</a:t>
            </a:r>
            <a:r>
              <a:rPr lang="en-US" altLang="en-US" sz="2000" dirty="0" smtClean="0"/>
              <a:t> as supported by common Lisp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Try:  	&gt;()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		&gt;nil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934200" y="5105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Python: empty list []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934200" y="5105400"/>
            <a:ext cx="14478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70035"/>
            <a:ext cx="5343888" cy="3298334"/>
          </a:xfrm>
        </p:spPr>
      </p:pic>
    </p:spTree>
    <p:extLst>
      <p:ext uri="{BB962C8B-B14F-4D97-AF65-F5344CB8AC3E}">
        <p14:creationId xmlns:p14="http://schemas.microsoft.com/office/powerpoint/2010/main" val="362697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Numbers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What do you expect </a:t>
            </a:r>
            <a:r>
              <a:rPr lang="en-US" altLang="en-US" sz="2800" dirty="0" err="1" smtClean="0"/>
              <a:t>Clisp</a:t>
            </a:r>
            <a:r>
              <a:rPr lang="en-US" altLang="en-US" sz="2800" dirty="0" smtClean="0"/>
              <a:t> to show you?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%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clisp</a:t>
            </a:r>
            <a:r>
              <a:rPr lang="en-US" altLang="en-US" sz="2800" dirty="0" smtClean="0">
                <a:solidFill>
                  <a:srgbClr val="0070C0"/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&gt;1234567890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&gt;3.1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&gt;0.0000005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&gt;2/3				</a:t>
            </a:r>
            <a:r>
              <a:rPr lang="en-US" altLang="en-US" sz="2800" dirty="0" smtClean="0">
                <a:solidFill>
                  <a:srgbClr val="7030A0"/>
                </a:solidFill>
              </a:rPr>
              <a:t>;Python?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&gt;4/6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&gt;1/0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Python</a:t>
            </a:r>
            <a:r>
              <a:rPr lang="en-US" sz="3200" dirty="0" smtClean="0"/>
              <a:t> </a:t>
            </a:r>
            <a:r>
              <a:rPr lang="en-US" sz="3200" dirty="0" smtClean="0"/>
              <a:t>lists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Examples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70C0"/>
                </a:solidFill>
              </a:rPr>
              <a:t>  [1, 2, 3]   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pt-BR" sz="2400" dirty="0" smtClean="0">
                <a:solidFill>
                  <a:srgbClr val="0070C0"/>
                </a:solidFill>
              </a:rPr>
              <a:t>[1, [‘a, 3, </a:t>
            </a:r>
            <a:r>
              <a:rPr lang="pt-BR" sz="2400" dirty="0">
                <a:solidFill>
                  <a:srgbClr val="0070C0"/>
                </a:solidFill>
              </a:rPr>
              <a:t>“hi</a:t>
            </a:r>
            <a:r>
              <a:rPr lang="pt-BR" sz="2400" dirty="0" smtClean="0">
                <a:solidFill>
                  <a:srgbClr val="0070C0"/>
                </a:solidFill>
              </a:rPr>
              <a:t>”], [3.4, 5]]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r>
              <a:rPr lang="pt-BR" sz="2400" dirty="0" smtClean="0"/>
              <a:t>Representation</a:t>
            </a:r>
          </a:p>
          <a:p>
            <a:pPr marL="0" indent="0">
              <a:buNone/>
            </a:pPr>
            <a:r>
              <a:rPr lang="pt-BR" sz="2400" dirty="0" smtClean="0"/>
              <a:t>    </a:t>
            </a:r>
            <a:r>
              <a:rPr lang="pt-BR" sz="2000" dirty="0" smtClean="0"/>
              <a:t>array and linked list mixed </a:t>
            </a:r>
          </a:p>
          <a:p>
            <a:pPr marL="0" indent="0">
              <a:buNone/>
            </a:pPr>
            <a:r>
              <a:rPr lang="pt-BR" sz="2000" dirty="0" smtClean="0"/>
              <a:t>     Python lists are sequences</a:t>
            </a:r>
          </a:p>
          <a:p>
            <a:pPr marL="0" indent="0">
              <a:buNone/>
            </a:pPr>
            <a:r>
              <a:rPr lang="pt-BR" sz="2000" dirty="0" smtClean="0"/>
              <a:t>     storage allocation similar to</a:t>
            </a:r>
          </a:p>
          <a:p>
            <a:pPr marL="0" indent="0">
              <a:buNone/>
            </a:pPr>
            <a:r>
              <a:rPr lang="pt-BR" sz="2000" dirty="0" smtClean="0"/>
              <a:t>             Java’s  array lists</a:t>
            </a:r>
          </a:p>
          <a:p>
            <a:pPr marL="0" indent="0">
              <a:buNone/>
            </a:pPr>
            <a:r>
              <a:rPr lang="pt-BR" sz="2400" dirty="0" smtClean="0"/>
              <a:t> </a:t>
            </a:r>
            <a:endParaRPr lang="pt-BR" sz="2400" dirty="0"/>
          </a:p>
          <a:p>
            <a:pPr marL="0" indent="0">
              <a:buNone/>
            </a:pPr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00200"/>
            <a:ext cx="429166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15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Function </a:t>
            </a:r>
            <a:r>
              <a:rPr lang="en-US" altLang="en-US" i="1" dirty="0" smtClean="0">
                <a:solidFill>
                  <a:srgbClr val="FF0000"/>
                </a:solidFill>
              </a:rPr>
              <a:t>list</a:t>
            </a:r>
            <a:r>
              <a:rPr lang="en-US" altLang="en-US" i="1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May build lists by calling </a:t>
            </a:r>
            <a:r>
              <a:rPr lang="en-US" altLang="en-US" dirty="0" smtClean="0">
                <a:solidFill>
                  <a:schemeClr val="hlink"/>
                </a:solidFill>
              </a:rPr>
              <a:t>list</a:t>
            </a:r>
          </a:p>
          <a:p>
            <a:pPr lvl="1" eaLnBrk="1" hangingPunct="1"/>
            <a:r>
              <a:rPr lang="en-US" altLang="en-US" dirty="0" smtClean="0"/>
              <a:t>Its arguments will be evaluated within the call</a:t>
            </a:r>
          </a:p>
          <a:p>
            <a:pPr lvl="1" eaLnBrk="1" hangingPunct="1"/>
            <a:r>
              <a:rPr lang="en-US" altLang="en-US" dirty="0" smtClean="0"/>
              <a:t>Example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/>
              <a:t>&gt;(list ‘my (+ 2 1) “Sons”)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/>
              <a:t>   … what will be output?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/>
              <a:t>   … what will happen to   &gt;(list my ‘(+ 2 1) “Sons”)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/>
              <a:t>&gt;(list ‘(+ 2 1) (+ 2 1))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/>
              <a:t>   … what will be output? </a:t>
            </a:r>
          </a:p>
          <a:p>
            <a:pPr lvl="2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5715000" y="4876800"/>
            <a:ext cx="2438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49530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: factory function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operations (1)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Function </a:t>
            </a:r>
            <a:r>
              <a:rPr lang="en-US" altLang="en-US" dirty="0" smtClean="0">
                <a:solidFill>
                  <a:schemeClr val="hlink"/>
                </a:solidFill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Builds lists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If second argument is a list, it returns a new list with the first argument added to the front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&gt;(cons ‘a ‘(b c d))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&gt;(A B C D)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&gt;(cons ‘a (cons ‘b nil))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&gt;(A B)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Compare with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&gt;(list ‘a ‘b)</a:t>
            </a:r>
          </a:p>
          <a:p>
            <a:pPr lvl="3"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&gt;(A B)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List Operations (2)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hlink"/>
                </a:solidFill>
              </a:rPr>
              <a:t>car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solidFill>
                  <a:schemeClr val="hlink"/>
                </a:solidFill>
              </a:rPr>
              <a:t>cdr</a:t>
            </a:r>
            <a:endParaRPr lang="en-US" altLang="en-US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Primitive functions for extracting the elements of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70C0"/>
                </a:solidFill>
              </a:rPr>
              <a:t>car</a:t>
            </a:r>
            <a:r>
              <a:rPr lang="en-US" altLang="en-US" dirty="0" smtClean="0"/>
              <a:t>: first element of the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70C0"/>
                </a:solidFill>
              </a:rPr>
              <a:t>cdr</a:t>
            </a:r>
            <a:r>
              <a:rPr lang="en-US" altLang="en-US" dirty="0" smtClean="0"/>
              <a:t>: everything after the first element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&gt;(car ‘(a b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&gt;A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‘(a b 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&gt;(B C)  …note: the result is a list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0070C0"/>
                </a:solidFill>
              </a:rPr>
              <a:t>&gt;(car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(</a:t>
            </a:r>
            <a:r>
              <a:rPr lang="en-US" altLang="en-US" sz="2000" dirty="0" err="1" smtClean="0">
                <a:solidFill>
                  <a:srgbClr val="0070C0"/>
                </a:solidFill>
              </a:rPr>
              <a:t>cdr</a:t>
            </a:r>
            <a:r>
              <a:rPr lang="en-US" altLang="en-US" sz="2000" dirty="0" smtClean="0">
                <a:solidFill>
                  <a:srgbClr val="0070C0"/>
                </a:solidFill>
              </a:rPr>
              <a:t> ‘(a b c d))) </a:t>
            </a:r>
            <a:r>
              <a:rPr lang="en-US" altLang="en-US" sz="2000" dirty="0" smtClean="0"/>
              <a:t> ;what is the result?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/>
              <a:t> Also, compare with </a:t>
            </a:r>
            <a:r>
              <a:rPr lang="en-US" altLang="en-US" sz="2000" dirty="0" smtClean="0">
                <a:solidFill>
                  <a:srgbClr val="0070C0"/>
                </a:solidFill>
              </a:rPr>
              <a:t>&gt;(third ‘(a b c d</a:t>
            </a:r>
            <a:r>
              <a:rPr lang="en-US" altLang="en-US" sz="2000" dirty="0" smtClean="0">
                <a:solidFill>
                  <a:srgbClr val="0070C0"/>
                </a:solidFill>
              </a:rPr>
              <a:t>))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 smtClean="0">
                <a:solidFill>
                  <a:srgbClr val="0070C0"/>
                </a:solidFill>
              </a:rPr>
              <a:t>                                &gt;(nth 3 ‘(a b c d))</a:t>
            </a:r>
            <a:endParaRPr lang="en-US" alt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1800" y="4343400"/>
            <a:ext cx="2362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0" y="4495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: 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st</a:t>
            </a:r>
            <a:r>
              <a:rPr lang="en-US" dirty="0" smtClean="0"/>
              <a:t> = [‘a’, ‘b’, ‘c’, ‘d’]</a:t>
            </a:r>
          </a:p>
          <a:p>
            <a:r>
              <a:rPr lang="en-US" dirty="0" err="1" smtClean="0"/>
              <a:t>lst</a:t>
            </a:r>
            <a:r>
              <a:rPr lang="en-US" dirty="0" smtClean="0"/>
              <a:t>[3]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Lisp, you could have symbols (such as used  in math)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&gt;(car ‘(a b c))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&gt;</a:t>
            </a:r>
            <a:r>
              <a:rPr lang="en-US" sz="2400" dirty="0" smtClean="0">
                <a:solidFill>
                  <a:srgbClr val="FF0000"/>
                </a:solidFill>
              </a:rPr>
              <a:t>A		</a:t>
            </a:r>
            <a:r>
              <a:rPr lang="en-US" sz="2400" dirty="0" smtClean="0"/>
              <a:t>;A is a symbol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&gt;(</a:t>
            </a:r>
            <a:r>
              <a:rPr lang="en-US" sz="2400" dirty="0" err="1">
                <a:solidFill>
                  <a:srgbClr val="0070C0"/>
                </a:solidFill>
              </a:rPr>
              <a:t>cdr</a:t>
            </a:r>
            <a:r>
              <a:rPr lang="en-US" sz="2400" dirty="0">
                <a:solidFill>
                  <a:srgbClr val="0070C0"/>
                </a:solidFill>
              </a:rPr>
              <a:t> ‘(a b  c))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&gt;(B C)  </a:t>
            </a:r>
            <a:r>
              <a:rPr lang="en-US" sz="2400" dirty="0" smtClean="0">
                <a:solidFill>
                  <a:srgbClr val="FF0000"/>
                </a:solidFill>
              </a:rPr>
              <a:t> 	</a:t>
            </a:r>
            <a:r>
              <a:rPr lang="en-US" sz="2400" dirty="0" smtClean="0"/>
              <a:t>;(B C) is a list of symbols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&gt;(</a:t>
            </a:r>
            <a:r>
              <a:rPr lang="en-US" sz="2400" dirty="0"/>
              <a:t>third ‘(a b c d))  </a:t>
            </a:r>
          </a:p>
          <a:p>
            <a:pPr marL="0" indent="0">
              <a:buNone/>
            </a:pPr>
            <a:r>
              <a:rPr lang="en-US" sz="2400" dirty="0" smtClean="0"/>
              <a:t>&gt;(</a:t>
            </a:r>
            <a:r>
              <a:rPr lang="en-US" sz="2400" dirty="0"/>
              <a:t>nth 3 ‘(a b c d))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62600" y="4495800"/>
            <a:ext cx="26670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86813" y="4733835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Symbols are a feature of symbol programming, unfortunately not implemented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40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Finding meanings of operations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&gt;(describe ‘car)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&gt;(apropos ‘car)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Check: what information the Lisp evaluator/interpreter will provide  you?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 smtClean="0"/>
              <a:t>		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Truth/False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Symbol </a:t>
            </a:r>
            <a:r>
              <a:rPr lang="en-US" altLang="en-US" sz="2000" dirty="0" smtClean="0">
                <a:solidFill>
                  <a:srgbClr val="FF0000"/>
                </a:solidFill>
              </a:rPr>
              <a:t>t</a:t>
            </a:r>
            <a:r>
              <a:rPr lang="en-US" altLang="en-US" sz="2000" dirty="0" smtClean="0"/>
              <a:t> and </a:t>
            </a:r>
            <a:r>
              <a:rPr lang="en-US" altLang="en-US" sz="2000" dirty="0" smtClean="0">
                <a:solidFill>
                  <a:srgbClr val="FF0000"/>
                </a:solidFill>
              </a:rPr>
              <a:t>nil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t: true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nil: false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t and nil evaluated to themselves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Lisp’s logic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false &lt;-&gt; nil; true &lt;-&gt; anything else except nil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similar to C language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Examples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listp</a:t>
            </a:r>
            <a:r>
              <a:rPr lang="en-US" altLang="en-US" sz="1800" dirty="0" smtClean="0">
                <a:solidFill>
                  <a:srgbClr val="0070C0"/>
                </a:solidFill>
              </a:rPr>
              <a:t> 27)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NIL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&gt;(</a:t>
            </a:r>
            <a:r>
              <a:rPr lang="en-US" altLang="en-US" sz="1800" dirty="0" err="1" smtClean="0">
                <a:solidFill>
                  <a:srgbClr val="0070C0"/>
                </a:solidFill>
              </a:rPr>
              <a:t>listp</a:t>
            </a:r>
            <a:r>
              <a:rPr lang="en-US" altLang="en-US" sz="1800" dirty="0" smtClean="0">
                <a:solidFill>
                  <a:srgbClr val="0070C0"/>
                </a:solidFill>
              </a:rPr>
              <a:t> ‘(a b c))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&gt;(null nil)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>
                <a:solidFill>
                  <a:srgbClr val="0070C0"/>
                </a:solidFill>
              </a:rPr>
              <a:t>&gt;(not nil)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smtClean="0"/>
              <a:t>T 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486400" y="4191000"/>
            <a:ext cx="33528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0" y="4343400"/>
            <a:ext cx="3124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Python: bool type (True/False)  </a:t>
            </a:r>
          </a:p>
          <a:p>
            <a:r>
              <a:rPr lang="en-US" sz="1600" dirty="0" smtClean="0"/>
              <a:t>But may also use any type, e.g. </a:t>
            </a:r>
            <a:r>
              <a:rPr lang="en-US" sz="1600" dirty="0" smtClean="0">
                <a:solidFill>
                  <a:srgbClr val="0070C0"/>
                </a:solidFill>
              </a:rPr>
              <a:t>not 3 </a:t>
            </a:r>
            <a:r>
              <a:rPr lang="en-US" sz="1600" dirty="0" smtClean="0"/>
              <a:t>  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[3, 5] and 3.4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Length of lists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What will be the output?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nil)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‘(a))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‘a)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‘(a b c))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‘(a (b c) d))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(cons ‘a ‘(b (c d))))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&gt;(length (cons ‘(a f) ‘(b (c d))))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Note: (length (cons a L)) equivalent to (1+ (length L))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Prove: 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477000" y="2438400"/>
            <a:ext cx="1524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29400" y="2590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: </a:t>
            </a:r>
            <a:r>
              <a:rPr lang="en-US" dirty="0" err="1" smtClean="0"/>
              <a:t>len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Compare: </a:t>
            </a:r>
            <a:r>
              <a:rPr lang="en-US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 data types 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6096000" cy="298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331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600" dirty="0" smtClean="0"/>
              <a:t>Guided self-study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Lists: Python vs </a:t>
            </a:r>
            <a:r>
              <a:rPr lang="en-US" sz="2800" dirty="0" smtClean="0">
                <a:solidFill>
                  <a:srgbClr val="FF0000"/>
                </a:solidFill>
              </a:rPr>
              <a:t>Lisp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L</a:t>
            </a:r>
            <a:r>
              <a:rPr lang="en-US" sz="2400" dirty="0" smtClean="0">
                <a:solidFill>
                  <a:srgbClr val="0070C0"/>
                </a:solidFill>
              </a:rPr>
              <a:t>ist creation </a:t>
            </a:r>
            <a:endParaRPr lang="en-US" sz="2400" dirty="0">
              <a:solidFill>
                <a:srgbClr val="0070C0"/>
              </a:solidFill>
            </a:endParaRPr>
          </a:p>
          <a:p>
            <a:pPr lvl="2"/>
            <a:r>
              <a:rPr lang="en-US" sz="2000" dirty="0" smtClean="0"/>
              <a:t>Python: how many ways to create a list</a:t>
            </a:r>
          </a:p>
          <a:p>
            <a:pPr lvl="2"/>
            <a:r>
              <a:rPr lang="en-US" sz="2000" dirty="0" smtClean="0"/>
              <a:t>Lisp: how many ways to create a list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Element access</a:t>
            </a:r>
          </a:p>
          <a:p>
            <a:pPr lvl="2"/>
            <a:r>
              <a:rPr lang="en-US" sz="2000" dirty="0" smtClean="0"/>
              <a:t>How to access </a:t>
            </a:r>
            <a:r>
              <a:rPr lang="en-US" sz="2000" dirty="0" err="1" smtClean="0"/>
              <a:t>ith</a:t>
            </a:r>
            <a:r>
              <a:rPr lang="en-US" sz="2000" dirty="0" smtClean="0"/>
              <a:t> element in a list?</a:t>
            </a:r>
          </a:p>
          <a:p>
            <a:pPr lvl="3"/>
            <a:r>
              <a:rPr lang="en-US" sz="1800" dirty="0" smtClean="0"/>
              <a:t>Python?</a:t>
            </a:r>
            <a:endParaRPr lang="en-US" sz="1800" dirty="0" smtClean="0"/>
          </a:p>
          <a:p>
            <a:pPr lvl="3"/>
            <a:r>
              <a:rPr lang="en-US" sz="1800" dirty="0" smtClean="0"/>
              <a:t>Lisp?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Iterating through elements</a:t>
            </a:r>
          </a:p>
          <a:p>
            <a:pPr lvl="2"/>
            <a:r>
              <a:rPr lang="en-US" sz="2000" dirty="0" smtClean="0"/>
              <a:t>E.g. create a new list by doubling each element of an existing element</a:t>
            </a:r>
          </a:p>
          <a:p>
            <a:pPr lvl="2"/>
            <a:r>
              <a:rPr lang="en-US" sz="2000" dirty="0" smtClean="0"/>
              <a:t>Code in Python</a:t>
            </a:r>
          </a:p>
          <a:p>
            <a:pPr lvl="2"/>
            <a:r>
              <a:rPr lang="en-US" sz="2000" dirty="0" smtClean="0"/>
              <a:t>Code in Lisp</a:t>
            </a:r>
          </a:p>
        </p:txBody>
      </p:sp>
    </p:spTree>
    <p:extLst>
      <p:ext uri="{BB962C8B-B14F-4D97-AF65-F5344CB8AC3E}">
        <p14:creationId xmlns:p14="http://schemas.microsoft.com/office/powerpoint/2010/main" val="69784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5 </a:t>
            </a:r>
            <a:r>
              <a:rPr lang="en-US" altLang="en-US" sz="2800" dirty="0" smtClean="0"/>
              <a:t>-&gt;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(1+ 5) </a:t>
            </a:r>
            <a:r>
              <a:rPr lang="en-US" altLang="en-US" sz="2800" dirty="0" smtClean="0"/>
              <a:t>-&gt; 6  //note: 1+ is add1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(1-  5) </a:t>
            </a:r>
            <a:r>
              <a:rPr lang="en-US" altLang="en-US" sz="2800" dirty="0" smtClean="0"/>
              <a:t>-&gt; 4  //here 1- is sub1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(+ 2 3) </a:t>
            </a:r>
            <a:r>
              <a:rPr lang="en-US" altLang="en-US" sz="2800" dirty="0" smtClean="0"/>
              <a:t>-&gt;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(* 4 7) </a:t>
            </a:r>
            <a:r>
              <a:rPr lang="en-US" altLang="en-US" sz="2800" dirty="0" smtClean="0"/>
              <a:t>-&gt; 28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Observation: </a:t>
            </a:r>
            <a:r>
              <a:rPr lang="en-US" altLang="en-US" sz="2800" dirty="0" smtClean="0">
                <a:solidFill>
                  <a:srgbClr val="FF0000"/>
                </a:solidFill>
              </a:rPr>
              <a:t>prefix notation   </a:t>
            </a:r>
            <a:r>
              <a:rPr lang="en-US" altLang="en-US" sz="2800" dirty="0" smtClean="0">
                <a:solidFill>
                  <a:srgbClr val="7030A0"/>
                </a:solidFill>
              </a:rPr>
              <a:t>(Python: infix)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Note: + or 1+ called operator or function which could take arguments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Lisp objects</a:t>
            </a:r>
          </a:p>
          <a:p>
            <a:pPr lvl="1"/>
            <a:r>
              <a:rPr lang="en-US" dirty="0" smtClean="0"/>
              <a:t>Can represent both </a:t>
            </a:r>
            <a:r>
              <a:rPr lang="en-US" dirty="0" smtClean="0">
                <a:solidFill>
                  <a:srgbClr val="0070C0"/>
                </a:solidFill>
              </a:rPr>
              <a:t>program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data</a:t>
            </a:r>
          </a:p>
          <a:p>
            <a:pPr lvl="1"/>
            <a:r>
              <a:rPr lang="en-US" dirty="0" smtClean="0"/>
              <a:t>Format: </a:t>
            </a:r>
            <a:r>
              <a:rPr lang="en-US" dirty="0" smtClean="0">
                <a:solidFill>
                  <a:srgbClr val="0070C0"/>
                </a:solidFill>
              </a:rPr>
              <a:t>atoms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lists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6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Code appreciation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While we will discuss these operators or functions in details in the future, here just a few illustrations to appreciate Lisp 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&gt;(if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listp</a:t>
            </a:r>
            <a:r>
              <a:rPr lang="en-US" altLang="en-US" sz="2400" dirty="0" smtClean="0">
                <a:solidFill>
                  <a:srgbClr val="0070C0"/>
                </a:solidFill>
              </a:rPr>
              <a:t> ‘(a b c))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(+ 1 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(+ 4 5))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&gt;(if (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listp</a:t>
            </a:r>
            <a:r>
              <a:rPr lang="en-US" altLang="en-US" sz="2400" dirty="0" smtClean="0">
                <a:solidFill>
                  <a:srgbClr val="0070C0"/>
                </a:solidFill>
              </a:rPr>
              <a:t> 27)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(+ 1 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       (+ 4 5))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&gt;(if 27 1 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&gt;(and t (+ 1 2))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… could you figure out the output and explain why?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 Exercises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smtClean="0"/>
              <a:t>Describe what happens when the following expressions are evaluated: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(+ (- 5 1)  (+ 3 7))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(list 1 (+ 2 3))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(if (listp 1) (+ 1 2) (+ 3 4))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(list (and (listp 3) t) (+ 1 2))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smtClean="0"/>
              <a:t>(car (cdr (cons (car ‘(a b)) cdr ‘(f g h))))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smtClean="0"/>
              <a:t>Using </a:t>
            </a:r>
            <a:r>
              <a:rPr lang="en-US" altLang="en-US" sz="2800" i="1" smtClean="0"/>
              <a:t>car</a:t>
            </a:r>
            <a:r>
              <a:rPr lang="en-US" altLang="en-US" sz="2800" smtClean="0"/>
              <a:t> and </a:t>
            </a:r>
            <a:r>
              <a:rPr lang="en-US" altLang="en-US" sz="2800" i="1" smtClean="0"/>
              <a:t>cdr</a:t>
            </a:r>
            <a:r>
              <a:rPr lang="en-US" altLang="en-US" sz="2800" smtClean="0"/>
              <a:t> to return the fourth element of a list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800" smtClean="0"/>
              <a:t>Give three distinct </a:t>
            </a:r>
            <a:r>
              <a:rPr lang="en-US" altLang="en-US" sz="2800" i="1" smtClean="0"/>
              <a:t>cons</a:t>
            </a:r>
            <a:r>
              <a:rPr lang="en-US" altLang="en-US" sz="2800" smtClean="0"/>
              <a:t> expressions that return (a b c)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Practice Exercises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What could occur in place of the x in each of the following?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 smtClean="0"/>
              <a:t>&gt;(car (x (</a:t>
            </a:r>
            <a:r>
              <a:rPr lang="en-US" altLang="en-US" dirty="0" err="1" smtClean="0"/>
              <a:t>cdr</a:t>
            </a:r>
            <a:r>
              <a:rPr lang="en-US" altLang="en-US" dirty="0" smtClean="0"/>
              <a:t> ‘(a (b c) d))))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dirty="0" smtClean="0"/>
              <a:t>	&gt; B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dirty="0" smtClean="0"/>
              <a:t>2. &gt;(x 13 (/ 1 0))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dirty="0" smtClean="0"/>
              <a:t>    &gt; 13</a:t>
            </a:r>
          </a:p>
          <a:p>
            <a:pPr marL="990600" lvl="1" indent="-533400" eaLnBrk="1" hangingPunct="1">
              <a:buFontTx/>
              <a:buNone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Programming Assignment #1 (PA1)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Arguments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%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clisp</a:t>
            </a:r>
            <a:r>
              <a:rPr lang="en-US" altLang="en-US" sz="2400" dirty="0" smtClean="0">
                <a:solidFill>
                  <a:srgbClr val="0070C0"/>
                </a:solidFill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&gt;(1+ 2)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&gt;(1+ 2 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*** - EVAL: too many arguments given to 1+: (1+ 2 5)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1.Break&gt; </a:t>
            </a:r>
            <a:r>
              <a:rPr lang="en-US" altLang="en-US" sz="2400" dirty="0" smtClean="0">
                <a:solidFill>
                  <a:srgbClr val="FF0000"/>
                </a:solidFill>
              </a:rPr>
              <a:t>abort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&gt;(1+)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***-EVAL: too few arguments given to 1+” (1+)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1.Break&gt; abort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 smtClean="0"/>
              <a:t>Observation: some functions requires fixed number of arguments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Arguments -- continue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(+ 2 3) </a:t>
            </a:r>
            <a:r>
              <a:rPr lang="en-US" altLang="en-US" sz="2800" dirty="0" smtClean="0"/>
              <a:t>-&gt;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(+ 2 3 2) </a:t>
            </a:r>
            <a:r>
              <a:rPr lang="en-US" altLang="en-US" sz="2800" dirty="0" smtClean="0"/>
              <a:t>-&gt; 7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(+ 3) </a:t>
            </a:r>
            <a:r>
              <a:rPr lang="en-US" altLang="en-US" sz="2800" dirty="0" smtClean="0"/>
              <a:t>-&gt;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(+)</a:t>
            </a:r>
            <a:r>
              <a:rPr lang="en-US" altLang="en-US" sz="2800" dirty="0" smtClean="0"/>
              <a:t> -&gt; </a:t>
            </a:r>
            <a:r>
              <a:rPr lang="en-US" altLang="en-US" sz="2800" dirty="0" smtClean="0">
                <a:solidFill>
                  <a:srgbClr val="FF0000"/>
                </a:solidFill>
              </a:rPr>
              <a:t>0</a:t>
            </a:r>
            <a:r>
              <a:rPr lang="en-US" altLang="en-US" sz="2800" dirty="0" smtClean="0"/>
              <a:t>   note: identity element for addition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(*)</a:t>
            </a:r>
            <a:r>
              <a:rPr lang="en-US" altLang="en-US" sz="2800" dirty="0" smtClean="0"/>
              <a:t> -&gt; </a:t>
            </a:r>
            <a:r>
              <a:rPr lang="en-US" altLang="en-US" sz="2800" dirty="0" smtClean="0">
                <a:solidFill>
                  <a:srgbClr val="FF0000"/>
                </a:solidFill>
              </a:rPr>
              <a:t>1</a:t>
            </a:r>
            <a:r>
              <a:rPr lang="en-US" altLang="en-US" sz="2800" dirty="0" smtClean="0"/>
              <a:t>    note: identity element for multiplication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Observation: some functions are flexible in argument list – some takes any number of </a:t>
            </a:r>
            <a:r>
              <a:rPr lang="en-US" altLang="en-US" sz="2800" dirty="0" smtClean="0"/>
              <a:t>arguments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</a:t>
            </a:r>
            <a:r>
              <a:rPr lang="en-US" altLang="en-US" sz="2400" dirty="0" smtClean="0">
                <a:solidFill>
                  <a:srgbClr val="7030A0"/>
                </a:solidFill>
              </a:rPr>
              <a:t>--</a:t>
            </a:r>
            <a:r>
              <a:rPr lang="en-US" altLang="en-US" sz="2400" dirty="0" smtClean="0">
                <a:solidFill>
                  <a:srgbClr val="7030A0"/>
                </a:solidFill>
              </a:rPr>
              <a:t>expressions in prefix notation have such flexibility</a:t>
            </a:r>
            <a:endParaRPr lang="en-US" altLang="en-US" sz="2800" dirty="0" smtClean="0">
              <a:solidFill>
                <a:srgbClr val="7030A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of a list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When </a:t>
            </a:r>
            <a:r>
              <a:rPr lang="en-US" altLang="en-US" dirty="0" err="1" smtClean="0">
                <a:solidFill>
                  <a:schemeClr val="hlink"/>
                </a:solidFill>
              </a:rPr>
              <a:t>eval</a:t>
            </a:r>
            <a:r>
              <a:rPr lang="en-US" altLang="en-US" dirty="0" smtClean="0"/>
              <a:t> (the Lisp interpreter/evaluator) sees a list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dirty="0" smtClean="0"/>
              <a:t>It expects that the first element of the list must be the name of a defined function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dirty="0" smtClean="0"/>
              <a:t>Check if number of arguments correct?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dirty="0" smtClean="0"/>
              <a:t>Evaluate arguments recursively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altLang="en-US" dirty="0" smtClean="0"/>
              <a:t>Apply the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 – improper form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&gt;(2 3)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***-EVAL: 2 is not a function name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&gt;(hello 3)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***-EVAL: undefined function HELLO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79277" y="1676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Normal functions </a:t>
            </a:r>
            <a:r>
              <a:rPr lang="en-US" altLang="en-US" sz="2400" dirty="0" smtClean="0">
                <a:solidFill>
                  <a:schemeClr val="hlink"/>
                </a:solidFill>
              </a:rPr>
              <a:t>evaluate</a:t>
            </a:r>
            <a:r>
              <a:rPr lang="en-US" altLang="en-US" sz="2400" dirty="0" smtClean="0"/>
              <a:t> their arguments first</a:t>
            </a:r>
          </a:p>
          <a:p>
            <a:pPr lvl="1" eaLnBrk="1" hangingPunct="1"/>
            <a:r>
              <a:rPr lang="en-US" altLang="en-US" sz="2000" dirty="0" smtClean="0"/>
              <a:t>Thus, we have </a:t>
            </a:r>
            <a:r>
              <a:rPr lang="en-US" altLang="en-US" sz="2000" dirty="0" smtClean="0">
                <a:solidFill>
                  <a:schemeClr val="hlink"/>
                </a:solidFill>
              </a:rPr>
              <a:t>nested</a:t>
            </a:r>
            <a:r>
              <a:rPr lang="en-US" altLang="en-US" sz="2000" dirty="0" smtClean="0"/>
              <a:t> function calls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(+ 3 5) </a:t>
            </a:r>
            <a:r>
              <a:rPr lang="en-US" altLang="en-US" sz="2400" dirty="0" smtClean="0"/>
              <a:t>-&gt; 8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note: 3 evaluates to 3, 5 evaluates to 5, these values passed to operator + which returns 8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(1+ 3) </a:t>
            </a:r>
            <a:r>
              <a:rPr lang="en-US" altLang="en-US" sz="2400" dirty="0" smtClean="0"/>
              <a:t>-&gt; 4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(1+ (+ 4 7)) </a:t>
            </a:r>
            <a:r>
              <a:rPr lang="en-US" altLang="en-US" sz="2400" dirty="0" smtClean="0"/>
              <a:t>-&gt; 12   …what evaluated first?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(1+ (1+ 4)) </a:t>
            </a:r>
            <a:r>
              <a:rPr lang="en-US" altLang="en-US" sz="2400" dirty="0" smtClean="0"/>
              <a:t>-&gt; 6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(1- (1+ 7)) </a:t>
            </a:r>
            <a:r>
              <a:rPr lang="en-US" altLang="en-US" sz="2400" dirty="0" smtClean="0"/>
              <a:t>-&gt; 7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70C0"/>
                </a:solidFill>
              </a:rPr>
              <a:t>(+ (1+ 5) (+ 2 3) 4) </a:t>
            </a:r>
            <a:r>
              <a:rPr lang="en-US" altLang="en-US" sz="2400" dirty="0" smtClean="0"/>
              <a:t>-&gt; 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7527" y="41910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Python: operator precedence and associative rules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781800" y="4191000"/>
            <a:ext cx="1905000" cy="9233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Python</a:t>
            </a:r>
            <a:r>
              <a:rPr lang="en-US" dirty="0" smtClean="0"/>
              <a:t>: Arithmetic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+  	-	*	/	//	%	**</a:t>
            </a:r>
          </a:p>
          <a:p>
            <a:pPr lvl="1"/>
            <a:r>
              <a:rPr lang="en-US" dirty="0" smtClean="0"/>
              <a:t>floor division </a:t>
            </a:r>
            <a:r>
              <a:rPr lang="en-US" dirty="0" smtClean="0">
                <a:solidFill>
                  <a:srgbClr val="0070C0"/>
                </a:solidFill>
              </a:rPr>
              <a:t>//</a:t>
            </a:r>
          </a:p>
          <a:p>
            <a:pPr lvl="2"/>
            <a:r>
              <a:rPr lang="en-US" dirty="0" smtClean="0"/>
              <a:t>rounds down to nearest whole number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lassic division </a:t>
            </a:r>
            <a:r>
              <a:rPr lang="en-US" dirty="0" smtClean="0">
                <a:solidFill>
                  <a:srgbClr val="0070C0"/>
                </a:solidFill>
              </a:rPr>
              <a:t>/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odulus (remainder) operator  </a:t>
            </a:r>
            <a:r>
              <a:rPr lang="en-US" dirty="0" smtClean="0">
                <a:solidFill>
                  <a:srgbClr val="0070C0"/>
                </a:solidFill>
              </a:rPr>
              <a:t>%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xponentiation operator </a:t>
            </a:r>
            <a:r>
              <a:rPr lang="en-US" dirty="0" smtClean="0">
                <a:solidFill>
                  <a:srgbClr val="0070C0"/>
                </a:solidFill>
              </a:rPr>
              <a:t>**</a:t>
            </a:r>
          </a:p>
          <a:p>
            <a:r>
              <a:rPr lang="en-US" dirty="0" smtClean="0"/>
              <a:t>Operator precedence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Highest	**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unary + and –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* 	/	 //	 %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Lowest	+	-</a:t>
            </a:r>
          </a:p>
        </p:txBody>
      </p:sp>
    </p:spTree>
    <p:extLst>
      <p:ext uri="{BB962C8B-B14F-4D97-AF65-F5344CB8AC3E}">
        <p14:creationId xmlns:p14="http://schemas.microsoft.com/office/powerpoint/2010/main" val="40965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347</TotalTime>
  <Words>1543</Words>
  <Application>Microsoft Office PowerPoint</Application>
  <PresentationFormat>On-screen Show (4:3)</PresentationFormat>
  <Paragraphs>300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Lecture 2:   Basics</vt:lpstr>
      <vt:lpstr>Numbers</vt:lpstr>
      <vt:lpstr>Evaluation</vt:lpstr>
      <vt:lpstr>Arguments</vt:lpstr>
      <vt:lpstr>Arguments -- continue</vt:lpstr>
      <vt:lpstr>Evaluation of a list</vt:lpstr>
      <vt:lpstr>Evaluation – improper form</vt:lpstr>
      <vt:lpstr>Evaluation</vt:lpstr>
      <vt:lpstr>Python: Arithmetic Operators</vt:lpstr>
      <vt:lpstr>Evaluation – getting into trouble</vt:lpstr>
      <vt:lpstr>quote – special operator</vt:lpstr>
      <vt:lpstr>Numeric Types</vt:lpstr>
      <vt:lpstr>Python: Numerical Data Types</vt:lpstr>
      <vt:lpstr>Examples</vt:lpstr>
      <vt:lpstr>Strings  </vt:lpstr>
      <vt:lpstr>Symbols</vt:lpstr>
      <vt:lpstr>A quick test</vt:lpstr>
      <vt:lpstr>Lists  </vt:lpstr>
      <vt:lpstr>Lists representation</vt:lpstr>
      <vt:lpstr> Python lists</vt:lpstr>
      <vt:lpstr>Function list </vt:lpstr>
      <vt:lpstr>List operations (1)</vt:lpstr>
      <vt:lpstr>List Operations (2)</vt:lpstr>
      <vt:lpstr>Symbols</vt:lpstr>
      <vt:lpstr>Finding meanings of operations</vt:lpstr>
      <vt:lpstr>Truth/False</vt:lpstr>
      <vt:lpstr>Length of lists </vt:lpstr>
      <vt:lpstr>Compare: Python data types </vt:lpstr>
      <vt:lpstr>Guided self-study</vt:lpstr>
      <vt:lpstr>Summary</vt:lpstr>
      <vt:lpstr>Code appreciation</vt:lpstr>
      <vt:lpstr>Practice Exercises (1)</vt:lpstr>
      <vt:lpstr>Practice Exercises (2)</vt:lpstr>
      <vt:lpstr>Today’s Assignment</vt:lpstr>
    </vt:vector>
  </TitlesOfParts>
  <Company>Cal Poly Pomona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 Common Lisp Basics</dc:title>
  <dc:creator>College of Science</dc:creator>
  <cp:lastModifiedBy>Lan Yang</cp:lastModifiedBy>
  <cp:revision>30</cp:revision>
  <dcterms:created xsi:type="dcterms:W3CDTF">2010-03-30T18:47:40Z</dcterms:created>
  <dcterms:modified xsi:type="dcterms:W3CDTF">2018-03-28T00:01:37Z</dcterms:modified>
</cp:coreProperties>
</file>