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78" r:id="rId2"/>
    <p:sldId id="307" r:id="rId3"/>
    <p:sldId id="279" r:id="rId4"/>
    <p:sldId id="280" r:id="rId5"/>
    <p:sldId id="281" r:id="rId6"/>
    <p:sldId id="282" r:id="rId7"/>
    <p:sldId id="287" r:id="rId8"/>
    <p:sldId id="289" r:id="rId9"/>
    <p:sldId id="291" r:id="rId10"/>
    <p:sldId id="292" r:id="rId11"/>
    <p:sldId id="293" r:id="rId12"/>
    <p:sldId id="308" r:id="rId13"/>
    <p:sldId id="309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10" r:id="rId31"/>
    <p:sldId id="312" r:id="rId32"/>
    <p:sldId id="311" r:id="rId33"/>
    <p:sldId id="338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3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D4F7-94D0-4A1A-BB4E-08D3706696F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026A1-2825-4053-992C-5F5FA38E9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026A1-2825-4053-992C-5F5FA38E9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56602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66893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77185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87476" indent="-205146" defTabSz="410291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A972EB4F-EFB9-4BA7-832C-1C3F34C46757}" type="slidenum">
              <a:rPr lang="en-GB" alt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GB" alt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037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endParaRPr lang="en-US" altLang="en-US"/>
          </a:p>
        </p:txBody>
      </p:sp>
      <p:sp>
        <p:nvSpPr>
          <p:cNvPr id="2037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A85A-9370-4262-A713-A37BED0C3B25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Control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CS352 -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for with range()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#</a:t>
            </a:r>
            <a:r>
              <a:rPr lang="en-US" sz="2800" dirty="0" smtClean="0">
                <a:solidFill>
                  <a:srgbClr val="FF0000"/>
                </a:solidFill>
              </a:rPr>
              <a:t>range() </a:t>
            </a:r>
            <a:r>
              <a:rPr lang="en-US" sz="2800" dirty="0"/>
              <a:t>a built-in </a:t>
            </a:r>
            <a:r>
              <a:rPr lang="en-US" sz="2800" dirty="0" smtClean="0"/>
              <a:t>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r>
              <a:rPr lang="en-US" dirty="0" smtClean="0">
                <a:solidFill>
                  <a:srgbClr val="0070C0"/>
                </a:solidFill>
              </a:rPr>
              <a:t> in range (5) :	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r>
              <a:rPr lang="en-US" dirty="0" smtClean="0">
                <a:solidFill>
                  <a:srgbClr val="0070C0"/>
                </a:solidFill>
              </a:rPr>
              <a:t> in range (1, 100, 2)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print(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3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range() built-in function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range (start, end, step = 1)</a:t>
            </a:r>
            <a:r>
              <a:rPr lang="en-US" sz="2800" dirty="0" smtClean="0">
                <a:solidFill>
                  <a:srgbClr val="00B0F0"/>
                </a:solidFill>
              </a:rPr>
              <a:t>  </a:t>
            </a:r>
            <a:r>
              <a:rPr lang="en-US" sz="2800" dirty="0" smtClean="0"/>
              <a:t>#step cannot be 0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range (2, 19, 3)	#generates 2, 5, 8, 11, 14, 17</a:t>
            </a:r>
          </a:p>
          <a:p>
            <a:pPr marL="0" indent="0">
              <a:buNone/>
            </a:pPr>
            <a:r>
              <a:rPr lang="en-US" sz="2800" dirty="0" smtClean="0"/>
              <a:t>	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Abbreviated syntax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range(end)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range (start, end)  #default step is 1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400" dirty="0" smtClean="0"/>
              <a:t>#returns a list where for any k, start &lt;=k&lt;end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87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Example: Building up lists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#method A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aLst</a:t>
            </a:r>
            <a:r>
              <a:rPr lang="en-US" sz="2800" dirty="0" smtClean="0">
                <a:solidFill>
                  <a:srgbClr val="0070C0"/>
                </a:solidFill>
              </a:rPr>
              <a:t> = []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for 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in range(1, 100, 2)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aLst.append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)	</a:t>
            </a:r>
            <a:r>
              <a:rPr lang="en-US" sz="2800" dirty="0" smtClean="0"/>
              <a:t>#</a:t>
            </a:r>
            <a:r>
              <a:rPr lang="en-US" sz="2800" dirty="0" err="1" smtClean="0">
                <a:solidFill>
                  <a:srgbClr val="00B0F0"/>
                </a:solidFill>
              </a:rPr>
              <a:t>aLst</a:t>
            </a:r>
            <a:r>
              <a:rPr lang="en-US" sz="2800" dirty="0" smtClean="0">
                <a:solidFill>
                  <a:srgbClr val="00B0F0"/>
                </a:solidFill>
              </a:rPr>
              <a:t> = </a:t>
            </a:r>
            <a:r>
              <a:rPr lang="en-US" sz="2800" dirty="0" err="1" smtClean="0">
                <a:solidFill>
                  <a:srgbClr val="00B0F0"/>
                </a:solidFill>
              </a:rPr>
              <a:t>aLst</a:t>
            </a:r>
            <a:r>
              <a:rPr lang="en-US" sz="2800" dirty="0" smtClean="0">
                <a:solidFill>
                  <a:srgbClr val="00B0F0"/>
                </a:solidFill>
              </a:rPr>
              <a:t> + [</a:t>
            </a:r>
            <a:r>
              <a:rPr lang="en-US" sz="2800" dirty="0" err="1" smtClean="0">
                <a:solidFill>
                  <a:srgbClr val="00B0F0"/>
                </a:solidFill>
              </a:rPr>
              <a:t>num</a:t>
            </a:r>
            <a:r>
              <a:rPr lang="en-US" sz="2800" dirty="0" smtClean="0">
                <a:solidFill>
                  <a:srgbClr val="00B0F0"/>
                </a:solidFill>
              </a:rPr>
              <a:t>] </a:t>
            </a:r>
            <a:r>
              <a:rPr lang="en-US" sz="2800" dirty="0" smtClean="0"/>
              <a:t>same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#method B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aLst</a:t>
            </a:r>
            <a:r>
              <a:rPr lang="en-US" sz="2800" dirty="0" smtClean="0">
                <a:solidFill>
                  <a:srgbClr val="0070C0"/>
                </a:solidFill>
              </a:rPr>
              <a:t> = list(range(1,100,2)) 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#method C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aLst</a:t>
            </a:r>
            <a:r>
              <a:rPr lang="en-US" sz="2800" dirty="0" smtClean="0">
                <a:solidFill>
                  <a:srgbClr val="0070C0"/>
                </a:solidFill>
              </a:rPr>
              <a:t> = [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for 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in range(1, 100, 2)]</a:t>
            </a:r>
          </a:p>
          <a:p>
            <a:pPr marL="0" indent="0">
              <a:buNone/>
            </a:pPr>
            <a:r>
              <a:rPr lang="en-US" sz="2800" dirty="0" smtClean="0"/>
              <a:t>#or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aLst</a:t>
            </a:r>
            <a:r>
              <a:rPr lang="en-US" sz="2800" dirty="0" smtClean="0">
                <a:solidFill>
                  <a:srgbClr val="0070C0"/>
                </a:solidFill>
              </a:rPr>
              <a:t> = [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for 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in range(1, 100) if </a:t>
            </a:r>
            <a:r>
              <a:rPr lang="en-US" sz="2800" dirty="0" err="1" smtClean="0">
                <a:solidFill>
                  <a:srgbClr val="0070C0"/>
                </a:solidFill>
              </a:rPr>
              <a:t>num</a:t>
            </a:r>
            <a:r>
              <a:rPr lang="en-US" sz="2800" dirty="0" smtClean="0">
                <a:solidFill>
                  <a:srgbClr val="0070C0"/>
                </a:solidFill>
              </a:rPr>
              <a:t> % 2 != 0]</a:t>
            </a:r>
          </a:p>
        </p:txBody>
      </p:sp>
    </p:spTree>
    <p:extLst>
      <p:ext uri="{BB962C8B-B14F-4D97-AF65-F5344CB8AC3E}">
        <p14:creationId xmlns:p14="http://schemas.microsoft.com/office/powerpoint/2010/main" val="386152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bLst</a:t>
            </a:r>
            <a:r>
              <a:rPr lang="en-US" dirty="0" smtClean="0">
                <a:solidFill>
                  <a:srgbClr val="0070C0"/>
                </a:solidFill>
              </a:rPr>
              <a:t> = [0] * 100   </a:t>
            </a:r>
            <a:r>
              <a:rPr lang="en-US" dirty="0" smtClean="0"/>
              <a:t>#this initializes a list of 100 0s.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344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FYI: More on 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additional basic info about Python</a:t>
            </a:r>
          </a:p>
          <a:p>
            <a:pPr lvl="1"/>
            <a:r>
              <a:rPr lang="en-US" dirty="0" smtClean="0"/>
              <a:t>Program input/output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print</a:t>
            </a:r>
            <a:r>
              <a:rPr lang="en-US" dirty="0" smtClean="0"/>
              <a:t> statement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print (“Hello World”)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or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myString</a:t>
            </a:r>
            <a:r>
              <a:rPr lang="en-US" dirty="0" smtClean="0">
                <a:solidFill>
                  <a:srgbClr val="0070C0"/>
                </a:solidFill>
              </a:rPr>
              <a:t> = “Hello World”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 (</a:t>
            </a:r>
            <a:r>
              <a:rPr lang="en-US" dirty="0" err="1" smtClean="0">
                <a:solidFill>
                  <a:srgbClr val="0070C0"/>
                </a:solidFill>
              </a:rPr>
              <a:t>myString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What will be printed out?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rgbClr val="0070C0"/>
                </a:solidFill>
              </a:rPr>
              <a:t>print ("%s is number %</a:t>
            </a:r>
            <a:r>
              <a:rPr lang="en-US" sz="2200" dirty="0" smtClean="0">
                <a:solidFill>
                  <a:srgbClr val="0070C0"/>
                </a:solidFill>
              </a:rPr>
              <a:t>d, usage: %6.2f" </a:t>
            </a:r>
            <a:r>
              <a:rPr lang="en-US" sz="2200" dirty="0">
                <a:solidFill>
                  <a:srgbClr val="0070C0"/>
                </a:solidFill>
              </a:rPr>
              <a:t>% ("Python", </a:t>
            </a:r>
            <a:r>
              <a:rPr lang="en-US" sz="2200" dirty="0" smtClean="0">
                <a:solidFill>
                  <a:srgbClr val="0070C0"/>
                </a:solidFill>
              </a:rPr>
              <a:t>1, 1.0/3))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Output format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totalStudents</a:t>
            </a:r>
            <a:r>
              <a:rPr lang="en-US" sz="2400" dirty="0" smtClean="0">
                <a:solidFill>
                  <a:srgbClr val="0070C0"/>
                </a:solidFill>
              </a:rPr>
              <a:t> = 35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print (“Hello from “ + </a:t>
            </a:r>
            <a:r>
              <a:rPr lang="en-US" sz="2400" dirty="0" err="1" smtClean="0">
                <a:solidFill>
                  <a:srgbClr val="0070C0"/>
                </a:solidFill>
              </a:rPr>
              <a:t>str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totalStudents</a:t>
            </a:r>
            <a:r>
              <a:rPr lang="en-US" sz="2400" dirty="0" smtClean="0">
                <a:solidFill>
                  <a:srgbClr val="0070C0"/>
                </a:solidFill>
              </a:rPr>
              <a:t>) + “ students”)</a:t>
            </a:r>
          </a:p>
          <a:p>
            <a:pPr marL="0" indent="0">
              <a:buNone/>
            </a:pPr>
            <a:r>
              <a:rPr lang="en-US" sz="2400" dirty="0" smtClean="0"/>
              <a:t>Compare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print(“Hello from“, </a:t>
            </a:r>
            <a:r>
              <a:rPr lang="en-US" sz="2400" dirty="0" err="1" smtClean="0">
                <a:solidFill>
                  <a:srgbClr val="0070C0"/>
                </a:solidFill>
              </a:rPr>
              <a:t>totalStudents</a:t>
            </a:r>
            <a:r>
              <a:rPr lang="en-US" sz="2400" dirty="0" smtClean="0">
                <a:solidFill>
                  <a:srgbClr val="0070C0"/>
                </a:solidFill>
              </a:rPr>
              <a:t>, “ students”)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tr.format</a:t>
            </a:r>
            <a:r>
              <a:rPr lang="en-US" dirty="0" smtClean="0"/>
              <a:t>() method 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formatStr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‘Process </a:t>
            </a:r>
            <a:r>
              <a:rPr lang="en-US" sz="2400" dirty="0">
                <a:solidFill>
                  <a:srgbClr val="0070C0"/>
                </a:solidFill>
              </a:rPr>
              <a:t>{} </a:t>
            </a:r>
            <a:r>
              <a:rPr lang="en-US" sz="2400" dirty="0" smtClean="0">
                <a:solidFill>
                  <a:srgbClr val="0070C0"/>
                </a:solidFill>
              </a:rPr>
              <a:t>processing </a:t>
            </a:r>
            <a:r>
              <a:rPr lang="en-US" sz="2400" dirty="0">
                <a:solidFill>
                  <a:srgbClr val="0070C0"/>
                </a:solidFill>
              </a:rPr>
              <a:t>range ({} {})'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	print(</a:t>
            </a:r>
            <a:r>
              <a:rPr lang="en-US" sz="2400" dirty="0" err="1" smtClean="0">
                <a:solidFill>
                  <a:srgbClr val="0070C0"/>
                </a:solidFill>
              </a:rPr>
              <a:t>formatStr.format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pid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start, </a:t>
            </a:r>
            <a:r>
              <a:rPr lang="en-US" sz="2400" dirty="0" smtClean="0">
                <a:solidFill>
                  <a:srgbClr val="0070C0"/>
                </a:solidFill>
              </a:rPr>
              <a:t>end))</a:t>
            </a:r>
          </a:p>
          <a:p>
            <a:pPr marL="400050" lvl="1" indent="0">
              <a:buNone/>
            </a:pPr>
            <a:r>
              <a:rPr lang="en-US" sz="2400" dirty="0" smtClean="0"/>
              <a:t>Or simply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print(‘</a:t>
            </a:r>
            <a:r>
              <a:rPr lang="en-US" sz="2400" dirty="0" err="1">
                <a:solidFill>
                  <a:srgbClr val="0070C0"/>
                </a:solidFill>
              </a:rPr>
              <a:t>Proceess</a:t>
            </a:r>
            <a:r>
              <a:rPr lang="en-US" sz="2400" dirty="0">
                <a:solidFill>
                  <a:srgbClr val="0070C0"/>
                </a:solidFill>
              </a:rPr>
              <a:t> {} handling {}’.</a:t>
            </a:r>
            <a:r>
              <a:rPr lang="en-US" sz="2400" dirty="0" smtClean="0">
                <a:solidFill>
                  <a:srgbClr val="0070C0"/>
                </a:solidFill>
              </a:rPr>
              <a:t>format(</a:t>
            </a:r>
            <a:r>
              <a:rPr lang="en-US" sz="2400" dirty="0" err="1" smtClean="0">
                <a:solidFill>
                  <a:srgbClr val="0070C0"/>
                </a:solidFill>
              </a:rPr>
              <a:t>pid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word))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 </a:t>
            </a:r>
            <a:r>
              <a:rPr lang="en-US" dirty="0" smtClean="0">
                <a:solidFill>
                  <a:srgbClr val="0070C0"/>
                </a:solidFill>
              </a:rPr>
              <a:t>format()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 and contrast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formatStr1 = “{0} : {1} : {2} “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print(formatStr1.format(hour, minute, second))</a:t>
            </a:r>
          </a:p>
          <a:p>
            <a:pPr marL="40005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formatStr2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“{2}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{0}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smtClean="0">
                <a:solidFill>
                  <a:srgbClr val="0070C0"/>
                </a:solidFill>
              </a:rPr>
              <a:t>{1} </a:t>
            </a:r>
            <a:r>
              <a:rPr lang="en-US" sz="2400" dirty="0">
                <a:solidFill>
                  <a:srgbClr val="0070C0"/>
                </a:solidFill>
              </a:rPr>
              <a:t>“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print(formatStr2.format(hour, minute, second))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chemeClr val="accent2"/>
                </a:solidFill>
              </a:rPr>
              <a:t>input()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built-in function</a:t>
            </a:r>
          </a:p>
          <a:p>
            <a:pPr lvl="1"/>
            <a:r>
              <a:rPr lang="en-US" dirty="0"/>
              <a:t>Input from </a:t>
            </a:r>
            <a:r>
              <a:rPr lang="en-US" dirty="0" smtClean="0"/>
              <a:t>command </a:t>
            </a:r>
            <a:r>
              <a:rPr lang="en-US" dirty="0"/>
              <a:t>line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user = input (“Enter your username: “)</a:t>
            </a:r>
          </a:p>
          <a:p>
            <a:pPr marL="457200" lvl="1" indent="0">
              <a:buNone/>
            </a:pPr>
            <a:r>
              <a:rPr lang="en-US" dirty="0" smtClean="0"/>
              <a:t>Enter username:  </a:t>
            </a:r>
            <a:r>
              <a:rPr lang="en-US" dirty="0" err="1" smtClean="0">
                <a:solidFill>
                  <a:srgbClr val="92D050"/>
                </a:solidFill>
              </a:rPr>
              <a:t>lyang</a:t>
            </a:r>
            <a:endParaRPr lang="en-US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print (“Your username is: “, user)</a:t>
            </a:r>
          </a:p>
          <a:p>
            <a:pPr marL="457200" lvl="1" indent="0">
              <a:buNone/>
            </a:pPr>
            <a:r>
              <a:rPr lang="en-US" dirty="0" smtClean="0"/>
              <a:t>Your username is: </a:t>
            </a:r>
            <a:r>
              <a:rPr lang="en-US" dirty="0" err="1" smtClean="0"/>
              <a:t>lyang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Numerical </a:t>
            </a:r>
            <a:r>
              <a:rPr lang="en-US" i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input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data = input(“Enter a number: “)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Enter a number: </a:t>
            </a:r>
            <a:r>
              <a:rPr lang="en-US" dirty="0" smtClean="0">
                <a:solidFill>
                  <a:srgbClr val="00B050"/>
                </a:solidFill>
              </a:rPr>
              <a:t>250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print (data *2)  #what will be printed out?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print (data + 2) #what do you expect?</a:t>
            </a:r>
          </a:p>
          <a:p>
            <a:pPr marL="0" lvl="1" indent="0">
              <a:buNone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3200" dirty="0" smtClean="0">
                <a:solidFill>
                  <a:srgbClr val="0070C0"/>
                </a:solidFill>
              </a:rPr>
              <a:t>print </a:t>
            </a:r>
            <a:r>
              <a:rPr lang="en-US" sz="3200" dirty="0">
                <a:solidFill>
                  <a:srgbClr val="0070C0"/>
                </a:solidFill>
              </a:rPr>
              <a:t>(“Result is %d” % (</a:t>
            </a:r>
            <a:r>
              <a:rPr lang="en-US" sz="3200" dirty="0" err="1">
                <a:solidFill>
                  <a:srgbClr val="0070C0"/>
                </a:solidFill>
              </a:rPr>
              <a:t>int</a:t>
            </a:r>
            <a:r>
              <a:rPr lang="en-US" sz="3200" dirty="0">
                <a:solidFill>
                  <a:srgbClr val="0070C0"/>
                </a:solidFill>
              </a:rPr>
              <a:t>(data) * 2</a:t>
            </a:r>
            <a:r>
              <a:rPr lang="en-US" sz="3200" dirty="0" smtClean="0">
                <a:solidFill>
                  <a:srgbClr val="0070C0"/>
                </a:solidFill>
              </a:rPr>
              <a:t>))</a:t>
            </a:r>
            <a:endParaRPr lang="en-US" sz="28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Converting </a:t>
            </a:r>
            <a:r>
              <a:rPr lang="en-US" i="1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to numerical </a:t>
            </a:r>
            <a:r>
              <a:rPr lang="en-US" i="1" dirty="0" smtClean="0">
                <a:solidFill>
                  <a:srgbClr val="FF0000"/>
                </a:solidFill>
              </a:rPr>
              <a:t>numbers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	n = (</a:t>
            </a:r>
            <a:r>
              <a:rPr lang="en-US" sz="3200" dirty="0" err="1" smtClean="0">
                <a:solidFill>
                  <a:srgbClr val="0070C0"/>
                </a:solidFill>
              </a:rPr>
              <a:t>int</a:t>
            </a:r>
            <a:r>
              <a:rPr lang="en-US" sz="3200" dirty="0" smtClean="0">
                <a:solidFill>
                  <a:srgbClr val="0070C0"/>
                </a:solidFill>
              </a:rPr>
              <a:t> (data) * 2)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	</a:t>
            </a:r>
            <a:r>
              <a:rPr lang="en-US" sz="3200" dirty="0" smtClean="0">
                <a:solidFill>
                  <a:srgbClr val="0070C0"/>
                </a:solidFill>
              </a:rPr>
              <a:t>print (n) </a:t>
            </a:r>
          </a:p>
          <a:p>
            <a:r>
              <a:rPr lang="en-US" sz="3600" dirty="0" smtClean="0"/>
              <a:t>Input and convert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	</a:t>
            </a:r>
            <a:r>
              <a:rPr lang="en-US" sz="3500" dirty="0" smtClean="0">
                <a:solidFill>
                  <a:srgbClr val="0070C0"/>
                </a:solidFill>
              </a:rPr>
              <a:t>data = </a:t>
            </a:r>
            <a:r>
              <a:rPr lang="en-US" sz="3500" dirty="0" err="1" smtClean="0">
                <a:solidFill>
                  <a:srgbClr val="0070C0"/>
                </a:solidFill>
              </a:rPr>
              <a:t>int</a:t>
            </a:r>
            <a:r>
              <a:rPr lang="en-US" sz="3500" dirty="0" smtClean="0">
                <a:solidFill>
                  <a:srgbClr val="0070C0"/>
                </a:solidFill>
              </a:rPr>
              <a:t>(input(“Enter a number: “))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Selective</a:t>
            </a:r>
            <a:r>
              <a:rPr lang="en-US" dirty="0" smtClean="0"/>
              <a:t> (if …)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Repetitive</a:t>
            </a:r>
            <a:r>
              <a:rPr lang="en-US" dirty="0" smtClean="0"/>
              <a:t> (for, while, …)</a:t>
            </a:r>
          </a:p>
          <a:p>
            <a:r>
              <a:rPr lang="en-US" dirty="0" smtClean="0"/>
              <a:t>Role of control statement in functional programming</a:t>
            </a:r>
          </a:p>
          <a:p>
            <a:pPr lvl="1"/>
            <a:r>
              <a:rPr lang="en-US" dirty="0" smtClean="0"/>
              <a:t>Limited</a:t>
            </a:r>
          </a:p>
          <a:p>
            <a:r>
              <a:rPr lang="en-US" dirty="0" smtClean="0"/>
              <a:t>Syntax of control statements</a:t>
            </a:r>
          </a:p>
          <a:p>
            <a:pPr lvl="1"/>
            <a:r>
              <a:rPr lang="en-US" dirty="0" smtClean="0"/>
              <a:t>Part I: Python Control Statements</a:t>
            </a:r>
          </a:p>
          <a:p>
            <a:pPr lvl="1"/>
            <a:r>
              <a:rPr lang="en-US" dirty="0" smtClean="0"/>
              <a:t>Part II: Basic control features in Lisp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Line comment that starts with the hash (#) sign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500" dirty="0" smtClean="0">
                <a:solidFill>
                  <a:srgbClr val="FF0000"/>
                </a:solidFill>
              </a:rPr>
              <a:t># This is my first Python program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</a:rPr>
              <a:t>	</a:t>
            </a:r>
            <a:r>
              <a:rPr lang="en-US" sz="3500" dirty="0" smtClean="0">
                <a:solidFill>
                  <a:srgbClr val="0070C0"/>
                </a:solidFill>
              </a:rPr>
              <a:t>print (“Hello, World!”)  </a:t>
            </a:r>
            <a:r>
              <a:rPr lang="en-US" sz="3500" dirty="0" smtClean="0">
                <a:solidFill>
                  <a:srgbClr val="FF0000"/>
                </a:solidFill>
              </a:rPr>
              <a:t>#print a line</a:t>
            </a:r>
          </a:p>
          <a:p>
            <a:r>
              <a:rPr lang="en-US" sz="3600" dirty="0" smtClean="0"/>
              <a:t>Block comments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500" dirty="0" smtClean="0">
                <a:solidFill>
                  <a:srgbClr val="00B050"/>
                </a:solidFill>
                <a:cs typeface="Arial" panose="020B0604020202020204" pitchFamily="34" charset="0"/>
              </a:rPr>
              <a:t>‘’’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B050"/>
                </a:solidFill>
              </a:rPr>
              <a:t>	</a:t>
            </a:r>
            <a:r>
              <a:rPr lang="en-US" sz="3500" dirty="0" smtClean="0">
                <a:solidFill>
                  <a:srgbClr val="00B050"/>
                </a:solidFill>
              </a:rPr>
              <a:t>you can put many lines of  comments here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B050"/>
                </a:solidFill>
              </a:rPr>
              <a:t>	</a:t>
            </a:r>
            <a:r>
              <a:rPr lang="en-US" sz="3500" dirty="0" smtClean="0">
                <a:solidFill>
                  <a:srgbClr val="00B050"/>
                </a:solidFill>
              </a:rPr>
              <a:t>‘’’</a:t>
            </a:r>
            <a:endParaRPr lang="en-US" sz="3000" dirty="0" smtClean="0">
              <a:solidFill>
                <a:srgbClr val="00B050"/>
              </a:solidFill>
            </a:endParaRPr>
          </a:p>
          <a:p>
            <a:endParaRPr lang="en-US" sz="29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+  	-	*	/	//	%	**</a:t>
            </a:r>
          </a:p>
          <a:p>
            <a:pPr lvl="1"/>
            <a:r>
              <a:rPr lang="en-US" dirty="0" smtClean="0"/>
              <a:t>floor division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</a:p>
          <a:p>
            <a:pPr lvl="2"/>
            <a:r>
              <a:rPr lang="en-US" dirty="0" smtClean="0"/>
              <a:t>rounds down to nearest whole number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lassic division 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odulus (remainder) operator  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xponentiation operator </a:t>
            </a:r>
            <a:r>
              <a:rPr lang="en-US" dirty="0" smtClean="0">
                <a:solidFill>
                  <a:srgbClr val="0070C0"/>
                </a:solidFill>
              </a:rPr>
              <a:t>**</a:t>
            </a:r>
          </a:p>
          <a:p>
            <a:r>
              <a:rPr lang="en-US" dirty="0" smtClean="0"/>
              <a:t>Operator precedence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Highest	**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unary + and –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* 	/	 //	 %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Lowest	+	-</a:t>
            </a:r>
          </a:p>
        </p:txBody>
      </p:sp>
    </p:spTree>
    <p:extLst>
      <p:ext uri="{BB962C8B-B14F-4D97-AF65-F5344CB8AC3E}">
        <p14:creationId xmlns:p14="http://schemas.microsoft.com/office/powerpoint/2010/main" val="2277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operators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&lt;	&lt;=	&gt;	&gt;=	==	!=</a:t>
            </a:r>
            <a:r>
              <a:rPr lang="en-US" dirty="0" smtClean="0"/>
              <a:t>	</a:t>
            </a:r>
          </a:p>
          <a:p>
            <a:r>
              <a:rPr lang="en-US" dirty="0" smtClean="0"/>
              <a:t>Boolean operators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and 	or	not</a:t>
            </a:r>
          </a:p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comparison</a:t>
            </a:r>
            <a:r>
              <a:rPr lang="en-US" sz="2600" dirty="0" smtClean="0"/>
              <a:t> operation returns a </a:t>
            </a:r>
            <a:r>
              <a:rPr lang="en-US" sz="2600" dirty="0" smtClean="0">
                <a:solidFill>
                  <a:srgbClr val="FF0000"/>
                </a:solidFill>
              </a:rPr>
              <a:t>Boolean value </a:t>
            </a:r>
            <a:r>
              <a:rPr lang="en-US" sz="2600" i="1" dirty="0" smtClean="0">
                <a:solidFill>
                  <a:srgbClr val="0070C0"/>
                </a:solidFill>
              </a:rPr>
              <a:t>True</a:t>
            </a:r>
            <a:r>
              <a:rPr lang="en-US" sz="2600" dirty="0" smtClean="0"/>
              <a:t> or </a:t>
            </a:r>
            <a:r>
              <a:rPr lang="en-US" sz="2600" i="1" dirty="0" smtClean="0">
                <a:solidFill>
                  <a:srgbClr val="0070C0"/>
                </a:solidFill>
              </a:rPr>
              <a:t>False</a:t>
            </a:r>
            <a:r>
              <a:rPr lang="en-US" sz="2600" dirty="0"/>
              <a:t> </a:t>
            </a:r>
            <a:r>
              <a:rPr lang="en-US" sz="2600" dirty="0" smtClean="0"/>
              <a:t>(note: first letter in </a:t>
            </a:r>
            <a:r>
              <a:rPr lang="en-US" sz="2600" dirty="0" smtClean="0">
                <a:solidFill>
                  <a:srgbClr val="FF0000"/>
                </a:solidFill>
              </a:rPr>
              <a:t>T</a:t>
            </a:r>
            <a:r>
              <a:rPr lang="en-US" sz="2600" dirty="0" smtClean="0"/>
              <a:t>rue or </a:t>
            </a:r>
            <a:r>
              <a:rPr lang="en-US" sz="2600" dirty="0" smtClean="0">
                <a:solidFill>
                  <a:srgbClr val="FF0000"/>
                </a:solidFill>
              </a:rPr>
              <a:t>F</a:t>
            </a:r>
            <a:r>
              <a:rPr lang="en-US" sz="2600" dirty="0" smtClean="0"/>
              <a:t>alse is capitalized.)</a:t>
            </a:r>
          </a:p>
          <a:p>
            <a:pPr lvl="1"/>
            <a:r>
              <a:rPr lang="en-US" sz="2600" dirty="0" smtClean="0"/>
              <a:t>relational expression operators evaluated first, then Boolean operators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Short circuit </a:t>
            </a:r>
            <a:r>
              <a:rPr lang="en-US" sz="2600" dirty="0" smtClean="0"/>
              <a:t>operation supported for and, or operators.</a:t>
            </a:r>
          </a:p>
          <a:p>
            <a:pPr lvl="1"/>
            <a:r>
              <a:rPr lang="en-US" sz="2600" dirty="0" smtClean="0"/>
              <a:t>special short way such as 3 &lt; 4 &lt; 5 allow</a:t>
            </a:r>
            <a:r>
              <a:rPr lang="en-US" dirty="0" smtClean="0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3"/>
            <a:ext cx="8223840" cy="1058512"/>
          </a:xfrm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altLang="en-US" dirty="0" smtClean="0"/>
              <a:t>Boolean Expressions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447800"/>
            <a:ext cx="8223840" cy="4597955"/>
          </a:xfrm>
        </p:spPr>
        <p:txBody>
          <a:bodyPr/>
          <a:lstStyle/>
          <a:p>
            <a:pPr marL="364326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A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 smtClean="0">
                <a:solidFill>
                  <a:srgbClr val="FF0000"/>
                </a:solidFill>
              </a:rPr>
              <a:t>oolean expression </a:t>
            </a:r>
            <a:r>
              <a:rPr lang="en-GB" altLang="en-US" dirty="0" smtClean="0"/>
              <a:t>can be evaluated as </a:t>
            </a:r>
            <a:r>
              <a:rPr lang="en-GB" altLang="en-US" dirty="0" smtClean="0">
                <a:solidFill>
                  <a:schemeClr val="tx2"/>
                </a:solidFill>
              </a:rPr>
              <a:t>True</a:t>
            </a:r>
            <a:r>
              <a:rPr lang="en-GB" altLang="en-US" dirty="0" smtClean="0"/>
              <a:t> or </a:t>
            </a:r>
            <a:r>
              <a:rPr lang="en-GB" altLang="en-US" dirty="0" smtClean="0">
                <a:solidFill>
                  <a:schemeClr val="tx2"/>
                </a:solidFill>
              </a:rPr>
              <a:t>False</a:t>
            </a:r>
            <a:r>
              <a:rPr lang="en-GB" altLang="en-US" dirty="0" smtClean="0"/>
              <a:t>.  </a:t>
            </a:r>
          </a:p>
          <a:p>
            <a:pPr marL="764376" lvl="1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/>
          </a:p>
          <a:p>
            <a:pPr marL="764376" lvl="1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An expression evaluates to </a:t>
            </a:r>
            <a:r>
              <a:rPr lang="en-GB" altLang="en-US" dirty="0" smtClean="0">
                <a:solidFill>
                  <a:schemeClr val="tx2"/>
                </a:solidFill>
              </a:rPr>
              <a:t>False</a:t>
            </a:r>
            <a:r>
              <a:rPr lang="en-GB" altLang="en-US" dirty="0" smtClean="0"/>
              <a:t> if it is...</a:t>
            </a:r>
            <a:endParaRPr lang="en-GB" altLang="en-US" dirty="0"/>
          </a:p>
          <a:p>
            <a:pPr marL="1164426" lvl="2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the constant False, </a:t>
            </a:r>
          </a:p>
          <a:p>
            <a:pPr marL="1164426" lvl="2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the object None</a:t>
            </a:r>
          </a:p>
          <a:p>
            <a:pPr marL="1164426" lvl="2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an empty sequence or collection, or </a:t>
            </a:r>
          </a:p>
          <a:p>
            <a:pPr marL="1164426" lvl="2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a numerical item of value 0</a:t>
            </a:r>
          </a:p>
          <a:p>
            <a:pPr marL="764376" lvl="1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dirty="0" smtClean="0"/>
          </a:p>
          <a:p>
            <a:pPr marL="764376" lvl="1" indent="-269284">
              <a:lnSpc>
                <a:spcPct val="76000"/>
              </a:lnSpc>
              <a:buSzPct val="45000"/>
              <a:buFont typeface="Wingdings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dirty="0" smtClean="0"/>
              <a:t>Everything else is considered </a:t>
            </a:r>
            <a:r>
              <a:rPr lang="en-GB" altLang="en-US" dirty="0" smtClean="0">
                <a:solidFill>
                  <a:schemeClr val="tx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63466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will be the output for each of the following lines?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 2 &lt; 4 and 2 ==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2 &gt; 4 or 2 &lt;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not 6.2 &lt;= 6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4 &lt; 2 or 6 &gt; 4 and 3 &lt; 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 &lt; 4 &lt; 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3&lt; 5 or 5 /0 &gt; 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3 &lt; 5 and 5 /0 &gt; 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Similar to C++ or Java</a:t>
            </a:r>
          </a:p>
          <a:p>
            <a:r>
              <a:rPr lang="en-US" dirty="0" smtClean="0"/>
              <a:t>Typing </a:t>
            </a:r>
          </a:p>
          <a:p>
            <a:pPr lvl="1"/>
            <a:r>
              <a:rPr lang="en-US" dirty="0" smtClean="0"/>
              <a:t>Python is </a:t>
            </a:r>
            <a:r>
              <a:rPr lang="en-US" dirty="0" smtClean="0">
                <a:solidFill>
                  <a:srgbClr val="FF0000"/>
                </a:solidFill>
              </a:rPr>
              <a:t>dynamically typed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pre-declaration </a:t>
            </a:r>
            <a:r>
              <a:rPr lang="en-US" dirty="0" smtClean="0"/>
              <a:t>of a variable or its type necessary</a:t>
            </a:r>
          </a:p>
          <a:p>
            <a:pPr lvl="1"/>
            <a:r>
              <a:rPr lang="en-US" dirty="0" smtClean="0"/>
              <a:t>A variable is bound to a type at assignment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 counter =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miles = 500.52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total = counter * miles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name = “Bob”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counter = counter + 1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counter </a:t>
            </a:r>
            <a:r>
              <a:rPr lang="en-US" dirty="0" smtClean="0">
                <a:solidFill>
                  <a:srgbClr val="FF0000"/>
                </a:solidFill>
              </a:rPr>
              <a:t>+=</a:t>
            </a:r>
            <a:r>
              <a:rPr lang="en-US" dirty="0" smtClean="0">
                <a:solidFill>
                  <a:srgbClr val="0070C0"/>
                </a:solidFill>
              </a:rPr>
              <a:t> 1	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counter </a:t>
            </a:r>
            <a:r>
              <a:rPr lang="en-US" dirty="0" smtClean="0">
                <a:solidFill>
                  <a:srgbClr val="FF0000"/>
                </a:solidFill>
              </a:rPr>
              <a:t>*=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</a:p>
          <a:p>
            <a:pPr marL="0" indent="0">
              <a:buNone/>
            </a:pPr>
            <a:r>
              <a:rPr lang="en-US" dirty="0" smtClean="0"/>
              <a:t>The following not supported: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++counter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 counter++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Augmented Assignment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Assignment operators)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=	+=	-=	*=	/=	%=	**=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&lt;&lt;=	&gt;&gt;=	&amp;=	^=	|=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   </a:t>
            </a:r>
            <a:r>
              <a:rPr lang="en-US" dirty="0" smtClean="0">
                <a:solidFill>
                  <a:srgbClr val="0070C0"/>
                </a:solidFill>
              </a:rPr>
              <a:t>&lt;&lt;</a:t>
            </a:r>
            <a:r>
              <a:rPr lang="en-US" dirty="0" smtClean="0"/>
              <a:t> 	(shift left)		</a:t>
            </a:r>
            <a:r>
              <a:rPr lang="en-US" dirty="0" smtClean="0">
                <a:solidFill>
                  <a:srgbClr val="0070C0"/>
                </a:solidFill>
              </a:rPr>
              <a:t>&gt;&gt;</a:t>
            </a:r>
            <a:r>
              <a:rPr lang="en-US" dirty="0" smtClean="0"/>
              <a:t> (shift right)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&amp;  ^ ! 	</a:t>
            </a:r>
            <a:r>
              <a:rPr lang="en-US" dirty="0" smtClean="0"/>
              <a:t>(bitwise operators)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will be n value after each assignment?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 n = 16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n &gt;&gt;=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print(n)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n &lt;&lt;= 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print(n)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Assignment &amp;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Multuple</a:t>
            </a:r>
            <a:r>
              <a:rPr lang="en-US" dirty="0" smtClean="0"/>
              <a:t>”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 x =y = z = 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x, y, z = 1, 2, “</a:t>
            </a:r>
            <a:r>
              <a:rPr lang="en-US" dirty="0" err="1" smtClean="0">
                <a:solidFill>
                  <a:srgbClr val="0070C0"/>
                </a:solidFill>
              </a:rPr>
              <a:t>abc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(x, y, z) = (1, 2, “</a:t>
            </a:r>
            <a:r>
              <a:rPr lang="en-US" dirty="0" err="1" smtClean="0">
                <a:solidFill>
                  <a:srgbClr val="0070C0"/>
                </a:solidFill>
              </a:rPr>
              <a:t>abc</a:t>
            </a:r>
            <a:r>
              <a:rPr lang="en-US" dirty="0" smtClean="0">
                <a:solidFill>
                  <a:srgbClr val="0070C0"/>
                </a:solidFill>
              </a:rPr>
              <a:t>”)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#swapping two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 x, y = 1,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 x, y = y,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(Note: Python performs evaluation before 	making assignment)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References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manipulates references</a:t>
            </a:r>
          </a:p>
          <a:p>
            <a:pPr lvl="2"/>
            <a:r>
              <a:rPr lang="en-US" sz="2800" dirty="0" err="1" smtClean="0">
                <a:solidFill>
                  <a:srgbClr val="0070C0"/>
                </a:solidFill>
              </a:rPr>
              <a:t>x</a:t>
            </a:r>
            <a:r>
              <a:rPr lang="en-US" sz="2800" dirty="0" smtClean="0">
                <a:solidFill>
                  <a:srgbClr val="0070C0"/>
                </a:solidFill>
              </a:rPr>
              <a:t> = </a:t>
            </a:r>
            <a:r>
              <a:rPr lang="en-US" sz="2800" dirty="0" err="1" smtClean="0">
                <a:solidFill>
                  <a:srgbClr val="0070C0"/>
                </a:solidFill>
              </a:rPr>
              <a:t>y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does not make a copy of </a:t>
            </a:r>
            <a:r>
              <a:rPr lang="en-US" sz="2800" dirty="0" err="1" smtClean="0"/>
              <a:t>y</a:t>
            </a:r>
            <a:endParaRPr lang="en-US" sz="2800" dirty="0" smtClean="0"/>
          </a:p>
          <a:p>
            <a:pPr lvl="2"/>
            <a:r>
              <a:rPr lang="en-US" sz="2800" dirty="0" smtClean="0">
                <a:solidFill>
                  <a:srgbClr val="0070C0"/>
                </a:solidFill>
              </a:rPr>
              <a:t>x = y </a:t>
            </a:r>
            <a:r>
              <a:rPr lang="en-US" sz="2800" dirty="0" smtClean="0"/>
              <a:t>makes x </a:t>
            </a:r>
            <a:r>
              <a:rPr lang="en-US" sz="2800" dirty="0" smtClean="0">
                <a:solidFill>
                  <a:srgbClr val="C00000"/>
                </a:solidFill>
              </a:rPr>
              <a:t>reference</a:t>
            </a:r>
            <a:r>
              <a:rPr lang="en-US" sz="2800" dirty="0" smtClean="0"/>
              <a:t> to the object y  </a:t>
            </a:r>
            <a:endParaRPr lang="en-US" sz="2800" dirty="0"/>
          </a:p>
          <a:p>
            <a:pPr marL="914400" lvl="2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Python:</a:t>
            </a:r>
            <a:r>
              <a:rPr lang="en-US" dirty="0" smtClean="0"/>
              <a:t> Branching (Conditional </a:t>
            </a:r>
            <a:r>
              <a:rPr lang="en-US" dirty="0" err="1" smtClean="0"/>
              <a:t>Stmts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 </a:t>
            </a:r>
          </a:p>
          <a:p>
            <a:r>
              <a:rPr lang="en-US" dirty="0"/>
              <a:t>e</a:t>
            </a:r>
            <a:r>
              <a:rPr lang="en-US" dirty="0" smtClean="0"/>
              <a:t>lse  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4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Lisp</a:t>
            </a:r>
            <a:r>
              <a:rPr lang="en-US" dirty="0" smtClean="0"/>
              <a:t>: Basic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Conditional forms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r>
              <a:rPr lang="en-US" dirty="0" smtClean="0"/>
              <a:t>Repetition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79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Conditional </a:t>
            </a:r>
            <a:r>
              <a:rPr lang="en-US" altLang="en-US" dirty="0"/>
              <a:t>Form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Syntax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(</a:t>
            </a:r>
            <a:r>
              <a:rPr lang="en-US" altLang="en-US" sz="2800" dirty="0" err="1">
                <a:solidFill>
                  <a:srgbClr val="0070C0"/>
                </a:solidFill>
              </a:rPr>
              <a:t>cond</a:t>
            </a:r>
            <a:r>
              <a:rPr lang="en-US" altLang="en-US" sz="2800" dirty="0"/>
              <a:t> (cond1 action1)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        </a:t>
            </a:r>
            <a:r>
              <a:rPr lang="en-US" altLang="en-US" sz="2800" dirty="0" smtClean="0"/>
              <a:t>    (</a:t>
            </a:r>
            <a:r>
              <a:rPr lang="en-US" altLang="en-US" sz="2800" dirty="0"/>
              <a:t>cond2 action2)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         </a:t>
            </a:r>
            <a:r>
              <a:rPr lang="en-US" altLang="en-US" sz="2800" dirty="0" smtClean="0"/>
              <a:t>       …</a:t>
            </a: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         </a:t>
            </a:r>
            <a:r>
              <a:rPr lang="en-US" altLang="en-US" sz="2800" dirty="0" smtClean="0"/>
              <a:t>   (</a:t>
            </a:r>
            <a:r>
              <a:rPr lang="en-US" altLang="en-US" sz="2800" dirty="0"/>
              <a:t>T action))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Example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	</a:t>
            </a:r>
            <a:r>
              <a:rPr lang="en-US" altLang="en-US" sz="2800" dirty="0">
                <a:solidFill>
                  <a:srgbClr val="0070C0"/>
                </a:solidFill>
              </a:rPr>
              <a:t>(</a:t>
            </a:r>
            <a:r>
              <a:rPr lang="en-US" altLang="en-US" sz="2800" dirty="0" err="1">
                <a:solidFill>
                  <a:srgbClr val="0070C0"/>
                </a:solidFill>
              </a:rPr>
              <a:t>cond</a:t>
            </a:r>
            <a:r>
              <a:rPr lang="en-US" altLang="en-US" sz="2800" dirty="0">
                <a:solidFill>
                  <a:srgbClr val="0070C0"/>
                </a:solidFill>
              </a:rPr>
              <a:t> ((&lt; x 0) (* 2 x))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                    </a:t>
            </a:r>
            <a:r>
              <a:rPr lang="en-US" altLang="en-US" sz="2800" dirty="0" smtClean="0">
                <a:solidFill>
                  <a:srgbClr val="0070C0"/>
                </a:solidFill>
              </a:rPr>
              <a:t>  ((= </a:t>
            </a:r>
            <a:r>
              <a:rPr lang="en-US" altLang="en-US" sz="2800" dirty="0">
                <a:solidFill>
                  <a:srgbClr val="0070C0"/>
                </a:solidFill>
              </a:rPr>
              <a:t>x 0)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                    </a:t>
            </a:r>
            <a:r>
              <a:rPr lang="en-US" altLang="en-US" sz="2800" dirty="0" smtClean="0">
                <a:solidFill>
                  <a:srgbClr val="0070C0"/>
                </a:solidFill>
              </a:rPr>
              <a:t>  (</a:t>
            </a:r>
            <a:r>
              <a:rPr lang="en-US" altLang="en-US" sz="2800" dirty="0">
                <a:solidFill>
                  <a:srgbClr val="0070C0"/>
                </a:solidFill>
              </a:rPr>
              <a:t>T (* 3 x</a:t>
            </a:r>
            <a:r>
              <a:rPr lang="en-US" altLang="en-US" sz="2800" dirty="0" smtClean="0">
                <a:solidFill>
                  <a:srgbClr val="0070C0"/>
                </a:solidFill>
              </a:rPr>
              <a:t>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           )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562600" y="3962400"/>
            <a:ext cx="2971800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62600" y="4267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return when x =5?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cond</a:t>
            </a:r>
            <a:r>
              <a:rPr lang="en-US" dirty="0" smtClean="0"/>
              <a:t> ((&lt; x 0) (* 2 x))</a:t>
            </a:r>
          </a:p>
          <a:p>
            <a:r>
              <a:rPr lang="en-US" dirty="0"/>
              <a:t> </a:t>
            </a:r>
            <a:r>
              <a:rPr lang="en-US" dirty="0" smtClean="0"/>
              <a:t>           ((= x 0) 1)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Answer: </a:t>
            </a:r>
            <a:r>
              <a:rPr lang="en-US" dirty="0" smtClean="0">
                <a:solidFill>
                  <a:srgbClr val="FF0000"/>
                </a:solidFill>
              </a:rPr>
              <a:t>nil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6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(a simple conditional)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(if      (</a:t>
            </a:r>
            <a:r>
              <a:rPr lang="en-US" dirty="0" err="1" smtClean="0">
                <a:solidFill>
                  <a:srgbClr val="0070C0"/>
                </a:solidFill>
              </a:rPr>
              <a:t>listp</a:t>
            </a:r>
            <a:r>
              <a:rPr lang="en-US" dirty="0" smtClean="0">
                <a:solidFill>
                  <a:srgbClr val="0070C0"/>
                </a:solidFill>
              </a:rPr>
              <a:t> ‘(a b c))</a:t>
            </a:r>
            <a:r>
              <a:rPr lang="en-US" dirty="0" smtClean="0"/>
              <a:t>		#condition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(+ 1 2)</a:t>
            </a:r>
            <a:r>
              <a:rPr lang="en-US" dirty="0" smtClean="0"/>
              <a:t>			#true branch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(+ 5 6)</a:t>
            </a:r>
            <a:r>
              <a:rPr lang="en-US" dirty="0" smtClean="0"/>
              <a:t>			#else/false branch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 smtClean="0"/>
              <a:t>#Note 1: </a:t>
            </a:r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sz="2800" dirty="0" smtClean="0"/>
              <a:t> is a special operator, returns a value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#Note 2: </a:t>
            </a:r>
            <a:r>
              <a:rPr lang="en-US" sz="2800" dirty="0" err="1" smtClean="0">
                <a:solidFill>
                  <a:srgbClr val="FF0000"/>
                </a:solidFill>
              </a:rPr>
              <a:t>listp</a:t>
            </a:r>
            <a:r>
              <a:rPr lang="en-US" sz="2800" dirty="0" smtClean="0"/>
              <a:t> is a test function: is it a list? (a predicate)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2256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Less used in functional programming</a:t>
            </a:r>
          </a:p>
          <a:p>
            <a:pPr lvl="1"/>
            <a:r>
              <a:rPr lang="en-US" dirty="0" smtClean="0"/>
              <a:t>In most cases we use recursive function to do repetitive tasks</a:t>
            </a:r>
          </a:p>
          <a:p>
            <a:r>
              <a:rPr lang="en-US" dirty="0" smtClean="0"/>
              <a:t>Do: a simple loop   (do: macro)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(</a:t>
            </a:r>
            <a:r>
              <a:rPr lang="en-US" sz="2600" dirty="0" err="1" smtClean="0">
                <a:solidFill>
                  <a:srgbClr val="0070C0"/>
                </a:solidFill>
              </a:rPr>
              <a:t>setf</a:t>
            </a:r>
            <a:r>
              <a:rPr lang="en-US" sz="2600" dirty="0" smtClean="0">
                <a:solidFill>
                  <a:srgbClr val="0070C0"/>
                </a:solidFill>
              </a:rPr>
              <a:t> sum 0)		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(do (( </a:t>
            </a:r>
            <a:r>
              <a:rPr lang="en-US" sz="2600" dirty="0" err="1" smtClean="0">
                <a:solidFill>
                  <a:srgbClr val="0070C0"/>
                </a:solidFill>
              </a:rPr>
              <a:t>i</a:t>
            </a:r>
            <a:r>
              <a:rPr lang="en-US" sz="2600" dirty="0" smtClean="0">
                <a:solidFill>
                  <a:srgbClr val="0070C0"/>
                </a:solidFill>
              </a:rPr>
              <a:t>  0  (+ </a:t>
            </a:r>
            <a:r>
              <a:rPr lang="en-US" sz="2600" dirty="0" err="1" smtClean="0">
                <a:solidFill>
                  <a:srgbClr val="0070C0"/>
                </a:solidFill>
              </a:rPr>
              <a:t>i</a:t>
            </a:r>
            <a:r>
              <a:rPr lang="en-US" sz="2600" dirty="0" smtClean="0">
                <a:solidFill>
                  <a:srgbClr val="0070C0"/>
                </a:solidFill>
              </a:rPr>
              <a:t> 1)))		</a:t>
            </a:r>
            <a:r>
              <a:rPr lang="en-US" sz="2600" dirty="0" smtClean="0"/>
              <a:t>#start value 0; increment </a:t>
            </a:r>
            <a:r>
              <a:rPr lang="en-US" sz="2600" dirty="0" err="1" smtClean="0"/>
              <a:t>i</a:t>
            </a:r>
            <a:r>
              <a:rPr lang="en-US" sz="2600" dirty="0" smtClean="0"/>
              <a:t> &lt;- i+1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      ((&gt; </a:t>
            </a:r>
            <a:r>
              <a:rPr lang="en-US" sz="2600" dirty="0" err="1" smtClean="0">
                <a:solidFill>
                  <a:srgbClr val="0070C0"/>
                </a:solidFill>
              </a:rPr>
              <a:t>i</a:t>
            </a:r>
            <a:r>
              <a:rPr lang="en-US" sz="2600" dirty="0" smtClean="0">
                <a:solidFill>
                  <a:srgbClr val="0070C0"/>
                </a:solidFill>
              </a:rPr>
              <a:t> 100) sum)		</a:t>
            </a:r>
            <a:r>
              <a:rPr lang="en-US" sz="2600" dirty="0" smtClean="0"/>
              <a:t>#loop exit condition: (&gt; </a:t>
            </a:r>
            <a:r>
              <a:rPr lang="en-US" sz="2600" dirty="0" err="1" smtClean="0"/>
              <a:t>i</a:t>
            </a:r>
            <a:r>
              <a:rPr lang="en-US" sz="2600" dirty="0" smtClean="0"/>
              <a:t> 100)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	#upon exit, sum  will be returned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       (</a:t>
            </a:r>
            <a:r>
              <a:rPr lang="en-US" sz="2600" dirty="0" err="1" smtClean="0">
                <a:solidFill>
                  <a:srgbClr val="0070C0"/>
                </a:solidFill>
              </a:rPr>
              <a:t>setf</a:t>
            </a:r>
            <a:r>
              <a:rPr lang="en-US" sz="2600" dirty="0" smtClean="0">
                <a:solidFill>
                  <a:srgbClr val="0070C0"/>
                </a:solidFill>
              </a:rPr>
              <a:t> sum (+ sum 1))     	</a:t>
            </a:r>
            <a:r>
              <a:rPr lang="en-US" sz="2600" dirty="0" smtClean="0"/>
              <a:t>#loop body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 smtClean="0">
                <a:solidFill>
                  <a:srgbClr val="0070C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820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Global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Visible everywhere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defparameter</a:t>
            </a:r>
            <a:r>
              <a:rPr lang="en-US" altLang="en-US" sz="2000" dirty="0" smtClean="0">
                <a:solidFill>
                  <a:srgbClr val="0070C0"/>
                </a:solidFill>
              </a:rPr>
              <a:t> *glob* 99)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1800" dirty="0" smtClean="0"/>
              <a:t>;*…* convention to name global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defconstant</a:t>
            </a:r>
            <a:r>
              <a:rPr lang="en-US" altLang="en-US" sz="2000" dirty="0" smtClean="0">
                <a:solidFill>
                  <a:srgbClr val="0070C0"/>
                </a:solidFill>
              </a:rPr>
              <a:t> limit (+ *glob* 1))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boundp</a:t>
            </a:r>
            <a:r>
              <a:rPr lang="en-US" altLang="en-US" sz="2000" dirty="0" smtClean="0">
                <a:solidFill>
                  <a:srgbClr val="0070C0"/>
                </a:solidFill>
              </a:rPr>
              <a:t> ‘*glob*)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1800" dirty="0" smtClean="0"/>
              <a:t>;checks if a symbol is the name of a global variable or constant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 </a:t>
            </a: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Local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Only valid within a certain context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&gt;(let ((x 1) (y 2)) (+ x y)</a:t>
            </a:r>
            <a:r>
              <a:rPr lang="en-US" altLang="en-US" sz="2000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;here x and y area local variables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&gt;(let ((x 1) (y 2))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boundp</a:t>
            </a:r>
            <a:r>
              <a:rPr lang="en-US" altLang="en-US" sz="2000" dirty="0" smtClean="0">
                <a:solidFill>
                  <a:srgbClr val="0070C0"/>
                </a:solidFill>
              </a:rPr>
              <a:t> ‘x))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;what will be the result?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21320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Assignment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Assigning values to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 smtClean="0"/>
              <a:t>setf</a:t>
            </a:r>
            <a:r>
              <a:rPr lang="en-US" altLang="en-US" sz="2400" dirty="0" smtClean="0"/>
              <a:t>: most general assignment operator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Examples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size 98)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&gt;(let ((n 10))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n 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n)    </a:t>
            </a:r>
            <a:r>
              <a:rPr lang="en-US" altLang="en-US" sz="2000" dirty="0" smtClean="0"/>
              <a:t>;notes to read and understand this code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x 2)  </a:t>
            </a:r>
            <a:r>
              <a:rPr lang="en-US" altLang="en-US" sz="2000" dirty="0" smtClean="0"/>
              <a:t>;is x a global variable or local variable?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y (list ‘a ‘b ‘c))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(car y) ‘d)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&gt;y </a:t>
            </a:r>
            <a:r>
              <a:rPr lang="en-US" altLang="en-US" sz="2000" dirty="0" smtClean="0"/>
              <a:t>     ;what will be y now?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2609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Observation: some weird assignments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&gt;x</a:t>
            </a:r>
            <a:r>
              <a:rPr lang="en-US" altLang="en-US" sz="2000" dirty="0" smtClean="0"/>
              <a:t>  </a:t>
            </a:r>
            <a:r>
              <a:rPr lang="en-US" altLang="en-US" sz="2000" dirty="0" smtClean="0"/>
              <a:t>		;</a:t>
            </a:r>
            <a:r>
              <a:rPr lang="en-US" altLang="en-US" sz="2000" dirty="0" smtClean="0"/>
              <a:t>what will happen?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x 5</a:t>
            </a:r>
            <a:r>
              <a:rPr lang="en-US" altLang="en-US" sz="2000" dirty="0" smtClean="0">
                <a:solidFill>
                  <a:srgbClr val="0070C0"/>
                </a:solidFill>
              </a:rPr>
              <a:t>)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 x</a:t>
            </a:r>
            <a:r>
              <a:rPr lang="en-US" altLang="en-US" sz="2000" dirty="0" smtClean="0"/>
              <a:t> 		;</a:t>
            </a:r>
            <a:r>
              <a:rPr lang="en-US" altLang="en-US" sz="2000" dirty="0" smtClean="0"/>
              <a:t>what is x’s value?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x (* 2 x))  </a:t>
            </a:r>
            <a:r>
              <a:rPr lang="en-US" altLang="en-US" sz="2000" dirty="0" smtClean="0"/>
              <a:t>;what will be x’s value now?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&gt;(1+ x)  </a:t>
            </a:r>
            <a:r>
              <a:rPr lang="en-US" altLang="en-US" sz="2000" dirty="0" smtClean="0">
                <a:solidFill>
                  <a:srgbClr val="0070C0"/>
                </a:solidFill>
              </a:rPr>
              <a:t>	</a:t>
            </a:r>
            <a:r>
              <a:rPr lang="en-US" altLang="en-US" sz="2000" dirty="0" smtClean="0"/>
              <a:t>;</a:t>
            </a:r>
            <a:r>
              <a:rPr lang="en-US" altLang="en-US" sz="2000" dirty="0" smtClean="0"/>
              <a:t>what is the value of this expression? 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	;</a:t>
            </a:r>
            <a:r>
              <a:rPr lang="en-US" altLang="en-US" sz="2000" dirty="0"/>
              <a:t>w</a:t>
            </a:r>
            <a:r>
              <a:rPr lang="en-US" altLang="en-US" sz="2000" dirty="0" smtClean="0"/>
              <a:t>hat </a:t>
            </a:r>
            <a:r>
              <a:rPr lang="en-US" altLang="en-US" sz="2000" dirty="0" smtClean="0"/>
              <a:t>is x’s value now?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B05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B050"/>
                </a:solidFill>
              </a:rPr>
              <a:t>setf</a:t>
            </a:r>
            <a:r>
              <a:rPr lang="en-US" altLang="en-US" sz="2000" dirty="0" smtClean="0">
                <a:solidFill>
                  <a:srgbClr val="00B050"/>
                </a:solidFill>
              </a:rPr>
              <a:t> 2 7) </a:t>
            </a:r>
            <a:r>
              <a:rPr lang="en-US" altLang="en-US" sz="2000" dirty="0" smtClean="0"/>
              <a:t>;what will happen?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000" dirty="0" smtClean="0">
                <a:solidFill>
                  <a:srgbClr val="0070C0"/>
                </a:solidFill>
              </a:rPr>
              <a:t> 1+ 3) </a:t>
            </a:r>
            <a:r>
              <a:rPr lang="en-US" altLang="en-US" sz="2000" dirty="0" smtClean="0"/>
              <a:t>;what will happen?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&gt;1</a:t>
            </a:r>
            <a:r>
              <a:rPr lang="en-US" altLang="en-US" sz="2000" dirty="0" smtClean="0">
                <a:solidFill>
                  <a:srgbClr val="0070C0"/>
                </a:solidFill>
              </a:rPr>
              <a:t>+	</a:t>
            </a:r>
            <a:r>
              <a:rPr lang="en-US" altLang="en-US" sz="2000" dirty="0" smtClean="0"/>
              <a:t>;what is the value?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&gt;(1+ 7</a:t>
            </a:r>
            <a:r>
              <a:rPr lang="en-US" altLang="en-US" sz="2000" dirty="0" smtClean="0">
                <a:solidFill>
                  <a:srgbClr val="0070C0"/>
                </a:solidFill>
              </a:rPr>
              <a:t>)	</a:t>
            </a:r>
            <a:r>
              <a:rPr lang="en-US" altLang="en-US" sz="2000" dirty="0" smtClean="0"/>
              <a:t>;what is the value of this expression?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Notes to </a:t>
            </a:r>
            <a:r>
              <a:rPr lang="en-US" altLang="en-US" sz="2000" dirty="0" err="1" smtClean="0"/>
              <a:t>setf</a:t>
            </a:r>
            <a:r>
              <a:rPr lang="en-US" altLang="en-US" sz="2000" dirty="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(1) it evaluates the second argument, but not its first argument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(2) variables can have values, so do function definitions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16002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;Another observation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r>
              <a:rPr lang="en-US" dirty="0" smtClean="0">
                <a:solidFill>
                  <a:srgbClr val="0070C0"/>
                </a:solidFill>
              </a:rPr>
              <a:t> ‘(A 2 5)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(car 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r>
              <a:rPr lang="en-US" dirty="0" smtClean="0">
                <a:solidFill>
                  <a:srgbClr val="0070C0"/>
                </a:solidFill>
              </a:rPr>
              <a:t>) ‘+)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 smtClean="0">
                <a:solidFill>
                  <a:srgbClr val="0070C0"/>
                </a:solidFill>
              </a:rPr>
              <a:t>eval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r>
              <a:rPr lang="en-US" dirty="0" smtClean="0">
                <a:solidFill>
                  <a:srgbClr val="0070C0"/>
                </a:solidFill>
              </a:rPr>
              <a:t>)    </a:t>
            </a:r>
            <a:r>
              <a:rPr lang="en-US" dirty="0" smtClean="0"/>
              <a:t>;result?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(car 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r>
              <a:rPr lang="en-US" dirty="0" smtClean="0">
                <a:solidFill>
                  <a:srgbClr val="0070C0"/>
                </a:solidFill>
              </a:rPr>
              <a:t>) ‘*)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&gt;(</a:t>
            </a:r>
            <a:r>
              <a:rPr lang="en-US" dirty="0" err="1" smtClean="0">
                <a:solidFill>
                  <a:srgbClr val="0070C0"/>
                </a:solidFill>
              </a:rPr>
              <a:t>eval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lst</a:t>
            </a:r>
            <a:r>
              <a:rPr lang="en-US" dirty="0" smtClean="0">
                <a:solidFill>
                  <a:srgbClr val="0070C0"/>
                </a:solidFill>
              </a:rPr>
              <a:t>)   </a:t>
            </a:r>
            <a:r>
              <a:rPr lang="en-US" dirty="0" smtClean="0"/>
              <a:t> ;result?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15000" y="1600200"/>
            <a:ext cx="2743200" cy="2862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5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 &amp; Assignment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What output do you expect for each of the following?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x ‘(+ 2 3))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&gt;x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eval</a:t>
            </a:r>
            <a:r>
              <a:rPr lang="en-US" altLang="en-US" dirty="0" smtClean="0">
                <a:solidFill>
                  <a:srgbClr val="0070C0"/>
                </a:solidFill>
              </a:rPr>
              <a:t> x)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eval</a:t>
            </a:r>
            <a:r>
              <a:rPr lang="en-US" altLang="en-US" dirty="0" smtClean="0">
                <a:solidFill>
                  <a:srgbClr val="0070C0"/>
                </a:solidFill>
              </a:rPr>
              <a:t> ‘x)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&gt;(1+ x)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&gt;(1+ (</a:t>
            </a:r>
            <a:r>
              <a:rPr lang="en-US" altLang="en-US" dirty="0" err="1" smtClean="0">
                <a:solidFill>
                  <a:srgbClr val="0070C0"/>
                </a:solidFill>
              </a:rPr>
              <a:t>eval</a:t>
            </a:r>
            <a:r>
              <a:rPr lang="en-US" altLang="en-US" dirty="0" smtClean="0">
                <a:solidFill>
                  <a:srgbClr val="0070C0"/>
                </a:solidFill>
              </a:rPr>
              <a:t> x))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79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Setf &amp; lists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do you expect?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x (a 2))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x ‘(a 2))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bar ‘(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x 3))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&gt;x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&gt;bar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eval</a:t>
            </a:r>
            <a:r>
              <a:rPr lang="en-US" altLang="en-US" dirty="0" smtClean="0">
                <a:solidFill>
                  <a:srgbClr val="0070C0"/>
                </a:solidFill>
              </a:rPr>
              <a:t> bar)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&gt;x</a:t>
            </a:r>
          </a:p>
        </p:txBody>
      </p:sp>
    </p:spTree>
    <p:extLst>
      <p:ext uri="{BB962C8B-B14F-4D97-AF65-F5344CB8AC3E}">
        <p14:creationId xmlns:p14="http://schemas.microsoft.com/office/powerpoint/2010/main" val="1093992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Print out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</a:t>
            </a:r>
            <a:r>
              <a:rPr lang="en-US" altLang="en-US" dirty="0" smtClean="0">
                <a:solidFill>
                  <a:srgbClr val="FF0000"/>
                </a:solidFill>
              </a:rPr>
              <a:t>rint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70C0"/>
                </a:solidFill>
              </a:rPr>
              <a:t>&gt;</a:t>
            </a:r>
            <a:r>
              <a:rPr lang="en-US" altLang="en-US" dirty="0" smtClean="0">
                <a:solidFill>
                  <a:srgbClr val="0070C0"/>
                </a:solidFill>
              </a:rPr>
              <a:t>(print ‘(a b c d))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format</a:t>
            </a:r>
          </a:p>
          <a:p>
            <a:pPr lvl="1" eaLnBrk="1" hangingPunct="1"/>
            <a:r>
              <a:rPr lang="en-US" altLang="en-US" sz="2400" dirty="0" smtClean="0"/>
              <a:t>The most general output function in common Lisp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&gt;(format t “~A plus ~A equals ~A. ~%” 2 3 (+ 2 3))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dirty="0" smtClean="0"/>
              <a:t> ;What will be the output?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dirty="0" smtClean="0"/>
              <a:t> ;What does ~A stand for? What does ~% stand for?</a:t>
            </a:r>
          </a:p>
          <a:p>
            <a:pPr lvl="3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dirty="0" smtClean="0"/>
              <a:t>t: output to default place </a:t>
            </a:r>
          </a:p>
        </p:txBody>
      </p:sp>
    </p:spTree>
    <p:extLst>
      <p:ext uri="{BB962C8B-B14F-4D97-AF65-F5344CB8AC3E}">
        <p14:creationId xmlns:p14="http://schemas.microsoft.com/office/powerpoint/2010/main" val="181469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expression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expre_true_suite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 x &lt; 0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(“x is less than 0”)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Suite is term used in Python to refer to a sub-block of code and can consist of single or multiple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50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standard function for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When no argument given, read from default place, i.e. the </a:t>
            </a:r>
            <a:r>
              <a:rPr lang="en-US" altLang="en-US" sz="2000" dirty="0" err="1" smtClean="0"/>
              <a:t>toplevel</a:t>
            </a:r>
            <a:endParaRPr lang="en-US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Levels of lisp interpreter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&gt;(print “How old are you?”)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1800" dirty="0" smtClean="0">
                <a:solidFill>
                  <a:srgbClr val="0070C0"/>
                </a:solidFill>
              </a:rPr>
              <a:t> age (read))	</a:t>
            </a:r>
            <a:r>
              <a:rPr lang="en-US" altLang="en-US" sz="1800" dirty="0" smtClean="0"/>
              <a:t>		;</a:t>
            </a:r>
            <a:r>
              <a:rPr lang="en-US" altLang="en-US" sz="1800" dirty="0" err="1" smtClean="0"/>
              <a:t>setf</a:t>
            </a:r>
            <a:r>
              <a:rPr lang="en-US" altLang="en-US" sz="1800" dirty="0" smtClean="0"/>
              <a:t> acts as assignment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 smtClean="0">
                <a:solidFill>
                  <a:schemeClr val="hlink"/>
                </a:solidFill>
              </a:rPr>
              <a:t>read</a:t>
            </a:r>
            <a:r>
              <a:rPr lang="en-US" altLang="en-US" sz="2000" dirty="0" smtClean="0"/>
              <a:t> is a complete Lisp parser, i.e. it parses when it reads and returns the Lisp object that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It doesn’t just read characters and return them as a string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 smtClean="0"/>
              <a:t>Above example, if enter 29 it will return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2767297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Python and Lisp</a:t>
            </a:r>
          </a:p>
          <a:p>
            <a:pPr lvl="1"/>
            <a:r>
              <a:rPr lang="en-US" dirty="0" smtClean="0"/>
              <a:t>Initialize a list (either a list of numbers or a list of strings)</a:t>
            </a:r>
          </a:p>
          <a:p>
            <a:pPr lvl="1"/>
            <a:r>
              <a:rPr lang="en-US" dirty="0" smtClean="0"/>
              <a:t>Find the largest element of the list (do not use predefined functions such as max.)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8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expression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if_suite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else_suite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if x &lt; 0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(“x is less than 0”)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else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(“x is greater than or equal 0”)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</a:t>
            </a:r>
            <a:r>
              <a:rPr lang="en-US" dirty="0" err="1" smtClean="0">
                <a:solidFill>
                  <a:srgbClr val="0070C0"/>
                </a:solidFill>
              </a:rPr>
              <a:t>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if expr1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if_suite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	exp2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elif_suite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else_suite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60020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i</a:t>
            </a:r>
            <a:r>
              <a:rPr lang="en-US" sz="2800" dirty="0" smtClean="0">
                <a:solidFill>
                  <a:srgbClr val="0070C0"/>
                </a:solidFill>
              </a:rPr>
              <a:t>f  n &lt; 0 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print (“n &lt; 0”)</a:t>
            </a:r>
          </a:p>
          <a:p>
            <a:r>
              <a:rPr lang="en-US" sz="2800" dirty="0" err="1">
                <a:solidFill>
                  <a:srgbClr val="0070C0"/>
                </a:solidFill>
              </a:rPr>
              <a:t>e</a:t>
            </a:r>
            <a:r>
              <a:rPr lang="en-US" sz="2800" dirty="0" err="1" smtClean="0">
                <a:solidFill>
                  <a:srgbClr val="0070C0"/>
                </a:solidFill>
              </a:rPr>
              <a:t>lif</a:t>
            </a:r>
            <a:r>
              <a:rPr lang="en-US" sz="2800" dirty="0" smtClean="0">
                <a:solidFill>
                  <a:srgbClr val="0070C0"/>
                </a:solidFill>
              </a:rPr>
              <a:t> n == 0 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	print (“n equal 0”)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 smtClean="0">
                <a:solidFill>
                  <a:srgbClr val="0070C0"/>
                </a:solidFill>
              </a:rPr>
              <a:t>lse: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	print (“n &gt; 0”)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Looping (Iteration Statements)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</a:p>
          <a:p>
            <a:r>
              <a:rPr lang="en-US" dirty="0" smtClean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27963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</a:t>
            </a:r>
            <a:r>
              <a:rPr lang="en-US" dirty="0" smtClean="0">
                <a:solidFill>
                  <a:srgbClr val="00B0F0"/>
                </a:solidFill>
              </a:rPr>
              <a:t>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while expression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suite_to_repeat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count = 0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while count &lt; 9 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print (“the index is: “, count)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count += 1</a:t>
            </a:r>
          </a:p>
        </p:txBody>
      </p:sp>
    </p:spTree>
    <p:extLst>
      <p:ext uri="{BB962C8B-B14F-4D97-AF65-F5344CB8AC3E}">
        <p14:creationId xmlns:p14="http://schemas.microsoft.com/office/powerpoint/2010/main" val="31642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f</a:t>
            </a:r>
            <a:r>
              <a:rPr lang="en-US" sz="4000" dirty="0" smtClean="0">
                <a:solidFill>
                  <a:srgbClr val="00B0F0"/>
                </a:solidFill>
              </a:rPr>
              <a:t>or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70C0"/>
                </a:solidFill>
              </a:rPr>
              <a:t>for</a:t>
            </a:r>
            <a:r>
              <a:rPr lang="en-US" sz="3600" dirty="0" smtClean="0"/>
              <a:t> loop in Python likes a </a:t>
            </a:r>
            <a:r>
              <a:rPr lang="en-US" sz="3600" dirty="0" err="1" smtClean="0">
                <a:solidFill>
                  <a:srgbClr val="00B050"/>
                </a:solidFill>
              </a:rPr>
              <a:t>foreach</a:t>
            </a:r>
            <a:r>
              <a:rPr lang="en-US" sz="3600" dirty="0" smtClean="0"/>
              <a:t> iterative-type loop in some shell scripting language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>
                <a:solidFill>
                  <a:srgbClr val="0070C0"/>
                </a:solidFill>
              </a:rPr>
              <a:t>for</a:t>
            </a:r>
            <a:r>
              <a:rPr lang="en-US" sz="3600" dirty="0" smtClean="0"/>
              <a:t> </a:t>
            </a:r>
            <a:r>
              <a:rPr lang="en-US" sz="3600" dirty="0" err="1" smtClean="0"/>
              <a:t>iter_var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in</a:t>
            </a:r>
            <a:r>
              <a:rPr lang="en-US" sz="3600" dirty="0" smtClean="0"/>
              <a:t> </a:t>
            </a:r>
            <a:r>
              <a:rPr lang="en-US" sz="3600" dirty="0" err="1" smtClean="0"/>
              <a:t>iterable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en-US" sz="3600" dirty="0" err="1" smtClean="0"/>
              <a:t>suite_to_repeat</a:t>
            </a:r>
            <a:endParaRPr lang="en-US" sz="3600" dirty="0" smtClean="0"/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	</a:t>
            </a:r>
            <a:endParaRPr lang="en-US" sz="31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	for item in [“email”, “net-surfing”, “homework”, “chat”] 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	</a:t>
            </a:r>
            <a:r>
              <a:rPr lang="en-US" sz="3100" dirty="0" smtClean="0">
                <a:solidFill>
                  <a:srgbClr val="0070C0"/>
                </a:solidFill>
              </a:rPr>
              <a:t>	print (item)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	</a:t>
            </a:r>
            <a:r>
              <a:rPr lang="en-US" sz="3100" dirty="0" smtClean="0">
                <a:solidFill>
                  <a:srgbClr val="0070C0"/>
                </a:solidFill>
              </a:rPr>
              <a:t>print ()</a:t>
            </a:r>
          </a:p>
          <a:p>
            <a:pPr marL="0" indent="0">
              <a:buNone/>
            </a:pPr>
            <a:r>
              <a:rPr lang="en-US" sz="3100" dirty="0"/>
              <a:t>	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	</a:t>
            </a:r>
            <a:r>
              <a:rPr lang="en-US" sz="3100" dirty="0" smtClean="0">
                <a:solidFill>
                  <a:srgbClr val="0070C0"/>
                </a:solidFill>
              </a:rPr>
              <a:t>for </a:t>
            </a:r>
            <a:r>
              <a:rPr lang="en-US" sz="3100" dirty="0" err="1" smtClean="0">
                <a:solidFill>
                  <a:srgbClr val="0070C0"/>
                </a:solidFill>
              </a:rPr>
              <a:t>num</a:t>
            </a:r>
            <a:r>
              <a:rPr lang="en-US" sz="3100" dirty="0" smtClean="0">
                <a:solidFill>
                  <a:srgbClr val="0070C0"/>
                </a:solidFill>
              </a:rPr>
              <a:t> in [0, 1, 2] 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	</a:t>
            </a:r>
            <a:r>
              <a:rPr lang="en-US" sz="3100" dirty="0" smtClean="0">
                <a:solidFill>
                  <a:srgbClr val="0070C0"/>
                </a:solidFill>
              </a:rPr>
              <a:t>	print (</a:t>
            </a:r>
            <a:r>
              <a:rPr lang="en-US" sz="3100" dirty="0" err="1" smtClean="0">
                <a:solidFill>
                  <a:srgbClr val="0070C0"/>
                </a:solidFill>
              </a:rPr>
              <a:t>num</a:t>
            </a:r>
            <a:r>
              <a:rPr lang="en-US" sz="3100" dirty="0" smtClean="0">
                <a:solidFill>
                  <a:srgbClr val="0070C0"/>
                </a:solidFill>
              </a:rPr>
              <a:t>*2)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04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840</Words>
  <Application>Microsoft Office PowerPoint</Application>
  <PresentationFormat>On-screen Show (4:3)</PresentationFormat>
  <Paragraphs>392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3: Control Statements</vt:lpstr>
      <vt:lpstr>Controls Statements</vt:lpstr>
      <vt:lpstr>Python: Branching (Conditional Stmts)</vt:lpstr>
      <vt:lpstr>if statement</vt:lpstr>
      <vt:lpstr>else statement</vt:lpstr>
      <vt:lpstr>elif statement</vt:lpstr>
      <vt:lpstr>Looping (Iteration Statements)</vt:lpstr>
      <vt:lpstr>while statement</vt:lpstr>
      <vt:lpstr>for statement</vt:lpstr>
      <vt:lpstr> for with range()</vt:lpstr>
      <vt:lpstr>range() built-in function</vt:lpstr>
      <vt:lpstr>Example: Building up lists</vt:lpstr>
      <vt:lpstr>List initialization</vt:lpstr>
      <vt:lpstr>FYI: More on Python Basics</vt:lpstr>
      <vt:lpstr>Program output</vt:lpstr>
      <vt:lpstr>Output format</vt:lpstr>
      <vt:lpstr>String method format()</vt:lpstr>
      <vt:lpstr>Program input</vt:lpstr>
      <vt:lpstr> </vt:lpstr>
      <vt:lpstr>Comments</vt:lpstr>
      <vt:lpstr>Arithmetic Operators</vt:lpstr>
      <vt:lpstr>Comparison Operators</vt:lpstr>
      <vt:lpstr>Boolean Expressions</vt:lpstr>
      <vt:lpstr>Examples</vt:lpstr>
      <vt:lpstr>Variables and  Assignments</vt:lpstr>
      <vt:lpstr>Some Examples</vt:lpstr>
      <vt:lpstr>Augmented Assignment (Assignment operators)</vt:lpstr>
      <vt:lpstr>Multiple Assignment &amp;  “Multuple” Assignment </vt:lpstr>
      <vt:lpstr>  References  </vt:lpstr>
      <vt:lpstr>Lisp: Basic Control</vt:lpstr>
      <vt:lpstr>Conditional Form</vt:lpstr>
      <vt:lpstr>if (a simple conditional)</vt:lpstr>
      <vt:lpstr>Repetition</vt:lpstr>
      <vt:lpstr>Variables</vt:lpstr>
      <vt:lpstr>Assignment</vt:lpstr>
      <vt:lpstr>Observation: some weird assignments</vt:lpstr>
      <vt:lpstr>Eval &amp; Assignment</vt:lpstr>
      <vt:lpstr>Setf &amp; lists</vt:lpstr>
      <vt:lpstr>Print out</vt:lpstr>
      <vt:lpstr>Input</vt:lpstr>
      <vt:lpstr>Practice</vt:lpstr>
    </vt:vector>
  </TitlesOfParts>
  <Company>College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Control Statements</dc:title>
  <dc:creator>Lan Yang</dc:creator>
  <cp:lastModifiedBy>Lan Yang</cp:lastModifiedBy>
  <cp:revision>70</cp:revision>
  <cp:lastPrinted>2015-04-21T19:17:32Z</cp:lastPrinted>
  <dcterms:created xsi:type="dcterms:W3CDTF">2015-04-02T19:18:39Z</dcterms:created>
  <dcterms:modified xsi:type="dcterms:W3CDTF">2018-03-29T15:50:38Z</dcterms:modified>
</cp:coreProperties>
</file>