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8" r:id="rId2"/>
    <p:sldId id="312" r:id="rId3"/>
    <p:sldId id="279" r:id="rId4"/>
    <p:sldId id="285" r:id="rId5"/>
    <p:sldId id="313" r:id="rId6"/>
    <p:sldId id="281" r:id="rId7"/>
    <p:sldId id="282" r:id="rId8"/>
    <p:sldId id="283" r:id="rId9"/>
    <p:sldId id="284" r:id="rId10"/>
    <p:sldId id="286" r:id="rId11"/>
    <p:sldId id="287" r:id="rId12"/>
    <p:sldId id="291" r:id="rId13"/>
    <p:sldId id="292" r:id="rId14"/>
    <p:sldId id="300" r:id="rId15"/>
    <p:sldId id="301" r:id="rId16"/>
    <p:sldId id="297" r:id="rId17"/>
    <p:sldId id="302" r:id="rId18"/>
    <p:sldId id="298" r:id="rId19"/>
    <p:sldId id="303" r:id="rId20"/>
    <p:sldId id="314" r:id="rId21"/>
    <p:sldId id="315" r:id="rId22"/>
    <p:sldId id="316" r:id="rId23"/>
    <p:sldId id="317" r:id="rId24"/>
    <p:sldId id="318" r:id="rId25"/>
    <p:sldId id="319" r:id="rId26"/>
    <p:sldId id="321" r:id="rId27"/>
    <p:sldId id="322" r:id="rId28"/>
    <p:sldId id="324" r:id="rId29"/>
    <p:sldId id="32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98" autoAdjust="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DD4F7-94D0-4A1A-BB4E-08D3706696F8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026A1-2825-4053-992C-5F5FA38E9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3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A85A-9370-4262-A713-A37BED0C3B2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327F-29EC-481A-9C15-2DEE02BD7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4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A85A-9370-4262-A713-A37BED0C3B2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327F-29EC-481A-9C15-2DEE02BD7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1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A85A-9370-4262-A713-A37BED0C3B2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327F-29EC-481A-9C15-2DEE02BD7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A85A-9370-4262-A713-A37BED0C3B2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327F-29EC-481A-9C15-2DEE02BD7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6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A85A-9370-4262-A713-A37BED0C3B2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327F-29EC-481A-9C15-2DEE02BD7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8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A85A-9370-4262-A713-A37BED0C3B2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327F-29EC-481A-9C15-2DEE02BD7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2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A85A-9370-4262-A713-A37BED0C3B2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327F-29EC-481A-9C15-2DEE02BD7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7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A85A-9370-4262-A713-A37BED0C3B2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327F-29EC-481A-9C15-2DEE02BD7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2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A85A-9370-4262-A713-A37BED0C3B2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327F-29EC-481A-9C15-2DEE02BD7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A85A-9370-4262-A713-A37BED0C3B2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327F-29EC-481A-9C15-2DEE02BD7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8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A85A-9370-4262-A713-A37BED0C3B2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327F-29EC-481A-9C15-2DEE02BD7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4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7A85A-9370-4262-A713-A37BED0C3B25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9327F-29EC-481A-9C15-2DEE02BD7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1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4a:  Defining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CS352 -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Forward 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Function must be declared before it’s called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def</a:t>
            </a:r>
            <a:r>
              <a:rPr lang="en-US" dirty="0" smtClean="0">
                <a:solidFill>
                  <a:srgbClr val="0070C0"/>
                </a:solidFill>
              </a:rPr>
              <a:t> foo () 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print (“in foo”)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bar()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50"/>
                </a:solidFill>
              </a:rPr>
              <a:t>foo()</a:t>
            </a:r>
            <a:r>
              <a:rPr lang="en-US" dirty="0" smtClean="0"/>
              <a:t>		#error: bar() not declared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def</a:t>
            </a:r>
            <a:r>
              <a:rPr lang="en-US" dirty="0" smtClean="0">
                <a:solidFill>
                  <a:srgbClr val="0070C0"/>
                </a:solidFill>
              </a:rPr>
              <a:t> foo() 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print (“in foo”)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bar()		</a:t>
            </a:r>
            <a:r>
              <a:rPr lang="en-US" dirty="0" smtClean="0"/>
              <a:t>#bar called before definition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	</a:t>
            </a:r>
            <a:r>
              <a:rPr lang="en-US" dirty="0">
                <a:solidFill>
                  <a:srgbClr val="FF0000"/>
                </a:solidFill>
              </a:rPr>
              <a:t>#any problem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def</a:t>
            </a:r>
            <a:r>
              <a:rPr lang="en-US" dirty="0" smtClean="0">
                <a:solidFill>
                  <a:srgbClr val="0070C0"/>
                </a:solidFill>
              </a:rPr>
              <a:t> bar() 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print (“in bar”)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foo()		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79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Why no forward reference problem?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General rule: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declared before it’s called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smtClean="0">
                <a:solidFill>
                  <a:srgbClr val="7030A0"/>
                </a:solidFill>
              </a:rPr>
              <a:t>(not necessary before it’s used in another function body)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order here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declare foo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declare bar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	call foo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2800" dirty="0" smtClean="0"/>
              <a:t>#bar is declared before foo is called!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	#thus, no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5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Positional Arguments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err="1" smtClean="0">
                <a:solidFill>
                  <a:srgbClr val="0070C0"/>
                </a:solidFill>
              </a:rPr>
              <a:t>def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myFun</a:t>
            </a:r>
            <a:r>
              <a:rPr lang="en-US" sz="2800" dirty="0" smtClean="0">
                <a:solidFill>
                  <a:srgbClr val="0070C0"/>
                </a:solidFill>
              </a:rPr>
              <a:t> (</a:t>
            </a:r>
            <a:r>
              <a:rPr lang="en-US" sz="2800" dirty="0" err="1" smtClean="0">
                <a:solidFill>
                  <a:srgbClr val="0070C0"/>
                </a:solidFill>
              </a:rPr>
              <a:t>item_cost</a:t>
            </a:r>
            <a:r>
              <a:rPr lang="en-US" sz="2800" dirty="0" smtClean="0">
                <a:solidFill>
                  <a:srgbClr val="0070C0"/>
                </a:solidFill>
              </a:rPr>
              <a:t>, unit) 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	#details omitted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#which of the following are valid function calls?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00B050"/>
                </a:solidFill>
              </a:rPr>
              <a:t>myFun</a:t>
            </a:r>
            <a:r>
              <a:rPr lang="en-US" sz="2800" dirty="0" smtClean="0">
                <a:solidFill>
                  <a:srgbClr val="00B050"/>
                </a:solidFill>
              </a:rPr>
              <a:t> (50.5)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err="1" smtClean="0">
                <a:solidFill>
                  <a:srgbClr val="0070C0"/>
                </a:solidFill>
              </a:rPr>
              <a:t>myFun</a:t>
            </a:r>
            <a:r>
              <a:rPr lang="en-US" sz="2800" dirty="0" smtClean="0">
                <a:solidFill>
                  <a:srgbClr val="0070C0"/>
                </a:solidFill>
              </a:rPr>
              <a:t> (50.5, 3)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err="1" smtClean="0">
                <a:solidFill>
                  <a:srgbClr val="00B050"/>
                </a:solidFill>
              </a:rPr>
              <a:t>myFun</a:t>
            </a:r>
            <a:r>
              <a:rPr lang="en-US" sz="2800" dirty="0" smtClean="0">
                <a:solidFill>
                  <a:srgbClr val="00B050"/>
                </a:solidFill>
              </a:rPr>
              <a:t> (50.5, 3, 0.09)</a:t>
            </a:r>
          </a:p>
          <a:p>
            <a:pPr marL="0" indent="0">
              <a:buNone/>
            </a:pPr>
            <a:r>
              <a:rPr lang="en-US" sz="2800" dirty="0" smtClean="0"/>
              <a:t>#what about this one?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	</a:t>
            </a:r>
            <a:r>
              <a:rPr lang="en-US" sz="2800" dirty="0" err="1" smtClean="0">
                <a:solidFill>
                  <a:srgbClr val="00B050"/>
                </a:solidFill>
              </a:rPr>
              <a:t>myFun</a:t>
            </a:r>
            <a:r>
              <a:rPr lang="en-US" sz="2800" dirty="0" smtClean="0">
                <a:solidFill>
                  <a:srgbClr val="00B050"/>
                </a:solidFill>
              </a:rPr>
              <a:t> (3, 50.3)</a:t>
            </a:r>
          </a:p>
        </p:txBody>
      </p:sp>
    </p:spTree>
    <p:extLst>
      <p:ext uri="{BB962C8B-B14F-4D97-AF65-F5344CB8AC3E}">
        <p14:creationId xmlns:p14="http://schemas.microsoft.com/office/powerpoint/2010/main" val="34567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Default Arguments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General syntax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def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func</a:t>
            </a:r>
            <a:r>
              <a:rPr lang="en-US" sz="2400" dirty="0" smtClean="0">
                <a:solidFill>
                  <a:srgbClr val="FF0000"/>
                </a:solidFill>
              </a:rPr>
              <a:t> (</a:t>
            </a:r>
            <a:r>
              <a:rPr lang="en-US" sz="2400" dirty="0" err="1" smtClean="0">
                <a:solidFill>
                  <a:srgbClr val="FF0000"/>
                </a:solidFill>
              </a:rPr>
              <a:t>pos_args</a:t>
            </a:r>
            <a:r>
              <a:rPr lang="en-US" sz="2400" dirty="0" smtClean="0">
                <a:solidFill>
                  <a:srgbClr val="FF0000"/>
                </a:solidFill>
              </a:rPr>
              <a:t>, d_arg1 = d_v1,  d_arg2 = d_v2, …) 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	“</a:t>
            </a:r>
            <a:r>
              <a:rPr lang="en-US" sz="2400" dirty="0" err="1" smtClean="0">
                <a:solidFill>
                  <a:srgbClr val="FF0000"/>
                </a:solidFill>
              </a:rPr>
              <a:t>fun_doc_string</a:t>
            </a:r>
            <a:r>
              <a:rPr lang="en-US" sz="2400" dirty="0" smtClean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</a:rPr>
              <a:t>fun_body_suite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sz="2800" dirty="0" err="1" smtClean="0">
                <a:solidFill>
                  <a:srgbClr val="0070C0"/>
                </a:solidFill>
              </a:rPr>
              <a:t>def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taxMe</a:t>
            </a:r>
            <a:r>
              <a:rPr lang="en-US" sz="2800" dirty="0" smtClean="0">
                <a:solidFill>
                  <a:srgbClr val="0070C0"/>
                </a:solidFill>
              </a:rPr>
              <a:t> (cost, rate = 0.09) 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	return cost + cost * rate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err="1" smtClean="0">
                <a:solidFill>
                  <a:srgbClr val="0070C0"/>
                </a:solidFill>
              </a:rPr>
              <a:t>taxMe</a:t>
            </a:r>
            <a:r>
              <a:rPr lang="en-US" sz="2800" dirty="0" smtClean="0">
                <a:solidFill>
                  <a:srgbClr val="0070C0"/>
                </a:solidFill>
              </a:rPr>
              <a:t> (100)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err="1" smtClean="0">
                <a:solidFill>
                  <a:srgbClr val="0070C0"/>
                </a:solidFill>
              </a:rPr>
              <a:t>taxMe</a:t>
            </a:r>
            <a:r>
              <a:rPr lang="en-US" sz="2800" dirty="0" smtClean="0">
                <a:solidFill>
                  <a:srgbClr val="0070C0"/>
                </a:solidFill>
              </a:rPr>
              <a:t> (100, 0.08)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Passing list as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very simple example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000" dirty="0" err="1">
                <a:solidFill>
                  <a:srgbClr val="0070C0"/>
                </a:solidFill>
              </a:rPr>
              <a:t>def</a:t>
            </a:r>
            <a:r>
              <a:rPr lang="en-US" sz="3000" dirty="0">
                <a:solidFill>
                  <a:srgbClr val="0070C0"/>
                </a:solidFill>
              </a:rPr>
              <a:t> sum(*</a:t>
            </a:r>
            <a:r>
              <a:rPr lang="en-US" sz="3000" dirty="0" err="1">
                <a:solidFill>
                  <a:srgbClr val="0070C0"/>
                </a:solidFill>
              </a:rPr>
              <a:t>args</a:t>
            </a:r>
            <a:r>
              <a:rPr lang="en-US" sz="3000" dirty="0">
                <a:solidFill>
                  <a:srgbClr val="0070C0"/>
                </a:solidFill>
              </a:rPr>
              <a:t>):</a:t>
            </a:r>
            <a:br>
              <a:rPr lang="en-US" sz="3000" dirty="0">
                <a:solidFill>
                  <a:srgbClr val="0070C0"/>
                </a:solidFill>
              </a:rPr>
            </a:br>
            <a:r>
              <a:rPr lang="en-US" sz="3000" dirty="0">
                <a:solidFill>
                  <a:srgbClr val="0070C0"/>
                </a:solidFill>
              </a:rPr>
              <a:t>  result = 0</a:t>
            </a:r>
            <a:br>
              <a:rPr lang="en-US" sz="3000" dirty="0">
                <a:solidFill>
                  <a:srgbClr val="0070C0"/>
                </a:solidFill>
              </a:rPr>
            </a:br>
            <a:r>
              <a:rPr lang="en-US" sz="3000" dirty="0">
                <a:solidFill>
                  <a:srgbClr val="0070C0"/>
                </a:solidFill>
              </a:rPr>
              <a:t>  for </a:t>
            </a:r>
            <a:r>
              <a:rPr lang="en-US" sz="3000" dirty="0" err="1">
                <a:solidFill>
                  <a:srgbClr val="0070C0"/>
                </a:solidFill>
              </a:rPr>
              <a:t>arg</a:t>
            </a:r>
            <a:r>
              <a:rPr lang="en-US" sz="3000" dirty="0">
                <a:solidFill>
                  <a:srgbClr val="0070C0"/>
                </a:solidFill>
              </a:rPr>
              <a:t> in </a:t>
            </a:r>
            <a:r>
              <a:rPr lang="en-US" sz="3000" dirty="0" err="1">
                <a:solidFill>
                  <a:srgbClr val="0070C0"/>
                </a:solidFill>
              </a:rPr>
              <a:t>args</a:t>
            </a:r>
            <a:r>
              <a:rPr lang="en-US" sz="3000" dirty="0">
                <a:solidFill>
                  <a:srgbClr val="0070C0"/>
                </a:solidFill>
              </a:rPr>
              <a:t>:</a:t>
            </a:r>
            <a:br>
              <a:rPr lang="en-US" sz="3000" dirty="0">
                <a:solidFill>
                  <a:srgbClr val="0070C0"/>
                </a:solidFill>
              </a:rPr>
            </a:br>
            <a:r>
              <a:rPr lang="en-US" sz="3000" dirty="0">
                <a:solidFill>
                  <a:srgbClr val="0070C0"/>
                </a:solidFill>
              </a:rPr>
              <a:t>    result += </a:t>
            </a:r>
            <a:r>
              <a:rPr lang="en-US" sz="3000" dirty="0" err="1">
                <a:solidFill>
                  <a:srgbClr val="0070C0"/>
                </a:solidFill>
              </a:rPr>
              <a:t>arg</a:t>
            </a:r>
            <a:r>
              <a:rPr lang="en-US" sz="3000" dirty="0">
                <a:solidFill>
                  <a:srgbClr val="0070C0"/>
                </a:solidFill>
              </a:rPr>
              <a:t/>
            </a:r>
            <a:br>
              <a:rPr lang="en-US" sz="3000" dirty="0">
                <a:solidFill>
                  <a:srgbClr val="0070C0"/>
                </a:solidFill>
              </a:rPr>
            </a:br>
            <a:r>
              <a:rPr lang="en-US" sz="3000" dirty="0">
                <a:solidFill>
                  <a:srgbClr val="0070C0"/>
                </a:solidFill>
              </a:rPr>
              <a:t>  return result</a:t>
            </a:r>
            <a:br>
              <a:rPr lang="en-US" sz="3000" dirty="0">
                <a:solidFill>
                  <a:srgbClr val="0070C0"/>
                </a:solidFill>
              </a:rPr>
            </a:br>
            <a:r>
              <a:rPr lang="en-US" sz="3000" dirty="0">
                <a:solidFill>
                  <a:srgbClr val="0070C0"/>
                </a:solidFill>
              </a:rPr>
              <a:t/>
            </a:r>
            <a:br>
              <a:rPr lang="en-US" sz="3000" dirty="0">
                <a:solidFill>
                  <a:srgbClr val="0070C0"/>
                </a:solidFill>
              </a:rPr>
            </a:br>
            <a:r>
              <a:rPr lang="en-US" sz="3000" dirty="0">
                <a:solidFill>
                  <a:srgbClr val="0070C0"/>
                </a:solidFill>
              </a:rPr>
              <a:t>print </a:t>
            </a:r>
            <a:r>
              <a:rPr lang="en-US" sz="3000" dirty="0" smtClean="0">
                <a:solidFill>
                  <a:srgbClr val="0070C0"/>
                </a:solidFill>
              </a:rPr>
              <a:t>(sum(1,2,3))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6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8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Generators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Why generator?</a:t>
            </a:r>
          </a:p>
          <a:p>
            <a:pPr lvl="1"/>
            <a:r>
              <a:rPr lang="en-US" dirty="0" smtClean="0"/>
              <a:t>Sometimes </a:t>
            </a:r>
            <a:r>
              <a:rPr lang="en-US" dirty="0"/>
              <a:t>it may be useful to return a single value at a time, instead of an entire sequence. 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generator is a function which is written to return values one at a time. 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generator can compute the next value, save its state, and then pick up again where it left off when called again.</a:t>
            </a:r>
          </a:p>
          <a:p>
            <a:r>
              <a:rPr lang="en-US" dirty="0"/>
              <a:t>Syntactically, the generator looks just like a function, but it “yields” a value instead of returning one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return statement would terminate the sequence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6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6731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Generator Examples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Python-wise generator</a:t>
            </a:r>
          </a:p>
          <a:p>
            <a:pPr lvl="1"/>
            <a:r>
              <a:rPr lang="en-US" dirty="0" smtClean="0"/>
              <a:t>A function with a </a:t>
            </a:r>
            <a:r>
              <a:rPr lang="en-US" dirty="0" smtClean="0">
                <a:solidFill>
                  <a:srgbClr val="0070C0"/>
                </a:solidFill>
              </a:rPr>
              <a:t>yield</a:t>
            </a:r>
            <a:r>
              <a:rPr lang="en-US" dirty="0" smtClean="0"/>
              <a:t> statement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def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city_generator</a:t>
            </a:r>
            <a:r>
              <a:rPr lang="en-US" dirty="0">
                <a:solidFill>
                  <a:srgbClr val="0070C0"/>
                </a:solidFill>
              </a:rPr>
              <a:t>():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yield("London")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yield</a:t>
            </a:r>
            <a:r>
              <a:rPr lang="en-US" dirty="0" smtClean="0">
                <a:solidFill>
                  <a:srgbClr val="0070C0"/>
                </a:solidFill>
              </a:rPr>
              <a:t>(“Paris")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yield</a:t>
            </a:r>
            <a:r>
              <a:rPr lang="en-US" dirty="0" smtClean="0">
                <a:solidFill>
                  <a:srgbClr val="0070C0"/>
                </a:solidFill>
              </a:rPr>
              <a:t>(“Berlin")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city </a:t>
            </a:r>
            <a:r>
              <a:rPr lang="en-US" dirty="0">
                <a:solidFill>
                  <a:srgbClr val="0070C0"/>
                </a:solidFill>
              </a:rPr>
              <a:t>= </a:t>
            </a:r>
            <a:r>
              <a:rPr lang="en-US" dirty="0" err="1">
                <a:solidFill>
                  <a:srgbClr val="0070C0"/>
                </a:solidFill>
              </a:rPr>
              <a:t>city_generator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print(next(city))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print(next(city))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print(next(city))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print(next(city))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for item in </a:t>
            </a:r>
            <a:r>
              <a:rPr lang="en-US" dirty="0" err="1" smtClean="0">
                <a:solidFill>
                  <a:srgbClr val="0070C0"/>
                </a:solidFill>
              </a:rPr>
              <a:t>city_generator</a:t>
            </a:r>
            <a:r>
              <a:rPr lang="en-US" dirty="0" smtClean="0">
                <a:solidFill>
                  <a:srgbClr val="0070C0"/>
                </a:solidFill>
              </a:rPr>
              <a:t> () :  print (item)</a:t>
            </a: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9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7500" lnSpcReduction="20000"/>
          </a:bodyPr>
          <a:lstStyle/>
          <a:p>
            <a:pPr marL="40005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def</a:t>
            </a:r>
            <a:r>
              <a:rPr lang="en-US" dirty="0">
                <a:solidFill>
                  <a:srgbClr val="0070C0"/>
                </a:solidFill>
              </a:rPr>
              <a:t> squares(x):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	for </a:t>
            </a:r>
            <a:r>
              <a:rPr lang="en-US" dirty="0">
                <a:solidFill>
                  <a:srgbClr val="0070C0"/>
                </a:solidFill>
              </a:rPr>
              <a:t>i in range(x):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		</a:t>
            </a:r>
            <a:r>
              <a:rPr lang="en-US" dirty="0" smtClean="0">
                <a:solidFill>
                  <a:srgbClr val="0070C0"/>
                </a:solidFill>
              </a:rPr>
              <a:t>yield (i</a:t>
            </a:r>
            <a:r>
              <a:rPr lang="en-US" dirty="0">
                <a:solidFill>
                  <a:srgbClr val="0070C0"/>
                </a:solidFill>
              </a:rPr>
              <a:t>**</a:t>
            </a:r>
            <a:r>
              <a:rPr lang="en-US" dirty="0" smtClean="0">
                <a:solidFill>
                  <a:srgbClr val="0070C0"/>
                </a:solidFill>
              </a:rPr>
              <a:t>2)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for </a:t>
            </a:r>
            <a:r>
              <a:rPr lang="en-US" dirty="0">
                <a:solidFill>
                  <a:srgbClr val="0070C0"/>
                </a:solidFill>
              </a:rPr>
              <a:t>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in </a:t>
            </a:r>
            <a:r>
              <a:rPr lang="en-US" dirty="0" smtClean="0">
                <a:solidFill>
                  <a:srgbClr val="0070C0"/>
                </a:solidFill>
              </a:rPr>
              <a:t>squares(4):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print (e, end=“ “)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0 1 4 </a:t>
            </a:r>
            <a:r>
              <a:rPr lang="en-US" dirty="0" smtClean="0">
                <a:solidFill>
                  <a:srgbClr val="C00000"/>
                </a:solidFill>
              </a:rPr>
              <a:t>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get next element in sequence from the next() function: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z = squares(4)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z.next</a:t>
            </a:r>
            <a:r>
              <a:rPr lang="en-US" dirty="0">
                <a:solidFill>
                  <a:srgbClr val="0070C0"/>
                </a:solidFill>
              </a:rPr>
              <a:t>()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err="1">
                <a:solidFill>
                  <a:srgbClr val="0070C0"/>
                </a:solidFill>
              </a:rPr>
              <a:t>z.next</a:t>
            </a:r>
            <a:r>
              <a:rPr lang="en-US" dirty="0">
                <a:solidFill>
                  <a:srgbClr val="0070C0"/>
                </a:solidFill>
              </a:rPr>
              <a:t>()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Random numbers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import random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random.random</a:t>
            </a:r>
            <a:r>
              <a:rPr lang="en-US" sz="2400" dirty="0">
                <a:solidFill>
                  <a:srgbClr val="0070C0"/>
                </a:solidFill>
              </a:rPr>
              <a:t>()        # Random float x, </a:t>
            </a:r>
            <a:r>
              <a:rPr lang="en-US" sz="2400" dirty="0" smtClean="0">
                <a:solidFill>
                  <a:srgbClr val="0070C0"/>
                </a:solidFill>
              </a:rPr>
              <a:t>0.0 </a:t>
            </a:r>
            <a:r>
              <a:rPr lang="en-US" sz="2400" dirty="0">
                <a:solidFill>
                  <a:srgbClr val="0070C0"/>
                </a:solidFill>
              </a:rPr>
              <a:t>&lt;= x &lt; </a:t>
            </a:r>
            <a:r>
              <a:rPr lang="en-US" sz="2400" dirty="0" smtClean="0">
                <a:solidFill>
                  <a:srgbClr val="0070C0"/>
                </a:solidFill>
              </a:rPr>
              <a:t>1.0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random.uniform</a:t>
            </a:r>
            <a:r>
              <a:rPr lang="en-US" sz="2400" dirty="0" smtClean="0">
                <a:solidFill>
                  <a:srgbClr val="0070C0"/>
                </a:solidFill>
              </a:rPr>
              <a:t>(1</a:t>
            </a:r>
            <a:r>
              <a:rPr lang="en-US" sz="2400" dirty="0">
                <a:solidFill>
                  <a:srgbClr val="0070C0"/>
                </a:solidFill>
              </a:rPr>
              <a:t>, 10)  # Random float x, 1.0 &lt;= x &lt; </a:t>
            </a:r>
            <a:r>
              <a:rPr lang="en-US" sz="2400" dirty="0" smtClean="0">
                <a:solidFill>
                  <a:srgbClr val="0070C0"/>
                </a:solidFill>
              </a:rPr>
              <a:t>10.0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random.randint</a:t>
            </a:r>
            <a:r>
              <a:rPr lang="en-US" sz="2400" dirty="0" smtClean="0">
                <a:solidFill>
                  <a:srgbClr val="0070C0"/>
                </a:solidFill>
              </a:rPr>
              <a:t>(1</a:t>
            </a:r>
            <a:r>
              <a:rPr lang="en-US" sz="2400" dirty="0">
                <a:solidFill>
                  <a:srgbClr val="0070C0"/>
                </a:solidFill>
              </a:rPr>
              <a:t>, 10)  # Integer </a:t>
            </a:r>
            <a:r>
              <a:rPr lang="en-US" sz="2400" dirty="0" smtClean="0">
                <a:solidFill>
                  <a:srgbClr val="0070C0"/>
                </a:solidFill>
              </a:rPr>
              <a:t>in [1, 10]  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random.choice</a:t>
            </a:r>
            <a:r>
              <a:rPr lang="en-US" sz="2400" dirty="0" smtClean="0">
                <a:solidFill>
                  <a:srgbClr val="0070C0"/>
                </a:solidFill>
              </a:rPr>
              <a:t>(“ABC”)  </a:t>
            </a:r>
            <a:r>
              <a:rPr lang="en-US" sz="2400" dirty="0">
                <a:solidFill>
                  <a:srgbClr val="0070C0"/>
                </a:solidFill>
              </a:rPr>
              <a:t># Choose a random </a:t>
            </a:r>
            <a:r>
              <a:rPr lang="en-US" sz="2400" dirty="0" smtClean="0">
                <a:solidFill>
                  <a:srgbClr val="0070C0"/>
                </a:solidFill>
              </a:rPr>
              <a:t>element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items </a:t>
            </a:r>
            <a:r>
              <a:rPr lang="en-US" sz="2400" dirty="0">
                <a:solidFill>
                  <a:srgbClr val="0070C0"/>
                </a:solidFill>
              </a:rPr>
              <a:t>= [1, 2, 3, 4, 5, 6, 7]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random.shuffle</a:t>
            </a:r>
            <a:r>
              <a:rPr lang="en-US" sz="2400" dirty="0" smtClean="0">
                <a:solidFill>
                  <a:srgbClr val="0070C0"/>
                </a:solidFill>
              </a:rPr>
              <a:t>(items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items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[7, 3, 2, 5, 6, 4, 1</a:t>
            </a:r>
            <a:r>
              <a:rPr lang="en-US" sz="2400" dirty="0" smtClean="0">
                <a:solidFill>
                  <a:srgbClr val="0070C0"/>
                </a:solidFill>
              </a:rPr>
              <a:t>]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70C0"/>
                </a:solidFill>
              </a:rPr>
              <a:t>random.sample</a:t>
            </a:r>
            <a:r>
              <a:rPr lang="en-US" sz="2400" dirty="0">
                <a:solidFill>
                  <a:srgbClr val="0070C0"/>
                </a:solidFill>
              </a:rPr>
              <a:t>([1, 2, 3, 4, 5],  3)  # Choose 3 elements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[4, 1, 5]</a:t>
            </a:r>
          </a:p>
        </p:txBody>
      </p:sp>
    </p:spTree>
    <p:extLst>
      <p:ext uri="{BB962C8B-B14F-4D97-AF65-F5344CB8AC3E}">
        <p14:creationId xmlns:p14="http://schemas.microsoft.com/office/powerpoint/2010/main" val="29654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import random</a:t>
            </a:r>
          </a:p>
          <a:p>
            <a:pPr marL="400050" lvl="1" indent="0">
              <a:buNone/>
            </a:pPr>
            <a:endParaRPr lang="en-US" sz="24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guess </a:t>
            </a:r>
            <a:r>
              <a:rPr lang="en-US" sz="2400" dirty="0">
                <a:solidFill>
                  <a:srgbClr val="0070C0"/>
                </a:solidFill>
              </a:rPr>
              <a:t>= </a:t>
            </a:r>
            <a:r>
              <a:rPr lang="en-US" sz="2400" dirty="0" err="1">
                <a:solidFill>
                  <a:srgbClr val="0070C0"/>
                </a:solidFill>
              </a:rPr>
              <a:t>random.randint</a:t>
            </a:r>
            <a:r>
              <a:rPr lang="en-US" sz="2400" dirty="0">
                <a:solidFill>
                  <a:srgbClr val="0070C0"/>
                </a:solidFill>
              </a:rPr>
              <a:t>(1,100)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print (guess)</a:t>
            </a:r>
            <a:r>
              <a:rPr lang="en-US" sz="2400" dirty="0">
                <a:solidFill>
                  <a:srgbClr val="0070C0"/>
                </a:solidFill>
              </a:rPr>
              <a:t/>
            </a:r>
            <a:br>
              <a:rPr lang="en-US" sz="2400" dirty="0">
                <a:solidFill>
                  <a:srgbClr val="0070C0"/>
                </a:solidFill>
              </a:rPr>
            </a:br>
            <a:endParaRPr lang="en-US" sz="24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dinner </a:t>
            </a:r>
            <a:r>
              <a:rPr lang="en-US" sz="2400" dirty="0">
                <a:solidFill>
                  <a:srgbClr val="0070C0"/>
                </a:solidFill>
              </a:rPr>
              <a:t>= </a:t>
            </a:r>
            <a:r>
              <a:rPr lang="en-US" sz="2400" dirty="0" err="1">
                <a:solidFill>
                  <a:srgbClr val="0070C0"/>
                </a:solidFill>
              </a:rPr>
              <a:t>random.choice</a:t>
            </a:r>
            <a:r>
              <a:rPr lang="en-US" sz="2400" dirty="0">
                <a:solidFill>
                  <a:srgbClr val="0070C0"/>
                </a:solidFill>
              </a:rPr>
              <a:t>([“meatloaf”, “pizza”, </a:t>
            </a:r>
            <a:r>
              <a:rPr lang="en-US" sz="2400" dirty="0" smtClean="0">
                <a:solidFill>
                  <a:srgbClr val="0070C0"/>
                </a:solidFill>
              </a:rPr>
              <a:t>“pot </a:t>
            </a:r>
            <a:r>
              <a:rPr lang="en-US" sz="2400" dirty="0">
                <a:solidFill>
                  <a:srgbClr val="0070C0"/>
                </a:solidFill>
              </a:rPr>
              <a:t>pie”])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print (dinner)</a:t>
            </a:r>
            <a:r>
              <a:rPr lang="en-US" sz="2400" dirty="0">
                <a:solidFill>
                  <a:srgbClr val="0070C0"/>
                </a:solidFill>
              </a:rPr>
              <a:t/>
            </a:r>
            <a:br>
              <a:rPr lang="en-US" sz="2400" dirty="0">
                <a:solidFill>
                  <a:srgbClr val="0070C0"/>
                </a:solidFill>
              </a:rPr>
            </a:b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4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I: Python function definitions</a:t>
            </a:r>
          </a:p>
          <a:p>
            <a:r>
              <a:rPr lang="en-US" dirty="0" smtClean="0"/>
              <a:t>Part II: Lisp function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14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Lisp</a:t>
            </a:r>
            <a:r>
              <a:rPr lang="en-US" dirty="0" smtClean="0"/>
              <a:t>: user-defined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(DEFUN function-name </a:t>
            </a:r>
            <a:r>
              <a:rPr lang="en-US" dirty="0" err="1">
                <a:solidFill>
                  <a:srgbClr val="0070C0"/>
                </a:solidFill>
              </a:rPr>
              <a:t>arg</a:t>
            </a:r>
            <a:r>
              <a:rPr lang="en-US" dirty="0">
                <a:solidFill>
                  <a:srgbClr val="0070C0"/>
                </a:solidFill>
              </a:rPr>
              <a:t>-list body)</a:t>
            </a:r>
          </a:p>
          <a:p>
            <a:r>
              <a:rPr lang="en-US" dirty="0"/>
              <a:t>Examples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defun</a:t>
            </a:r>
            <a:r>
              <a:rPr lang="en-US" dirty="0">
                <a:solidFill>
                  <a:srgbClr val="0070C0"/>
                </a:solidFill>
              </a:rPr>
              <a:t> double(x) (* 2 x))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defun</a:t>
            </a:r>
            <a:r>
              <a:rPr lang="en-US" dirty="0">
                <a:solidFill>
                  <a:srgbClr val="0070C0"/>
                </a:solidFill>
              </a:rPr>
              <a:t> times-square (x y) </a:t>
            </a:r>
            <a:endParaRPr lang="en-US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  (* </a:t>
            </a:r>
            <a:r>
              <a:rPr lang="en-US" dirty="0">
                <a:solidFill>
                  <a:srgbClr val="0070C0"/>
                </a:solidFill>
              </a:rPr>
              <a:t>x y y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defun</a:t>
            </a:r>
            <a:r>
              <a:rPr lang="en-US" dirty="0">
                <a:solidFill>
                  <a:srgbClr val="0070C0"/>
                </a:solidFill>
              </a:rPr>
              <a:t> our-third (L)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(car (</a:t>
            </a:r>
            <a:r>
              <a:rPr lang="en-US" dirty="0" err="1">
                <a:solidFill>
                  <a:srgbClr val="0070C0"/>
                </a:solidFill>
              </a:rPr>
              <a:t>cdr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dirty="0" err="1">
                <a:solidFill>
                  <a:srgbClr val="0070C0"/>
                </a:solidFill>
              </a:rPr>
              <a:t>cdr</a:t>
            </a:r>
            <a:r>
              <a:rPr lang="en-US" dirty="0">
                <a:solidFill>
                  <a:srgbClr val="0070C0"/>
                </a:solidFill>
              </a:rPr>
              <a:t> L))))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defun</a:t>
            </a:r>
            <a:r>
              <a:rPr lang="en-US" dirty="0">
                <a:solidFill>
                  <a:srgbClr val="0070C0"/>
                </a:solidFill>
              </a:rPr>
              <a:t> sum-greater (x y z)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(&gt; (+ x y) z))</a:t>
            </a:r>
          </a:p>
          <a:p>
            <a:pPr marL="400050" lvl="1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00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Applying functions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(double 2.3)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(times-square (+ 4 1) (* 2 3))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(</a:t>
            </a:r>
            <a:r>
              <a:rPr lang="en-US" altLang="en-US" dirty="0" err="1" smtClean="0">
                <a:solidFill>
                  <a:srgbClr val="0070C0"/>
                </a:solidFill>
              </a:rPr>
              <a:t>setf</a:t>
            </a:r>
            <a:r>
              <a:rPr lang="en-US" altLang="en-US" dirty="0" smtClean="0">
                <a:solidFill>
                  <a:srgbClr val="0070C0"/>
                </a:solidFill>
              </a:rPr>
              <a:t> x (+ 2 3))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(times-square x (+ x 1))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(our-third ‘(a b c d e))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(</a:t>
            </a:r>
            <a:r>
              <a:rPr lang="en-US" altLang="en-US" dirty="0" err="1" smtClean="0">
                <a:solidFill>
                  <a:srgbClr val="0070C0"/>
                </a:solidFill>
              </a:rPr>
              <a:t>setf</a:t>
            </a:r>
            <a:r>
              <a:rPr lang="en-US" altLang="en-US" dirty="0" smtClean="0">
                <a:solidFill>
                  <a:srgbClr val="0070C0"/>
                </a:solidFill>
              </a:rPr>
              <a:t> </a:t>
            </a:r>
            <a:r>
              <a:rPr lang="en-US" altLang="en-US" dirty="0" err="1" smtClean="0">
                <a:solidFill>
                  <a:srgbClr val="0070C0"/>
                </a:solidFill>
              </a:rPr>
              <a:t>lst</a:t>
            </a:r>
            <a:r>
              <a:rPr lang="en-US" altLang="en-US" dirty="0" smtClean="0">
                <a:solidFill>
                  <a:srgbClr val="0070C0"/>
                </a:solidFill>
              </a:rPr>
              <a:t> ‘(a (b c) (d (e f)) g))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(our-third </a:t>
            </a:r>
            <a:r>
              <a:rPr lang="en-US" altLang="en-US" dirty="0" err="1" smtClean="0">
                <a:solidFill>
                  <a:srgbClr val="0070C0"/>
                </a:solidFill>
              </a:rPr>
              <a:t>lst</a:t>
            </a:r>
            <a:r>
              <a:rPr lang="en-US" altLang="en-US" dirty="0" smtClean="0">
                <a:solidFill>
                  <a:srgbClr val="0070C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(sum-greater 1 4 3)</a:t>
            </a:r>
          </a:p>
        </p:txBody>
      </p:sp>
    </p:spTree>
    <p:extLst>
      <p:ext uri="{BB962C8B-B14F-4D97-AF65-F5344CB8AC3E}">
        <p14:creationId xmlns:p14="http://schemas.microsoft.com/office/powerpoint/2010/main" val="1314721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defun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myMax</a:t>
            </a:r>
            <a:r>
              <a:rPr lang="en-US" dirty="0">
                <a:solidFill>
                  <a:srgbClr val="0070C0"/>
                </a:solidFill>
              </a:rPr>
              <a:t> (L)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(</a:t>
            </a:r>
            <a:r>
              <a:rPr lang="en-US" dirty="0" err="1">
                <a:solidFill>
                  <a:srgbClr val="0070C0"/>
                </a:solidFill>
              </a:rPr>
              <a:t>cond</a:t>
            </a:r>
            <a:r>
              <a:rPr lang="en-US" dirty="0">
                <a:solidFill>
                  <a:srgbClr val="0070C0"/>
                </a:solidFill>
              </a:rPr>
              <a:t> ((null L) nil)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((= (length L) 1) (car L))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(T (</a:t>
            </a:r>
            <a:r>
              <a:rPr lang="en-US" dirty="0" err="1">
                <a:solidFill>
                  <a:srgbClr val="0070C0"/>
                </a:solidFill>
              </a:rPr>
              <a:t>cond</a:t>
            </a:r>
            <a:r>
              <a:rPr lang="en-US" dirty="0">
                <a:solidFill>
                  <a:srgbClr val="0070C0"/>
                </a:solidFill>
              </a:rPr>
              <a:t> ((&gt; (car L) (</a:t>
            </a:r>
            <a:r>
              <a:rPr lang="en-US" dirty="0" err="1">
                <a:solidFill>
                  <a:srgbClr val="0070C0"/>
                </a:solidFill>
              </a:rPr>
              <a:t>myMax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dirty="0" err="1">
                <a:solidFill>
                  <a:srgbClr val="0070C0"/>
                </a:solidFill>
              </a:rPr>
              <a:t>cdr</a:t>
            </a:r>
            <a:r>
              <a:rPr lang="en-US" dirty="0">
                <a:solidFill>
                  <a:srgbClr val="0070C0"/>
                </a:solidFill>
              </a:rPr>
              <a:t> L))) (car L))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     (T (</a:t>
            </a:r>
            <a:r>
              <a:rPr lang="en-US" dirty="0" err="1">
                <a:solidFill>
                  <a:srgbClr val="0070C0"/>
                </a:solidFill>
              </a:rPr>
              <a:t>myMax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dirty="0" err="1">
                <a:solidFill>
                  <a:srgbClr val="0070C0"/>
                </a:solidFill>
              </a:rPr>
              <a:t>cdr</a:t>
            </a:r>
            <a:r>
              <a:rPr lang="en-US" dirty="0">
                <a:solidFill>
                  <a:srgbClr val="0070C0"/>
                </a:solidFill>
              </a:rPr>
              <a:t> L)))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myMax</a:t>
            </a:r>
            <a:r>
              <a:rPr lang="en-US" dirty="0">
                <a:solidFill>
                  <a:schemeClr val="accent2"/>
                </a:solidFill>
              </a:rPr>
              <a:t> 'nil)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myMax</a:t>
            </a:r>
            <a:r>
              <a:rPr lang="en-US" dirty="0">
                <a:solidFill>
                  <a:schemeClr val="accent2"/>
                </a:solidFill>
              </a:rPr>
              <a:t> '(3))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myMax</a:t>
            </a:r>
            <a:r>
              <a:rPr lang="en-US" dirty="0">
                <a:solidFill>
                  <a:schemeClr val="accent2"/>
                </a:solidFill>
              </a:rPr>
              <a:t> '(5 2 8))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myMax</a:t>
            </a:r>
            <a:r>
              <a:rPr lang="en-US" dirty="0">
                <a:solidFill>
                  <a:schemeClr val="accent2"/>
                </a:solidFill>
              </a:rPr>
              <a:t> ‘(2 4 8 1 6)) 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800" y="3859550"/>
            <a:ext cx="38100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05400" y="3998049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to run, use </a:t>
            </a:r>
          </a:p>
          <a:p>
            <a:r>
              <a:rPr lang="en-US" dirty="0" smtClean="0"/>
              <a:t>&gt;(load “</a:t>
            </a:r>
            <a:r>
              <a:rPr lang="en-US" dirty="0" err="1" smtClean="0"/>
              <a:t>myMax.lsp</a:t>
            </a:r>
            <a:r>
              <a:rPr lang="en-US" dirty="0" smtClean="0"/>
              <a:t>” :print 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17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 without argument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&gt;(</a:t>
            </a:r>
            <a:r>
              <a:rPr lang="en-US" altLang="en-US" dirty="0" err="1" smtClean="0">
                <a:solidFill>
                  <a:srgbClr val="0070C0"/>
                </a:solidFill>
              </a:rPr>
              <a:t>defun</a:t>
            </a:r>
            <a:r>
              <a:rPr lang="en-US" altLang="en-US" dirty="0" smtClean="0">
                <a:solidFill>
                  <a:srgbClr val="0070C0"/>
                </a:solidFill>
              </a:rPr>
              <a:t> f () (+ 5 3))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&gt;(f)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8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or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(</a:t>
            </a:r>
            <a:r>
              <a:rPr lang="en-US" altLang="en-US" dirty="0" err="1" smtClean="0"/>
              <a:t>defun</a:t>
            </a:r>
            <a:r>
              <a:rPr lang="en-US" altLang="en-US" dirty="0" smtClean="0"/>
              <a:t> f </a:t>
            </a:r>
            <a:r>
              <a:rPr lang="en-US" altLang="en-US" dirty="0" smtClean="0">
                <a:solidFill>
                  <a:schemeClr val="accent2"/>
                </a:solidFill>
              </a:rPr>
              <a:t>nil </a:t>
            </a:r>
            <a:r>
              <a:rPr lang="en-US" altLang="en-US" dirty="0" smtClean="0"/>
              <a:t>(+ 5 3))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374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 smtClean="0"/>
              <a:t>Overloading function name with variable name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&gt; (</a:t>
            </a:r>
            <a:r>
              <a:rPr lang="en-US" altLang="en-US" sz="2400" dirty="0" err="1" smtClean="0"/>
              <a:t>setf</a:t>
            </a:r>
            <a:r>
              <a:rPr lang="en-US" altLang="en-US" sz="2400" dirty="0" smtClean="0"/>
              <a:t> x 3)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smtClean="0"/>
              <a:t>&gt;x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smtClean="0"/>
              <a:t>&gt;3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smtClean="0"/>
              <a:t>&gt;(</a:t>
            </a:r>
            <a:r>
              <a:rPr lang="en-US" altLang="en-US" sz="2400" dirty="0" err="1" smtClean="0"/>
              <a:t>defun</a:t>
            </a:r>
            <a:r>
              <a:rPr lang="en-US" altLang="en-US" sz="2400" dirty="0" smtClean="0"/>
              <a:t> x nil 5)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smtClean="0"/>
              <a:t>&gt;(x)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smtClean="0"/>
              <a:t>&gt;5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smtClean="0"/>
              <a:t>&gt;x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smtClean="0"/>
              <a:t>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 smtClean="0"/>
              <a:t>(note: you can’t overload functions but can overload function with variables.)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38544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Checking function definitions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Not checked at define time, but checked when EVAL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&gt;(</a:t>
            </a:r>
            <a:r>
              <a:rPr lang="en-US" altLang="en-US" dirty="0" err="1" smtClean="0">
                <a:solidFill>
                  <a:srgbClr val="0070C0"/>
                </a:solidFill>
              </a:rPr>
              <a:t>defun</a:t>
            </a:r>
            <a:r>
              <a:rPr lang="en-US" altLang="en-US" dirty="0" smtClean="0">
                <a:solidFill>
                  <a:srgbClr val="0070C0"/>
                </a:solidFill>
              </a:rPr>
              <a:t> bad1 nil (* xx </a:t>
            </a:r>
            <a:r>
              <a:rPr lang="en-US" altLang="en-US" dirty="0" err="1" smtClean="0">
                <a:solidFill>
                  <a:srgbClr val="0070C0"/>
                </a:solidFill>
              </a:rPr>
              <a:t>yy</a:t>
            </a:r>
            <a:r>
              <a:rPr lang="en-US" altLang="en-US" dirty="0" smtClean="0">
                <a:solidFill>
                  <a:srgbClr val="0070C0"/>
                </a:solidFill>
              </a:rPr>
              <a:t>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&gt;(bad1) </a:t>
            </a:r>
            <a:r>
              <a:rPr lang="en-US" altLang="en-US" dirty="0">
                <a:sym typeface="Wingdings" pitchFamily="2" charset="2"/>
              </a:rPr>
              <a:t>	</a:t>
            </a:r>
            <a:r>
              <a:rPr lang="en-US" altLang="en-US" dirty="0" smtClean="0">
                <a:sym typeface="Wingdings" pitchFamily="2" charset="2"/>
              </a:rPr>
              <a:t>;error, xx undefined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&gt;(</a:t>
            </a:r>
            <a:r>
              <a:rPr lang="en-US" altLang="en-US" dirty="0" err="1" smtClean="0">
                <a:solidFill>
                  <a:srgbClr val="0070C0"/>
                </a:solidFill>
              </a:rPr>
              <a:t>defun</a:t>
            </a:r>
            <a:r>
              <a:rPr lang="en-US" altLang="en-US" dirty="0" smtClean="0">
                <a:solidFill>
                  <a:srgbClr val="0070C0"/>
                </a:solidFill>
              </a:rPr>
              <a:t> bad2 nil (/ 2 0))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&gt;(bad2) </a:t>
            </a:r>
            <a:r>
              <a:rPr lang="en-US" altLang="en-US" dirty="0">
                <a:sym typeface="Wingdings" pitchFamily="2" charset="2"/>
              </a:rPr>
              <a:t>	</a:t>
            </a:r>
            <a:r>
              <a:rPr lang="en-US" altLang="en-US" dirty="0" smtClean="0">
                <a:sym typeface="Wingdings" pitchFamily="2" charset="2"/>
              </a:rPr>
              <a:t>; error, divide-by-zero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1825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Multiple expressions in function body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(</a:t>
            </a:r>
            <a:r>
              <a:rPr lang="en-US" altLang="en-US" sz="2800" dirty="0" err="1" smtClean="0"/>
              <a:t>defun</a:t>
            </a:r>
            <a:r>
              <a:rPr lang="en-US" altLang="en-US" sz="2800" dirty="0" smtClean="0"/>
              <a:t> &lt;</a:t>
            </a:r>
            <a:r>
              <a:rPr lang="en-US" altLang="en-US" sz="2800" dirty="0" err="1" smtClean="0"/>
              <a:t>fname</a:t>
            </a:r>
            <a:r>
              <a:rPr lang="en-US" altLang="en-US" sz="2800" dirty="0" smtClean="0"/>
              <a:t>&gt; &lt;</a:t>
            </a:r>
            <a:r>
              <a:rPr lang="en-US" altLang="en-US" sz="2800" dirty="0" err="1" smtClean="0"/>
              <a:t>arglist</a:t>
            </a:r>
            <a:r>
              <a:rPr lang="en-US" altLang="en-US" sz="2800" dirty="0" smtClean="0"/>
              <a:t>&gt; &lt;expressions&gt;)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could have more than one expression in the 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will return the value of the last expression evaluated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Example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  </a:t>
            </a:r>
            <a:r>
              <a:rPr lang="en-US" altLang="en-US" sz="2800" dirty="0" smtClean="0">
                <a:solidFill>
                  <a:srgbClr val="0070C0"/>
                </a:solidFill>
              </a:rPr>
              <a:t>(</a:t>
            </a:r>
            <a:r>
              <a:rPr lang="en-US" altLang="en-US" sz="2800" dirty="0" err="1" smtClean="0">
                <a:solidFill>
                  <a:srgbClr val="0070C0"/>
                </a:solidFill>
              </a:rPr>
              <a:t>defun</a:t>
            </a:r>
            <a:r>
              <a:rPr lang="en-US" altLang="en-US" sz="2800" dirty="0" smtClean="0">
                <a:solidFill>
                  <a:srgbClr val="0070C0"/>
                </a:solidFill>
              </a:rPr>
              <a:t> mf ()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    (</a:t>
            </a:r>
            <a:r>
              <a:rPr lang="en-US" altLang="en-US" sz="2800" dirty="0" err="1" smtClean="0">
                <a:solidFill>
                  <a:srgbClr val="0070C0"/>
                </a:solidFill>
              </a:rPr>
              <a:t>setf</a:t>
            </a:r>
            <a:r>
              <a:rPr lang="en-US" altLang="en-US" sz="2800" dirty="0" smtClean="0">
                <a:solidFill>
                  <a:srgbClr val="0070C0"/>
                </a:solidFill>
              </a:rPr>
              <a:t> x 3)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    (</a:t>
            </a:r>
            <a:r>
              <a:rPr lang="en-US" altLang="en-US" sz="2800" dirty="0" err="1" smtClean="0">
                <a:solidFill>
                  <a:srgbClr val="0070C0"/>
                </a:solidFill>
              </a:rPr>
              <a:t>setf</a:t>
            </a:r>
            <a:r>
              <a:rPr lang="en-US" altLang="en-US" sz="2800" dirty="0" smtClean="0">
                <a:solidFill>
                  <a:srgbClr val="0070C0"/>
                </a:solidFill>
              </a:rPr>
              <a:t> y 4)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    (* x y)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    (+ x y))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/>
              <a:t>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&gt;(mf)  </a:t>
            </a:r>
            <a:r>
              <a:rPr lang="en-US" altLang="en-US" sz="2800" dirty="0" smtClean="0"/>
              <a:t>;what will the returned by this fun call?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03924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Parameter: not typed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(</a:t>
            </a:r>
            <a:r>
              <a:rPr lang="en-US" altLang="en-US" dirty="0" err="1" smtClean="0">
                <a:solidFill>
                  <a:srgbClr val="0070C0"/>
                </a:solidFill>
              </a:rPr>
              <a:t>defun</a:t>
            </a:r>
            <a:r>
              <a:rPr lang="en-US" altLang="en-US" dirty="0" smtClean="0">
                <a:solidFill>
                  <a:srgbClr val="0070C0"/>
                </a:solidFill>
              </a:rPr>
              <a:t> SQ (I) (* I I))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  I: not typed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&gt;(SQ 3)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&gt;(SQ 3.0)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&gt;(SQ #c(3 1))</a:t>
            </a:r>
          </a:p>
          <a:p>
            <a:pPr eaLnBrk="1" hangingPunct="1">
              <a:buFontTx/>
              <a:buNone/>
            </a:pPr>
            <a:r>
              <a:rPr lang="en-US" altLang="en-US" dirty="0" smtClean="0">
                <a:solidFill>
                  <a:srgbClr val="0070C0"/>
                </a:solidFill>
              </a:rPr>
              <a:t>&gt;(SQ #c(3 0))</a:t>
            </a:r>
          </a:p>
        </p:txBody>
      </p:sp>
    </p:spTree>
    <p:extLst>
      <p:ext uri="{BB962C8B-B14F-4D97-AF65-F5344CB8AC3E}">
        <p14:creationId xmlns:p14="http://schemas.microsoft.com/office/powerpoint/2010/main" val="2922653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(random 100)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(random 100.0)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(random limit)</a:t>
            </a:r>
          </a:p>
          <a:p>
            <a:pPr marL="0" indent="0">
              <a:buNone/>
            </a:pPr>
            <a:r>
              <a:rPr lang="en-US" sz="2800" dirty="0" smtClean="0"/>
              <a:t>returns a random number less than limit (which must   be a positive integer or float) and of the same type.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1475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PA2 rewrite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defun</a:t>
            </a:r>
            <a:r>
              <a:rPr lang="en-US" dirty="0">
                <a:solidFill>
                  <a:srgbClr val="0070C0"/>
                </a:solidFill>
              </a:rPr>
              <a:t> quad (a b c)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(</a:t>
            </a:r>
            <a:r>
              <a:rPr lang="en-US" dirty="0" err="1">
                <a:solidFill>
                  <a:srgbClr val="0070C0"/>
                </a:solidFill>
              </a:rPr>
              <a:t>cond</a:t>
            </a:r>
            <a:r>
              <a:rPr lang="en-US" dirty="0">
                <a:solidFill>
                  <a:srgbClr val="0070C0"/>
                </a:solidFill>
              </a:rPr>
              <a:t> ((= a 0) (/ c b))   ;what if b also equal 0?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(T (</a:t>
            </a:r>
            <a:r>
              <a:rPr lang="en-US" dirty="0" err="1">
                <a:solidFill>
                  <a:srgbClr val="0070C0"/>
                </a:solidFill>
              </a:rPr>
              <a:t>setf</a:t>
            </a:r>
            <a:r>
              <a:rPr lang="en-US" dirty="0">
                <a:solidFill>
                  <a:srgbClr val="0070C0"/>
                </a:solidFill>
              </a:rPr>
              <a:t> d (- (* b b) (* 4 (* a c))))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(</a:t>
            </a:r>
            <a:r>
              <a:rPr lang="en-US" dirty="0" err="1">
                <a:solidFill>
                  <a:srgbClr val="0070C0"/>
                </a:solidFill>
              </a:rPr>
              <a:t>setf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dd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dirty="0" err="1">
                <a:solidFill>
                  <a:srgbClr val="0070C0"/>
                </a:solidFill>
              </a:rPr>
              <a:t>sqrt</a:t>
            </a:r>
            <a:r>
              <a:rPr lang="en-US" dirty="0">
                <a:solidFill>
                  <a:srgbClr val="0070C0"/>
                </a:solidFill>
              </a:rPr>
              <a:t> d))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(</a:t>
            </a:r>
            <a:r>
              <a:rPr lang="en-US" dirty="0" err="1">
                <a:solidFill>
                  <a:srgbClr val="0070C0"/>
                </a:solidFill>
              </a:rPr>
              <a:t>setf</a:t>
            </a:r>
            <a:r>
              <a:rPr lang="en-US" dirty="0">
                <a:solidFill>
                  <a:srgbClr val="0070C0"/>
                </a:solidFill>
              </a:rPr>
              <a:t> x1 (/ (+ (- 0 b) </a:t>
            </a:r>
            <a:r>
              <a:rPr lang="en-US" dirty="0" err="1">
                <a:solidFill>
                  <a:srgbClr val="0070C0"/>
                </a:solidFill>
              </a:rPr>
              <a:t>dd</a:t>
            </a:r>
            <a:r>
              <a:rPr lang="en-US" dirty="0">
                <a:solidFill>
                  <a:srgbClr val="0070C0"/>
                </a:solidFill>
              </a:rPr>
              <a:t>) (* 2 a)))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(</a:t>
            </a:r>
            <a:r>
              <a:rPr lang="en-US" dirty="0" err="1">
                <a:solidFill>
                  <a:srgbClr val="0070C0"/>
                </a:solidFill>
              </a:rPr>
              <a:t>setf</a:t>
            </a:r>
            <a:r>
              <a:rPr lang="en-US" dirty="0">
                <a:solidFill>
                  <a:srgbClr val="0070C0"/>
                </a:solidFill>
              </a:rPr>
              <a:t> x2 (/ (- (- 0 b) </a:t>
            </a:r>
            <a:r>
              <a:rPr lang="en-US" dirty="0" err="1">
                <a:solidFill>
                  <a:srgbClr val="0070C0"/>
                </a:solidFill>
              </a:rPr>
              <a:t>dd</a:t>
            </a:r>
            <a:r>
              <a:rPr lang="en-US" dirty="0">
                <a:solidFill>
                  <a:srgbClr val="0070C0"/>
                </a:solidFill>
              </a:rPr>
              <a:t>) (* 2 a)))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(print x1)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(print x2)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</a:t>
            </a:r>
            <a:r>
              <a:rPr lang="en-US" dirty="0" smtClean="0">
                <a:solidFill>
                  <a:srgbClr val="0070C0"/>
                </a:solidFill>
              </a:rPr>
              <a:t>nil	</a:t>
            </a:r>
            <a:r>
              <a:rPr lang="en-US" dirty="0" smtClean="0"/>
              <a:t>              ;why nil here?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(quad 2 -1 -1)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(quad 1 4 4)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(quad 3 11 0)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(quad 4 0 8)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(quad 0 4 </a:t>
            </a:r>
            <a:r>
              <a:rPr lang="en-US" dirty="0" smtClean="0">
                <a:solidFill>
                  <a:srgbClr val="FF0000"/>
                </a:solidFill>
              </a:rPr>
              <a:t>4)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35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7030A0"/>
                </a:solidFill>
              </a:rPr>
              <a:t>Python:</a:t>
            </a:r>
            <a:r>
              <a:rPr lang="en-US" sz="3600" dirty="0" smtClean="0"/>
              <a:t> User-defined Functions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</a:t>
            </a:r>
            <a:r>
              <a:rPr lang="en-US" dirty="0" smtClean="0"/>
              <a:t>unction declaration/definition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def</a:t>
            </a:r>
            <a:r>
              <a:rPr lang="en-US" dirty="0" smtClean="0">
                <a:solidFill>
                  <a:srgbClr val="0070C0"/>
                </a:solidFill>
              </a:rPr>
              <a:t> foo() :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	print (“Hi”)</a:t>
            </a:r>
          </a:p>
          <a:p>
            <a:r>
              <a:rPr lang="en-US" dirty="0" smtClean="0"/>
              <a:t>Function call/invocation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foo()</a:t>
            </a:r>
          </a:p>
          <a:p>
            <a:r>
              <a:rPr lang="en-US" dirty="0" smtClean="0"/>
              <a:t>Function object/reference (more to be discussed at OOP)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foo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4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Creating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d</a:t>
            </a:r>
            <a:r>
              <a:rPr lang="en-US" dirty="0" err="1" smtClean="0">
                <a:solidFill>
                  <a:srgbClr val="0070C0"/>
                </a:solidFill>
              </a:rPr>
              <a:t>ef</a:t>
            </a:r>
            <a:r>
              <a:rPr lang="en-US" dirty="0" smtClean="0"/>
              <a:t> statement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def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function_name</a:t>
            </a:r>
            <a:r>
              <a:rPr lang="en-US" dirty="0" smtClean="0">
                <a:solidFill>
                  <a:srgbClr val="0070C0"/>
                </a:solidFill>
              </a:rPr>
              <a:t>(argument)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“</a:t>
            </a:r>
            <a:r>
              <a:rPr lang="en-US" dirty="0" err="1" smtClean="0">
                <a:solidFill>
                  <a:srgbClr val="0070C0"/>
                </a:solidFill>
              </a:rPr>
              <a:t>function_doc_string</a:t>
            </a:r>
            <a:r>
              <a:rPr lang="en-US" dirty="0" smtClean="0">
                <a:solidFill>
                  <a:srgbClr val="0070C0"/>
                </a:solidFill>
              </a:rPr>
              <a:t>”</a:t>
            </a:r>
            <a:r>
              <a:rPr lang="en-US" dirty="0" smtClean="0"/>
              <a:t>	#optional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function_body_suite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33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>
                <a:solidFill>
                  <a:srgbClr val="0070C0"/>
                </a:solidFill>
              </a:rPr>
              <a:t>def</a:t>
            </a:r>
            <a:r>
              <a:rPr lang="en-US" dirty="0" smtClean="0">
                <a:solidFill>
                  <a:srgbClr val="0070C0"/>
                </a:solidFill>
              </a:rPr>
              <a:t> PA1 () 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#max([])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print(max([3]))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print(max([3, 8, 5]))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70C0"/>
                </a:solidFill>
              </a:rPr>
              <a:t>PA1()</a:t>
            </a:r>
            <a:r>
              <a:rPr lang="en-US" dirty="0" smtClean="0"/>
              <a:t>	#function call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2513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Function Types and Return Values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30763"/>
          </a:xfrm>
        </p:spPr>
        <p:txBody>
          <a:bodyPr/>
          <a:lstStyle/>
          <a:p>
            <a:r>
              <a:rPr lang="en-US" dirty="0" smtClean="0"/>
              <a:t>Functions not explicitly returning anything</a:t>
            </a:r>
          </a:p>
          <a:p>
            <a:pPr lvl="1"/>
            <a:r>
              <a:rPr lang="en-US" dirty="0" smtClean="0"/>
              <a:t>Zero object to return, return type is </a:t>
            </a:r>
            <a:r>
              <a:rPr lang="en-US" dirty="0" smtClean="0">
                <a:solidFill>
                  <a:srgbClr val="FF0000"/>
                </a:solidFill>
              </a:rPr>
              <a:t>None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def</a:t>
            </a:r>
            <a:r>
              <a:rPr lang="en-US" dirty="0" smtClean="0">
                <a:solidFill>
                  <a:srgbClr val="0070C0"/>
                </a:solidFill>
              </a:rPr>
              <a:t> hello () 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print (“Hello, World!”)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result = hello()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print (result)	</a:t>
            </a:r>
            <a:r>
              <a:rPr lang="en-US" dirty="0" smtClean="0">
                <a:solidFill>
                  <a:srgbClr val="FF0000"/>
                </a:solidFill>
              </a:rPr>
              <a:t>#None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type (result)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&lt;type ‘None’&gt;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17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Returning one object</a:t>
            </a:r>
          </a:p>
          <a:p>
            <a:pPr lvl="1"/>
            <a:r>
              <a:rPr lang="en-US" dirty="0" smtClean="0"/>
              <a:t>Return type is the object’s type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def</a:t>
            </a:r>
            <a:r>
              <a:rPr lang="en-US" dirty="0" smtClean="0">
                <a:solidFill>
                  <a:srgbClr val="0070C0"/>
                </a:solidFill>
              </a:rPr>
              <a:t> foo() 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return 460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result = foo()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type(result)</a:t>
            </a:r>
            <a:r>
              <a:rPr lang="en-US" dirty="0" smtClean="0"/>
              <a:t>		#type is </a:t>
            </a:r>
            <a:r>
              <a:rPr lang="en-US" dirty="0" smtClean="0">
                <a:solidFill>
                  <a:srgbClr val="FF0000"/>
                </a:solidFill>
              </a:rPr>
              <a:t>&lt;class,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def</a:t>
            </a:r>
            <a:r>
              <a:rPr lang="en-US" dirty="0" smtClean="0">
                <a:solidFill>
                  <a:srgbClr val="0070C0"/>
                </a:solidFill>
              </a:rPr>
              <a:t> inventory () 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return [‘xyz’, 1000, 98.4]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result = inventory()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type(result)</a:t>
            </a:r>
            <a:r>
              <a:rPr lang="en-US" dirty="0" smtClean="0"/>
              <a:t>	#type is </a:t>
            </a:r>
            <a:r>
              <a:rPr lang="en-US" dirty="0" smtClean="0">
                <a:solidFill>
                  <a:srgbClr val="FF0000"/>
                </a:solidFill>
              </a:rPr>
              <a:t>&lt;class, list&gt;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7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/>
              <a:t>Returning multiple objects</a:t>
            </a:r>
          </a:p>
          <a:p>
            <a:pPr lvl="1"/>
            <a:r>
              <a:rPr lang="en-US" dirty="0" smtClean="0"/>
              <a:t>Return type is a tuple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def</a:t>
            </a:r>
            <a:r>
              <a:rPr lang="en-US" dirty="0" smtClean="0">
                <a:solidFill>
                  <a:srgbClr val="0070C0"/>
                </a:solidFill>
              </a:rPr>
              <a:t> bar() 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	return “</a:t>
            </a:r>
            <a:r>
              <a:rPr lang="en-US" dirty="0" err="1" smtClean="0">
                <a:solidFill>
                  <a:srgbClr val="0070C0"/>
                </a:solidFill>
              </a:rPr>
              <a:t>abc</a:t>
            </a:r>
            <a:r>
              <a:rPr lang="en-US" dirty="0" smtClean="0">
                <a:solidFill>
                  <a:srgbClr val="0070C0"/>
                </a:solidFill>
              </a:rPr>
              <a:t>”, [42, “Python”], 98.6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x, y, z = bar()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(a, b, c) = bar()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963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Function with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11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err="1" smtClean="0">
                <a:solidFill>
                  <a:srgbClr val="0070C0"/>
                </a:solidFill>
              </a:rPr>
              <a:t>def</a:t>
            </a:r>
            <a:r>
              <a:rPr lang="en-US" sz="2800" dirty="0" smtClean="0">
                <a:solidFill>
                  <a:srgbClr val="0070C0"/>
                </a:solidFill>
              </a:rPr>
              <a:t> foo (x) 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	</a:t>
            </a:r>
            <a:r>
              <a:rPr lang="en-US" sz="2800" dirty="0" smtClean="0">
                <a:solidFill>
                  <a:srgbClr val="0070C0"/>
                </a:solidFill>
              </a:rPr>
              <a:t>print(x)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	return x*2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foo(3)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foo(“hi”)	</a:t>
            </a:r>
            <a:r>
              <a:rPr lang="en-US" sz="2400" dirty="0" smtClean="0"/>
              <a:t>#what happens if change x*2 to x**2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 err="1" smtClean="0">
                <a:solidFill>
                  <a:srgbClr val="0070C0"/>
                </a:solidFill>
              </a:rPr>
              <a:t>def</a:t>
            </a:r>
            <a:r>
              <a:rPr lang="en-US" sz="2800" dirty="0" smtClean="0">
                <a:solidFill>
                  <a:srgbClr val="0070C0"/>
                </a:solidFill>
              </a:rPr>
              <a:t> bar (x, y) 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	 return x + y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bar(3, 5)		</a:t>
            </a:r>
            <a:r>
              <a:rPr lang="en-US" sz="2800" dirty="0" smtClean="0"/>
              <a:t>#standard call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bar (y=5, x=3) 		</a:t>
            </a:r>
            <a:r>
              <a:rPr lang="en-US" sz="2800" dirty="0" smtClean="0">
                <a:solidFill>
                  <a:srgbClr val="FF0000"/>
                </a:solidFill>
              </a:rPr>
              <a:t>#keyword calls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dirty="0" smtClean="0">
                <a:solidFill>
                  <a:srgbClr val="0070C0"/>
                </a:solidFill>
              </a:rPr>
              <a:t>bar (x=“hi”, y=“bye”)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3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901</Words>
  <Application>Microsoft Office PowerPoint</Application>
  <PresentationFormat>On-screen Show (4:3)</PresentationFormat>
  <Paragraphs>266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Lecture 4a:  Defining Functions</vt:lpstr>
      <vt:lpstr>User-defined functions</vt:lpstr>
      <vt:lpstr>Python: User-defined Functions</vt:lpstr>
      <vt:lpstr>Creating Functions</vt:lpstr>
      <vt:lpstr>Example</vt:lpstr>
      <vt:lpstr>Function Types and Return Values</vt:lpstr>
      <vt:lpstr> </vt:lpstr>
      <vt:lpstr> </vt:lpstr>
      <vt:lpstr>Function with arguments</vt:lpstr>
      <vt:lpstr>Forward References </vt:lpstr>
      <vt:lpstr>Why no forward reference problem?</vt:lpstr>
      <vt:lpstr>Positional Arguments</vt:lpstr>
      <vt:lpstr>Default Arguments</vt:lpstr>
      <vt:lpstr>Passing list as argument</vt:lpstr>
      <vt:lpstr>Generators (optional)</vt:lpstr>
      <vt:lpstr>Generator Examples</vt:lpstr>
      <vt:lpstr> </vt:lpstr>
      <vt:lpstr>Random numbers</vt:lpstr>
      <vt:lpstr>Examples</vt:lpstr>
      <vt:lpstr>Lisp: user-defined functions</vt:lpstr>
      <vt:lpstr>Applying functions</vt:lpstr>
      <vt:lpstr>Example </vt:lpstr>
      <vt:lpstr>Function without argument</vt:lpstr>
      <vt:lpstr>Overloading function name with variable name</vt:lpstr>
      <vt:lpstr>Checking function definitions</vt:lpstr>
      <vt:lpstr>Multiple expressions in function body</vt:lpstr>
      <vt:lpstr>Parameter: not typed</vt:lpstr>
      <vt:lpstr>Random numbers</vt:lpstr>
      <vt:lpstr>PA2 rewrite</vt:lpstr>
    </vt:vector>
  </TitlesOfParts>
  <Company>College Of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 Functions</dc:title>
  <dc:creator>Lan Yang</dc:creator>
  <cp:lastModifiedBy>Lan Yang</cp:lastModifiedBy>
  <cp:revision>90</cp:revision>
  <cp:lastPrinted>2015-04-21T19:17:32Z</cp:lastPrinted>
  <dcterms:created xsi:type="dcterms:W3CDTF">2015-04-02T19:18:39Z</dcterms:created>
  <dcterms:modified xsi:type="dcterms:W3CDTF">2018-04-05T15:53:55Z</dcterms:modified>
</cp:coreProperties>
</file>