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5C48E-E748-48BE-8289-45A6BB7EE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15E5-4D46-4531-A781-0DC47FF59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A87D-3B24-4B9F-AB4E-5787CDAD0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4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9521D-F134-41E3-9953-28E0DD8E7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6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80D6D-7273-4F40-A9FB-7ADEDFCA1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03C04-0765-42BA-96F7-A0EC3F2C4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91AD1-44B2-40A9-A407-BD03D3BEB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295C1-F5B4-47E8-95E2-55EC9957B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AA6C-5865-4EEA-BB94-6CA72A3A4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2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AA2BD-37A0-4DC3-81E6-20FD33FD1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4F04A-F2AA-4279-8798-06213693A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5DEAB-C1BE-4251-9C1E-DD366A334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239E7-1C4A-4E69-B426-182D1EA82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9F7FC77-F00E-4A22-BEA4-472A1B32A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Lecture 4b:  Built-in Functions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CS352 – Dr.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rgbClr val="FF0000"/>
                </a:solidFill>
              </a:rPr>
              <a:t>Characters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  <p:graphicFrame>
        <p:nvGraphicFramePr>
          <p:cNvPr id="17458" name="Group 50"/>
          <p:cNvGraphicFramePr>
            <a:graphicFrameLocks noGrp="1"/>
          </p:cNvGraphicFramePr>
          <p:nvPr>
            <p:ph sz="half" idx="2"/>
          </p:nvPr>
        </p:nvGraphicFramePr>
        <p:xfrm>
          <a:off x="685800" y="1600200"/>
          <a:ext cx="8001000" cy="5116738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94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(alpha-char-p 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iff c is an alphabetic character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(character literal for ‘c’: #\c)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(both-case-p 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iff c has case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(alphanumericp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(character 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(character “a”) =&gt; #\a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(characterp 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char-greaterp, char-lessp, char-equal, …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Similar to &gt;, &lt;, =, … but ignore cases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char&lt;, char=, …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 sensitive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(char= #\a #\A) =&gt; nil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upper-case-p, lower-case-p, …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Float, Rational &amp; Complex numbers</a:t>
            </a:r>
          </a:p>
        </p:txBody>
      </p:sp>
      <p:sp>
        <p:nvSpPr>
          <p:cNvPr id="12291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Float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(float n)</a:t>
            </a:r>
            <a:r>
              <a:rPr lang="en-US" altLang="en-US" sz="2000" dirty="0" smtClean="0"/>
              <a:t>: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/>
              <a:t>n to floating point representation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(float-digits f</a:t>
            </a:r>
            <a:r>
              <a:rPr lang="en-US" altLang="en-US" sz="2000" dirty="0" smtClean="0">
                <a:solidFill>
                  <a:srgbClr val="0070C0"/>
                </a:solidFill>
              </a:rPr>
              <a:t>)</a:t>
            </a:r>
            <a:r>
              <a:rPr lang="en-US" altLang="en-US" sz="2000" dirty="0" smtClean="0"/>
              <a:t>: </a:t>
            </a:r>
            <a:r>
              <a:rPr lang="en-US" altLang="en-US" sz="2000" dirty="0" smtClean="0"/>
              <a:t>number of digits in internal representation for 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floatp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obj</a:t>
            </a:r>
            <a:r>
              <a:rPr lang="en-US" altLang="en-US" sz="2000" dirty="0" smtClean="0">
                <a:solidFill>
                  <a:srgbClr val="0070C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Rational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(denominator a/b), (numerator a/b), (rational r),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rationalp</a:t>
            </a:r>
            <a:r>
              <a:rPr lang="en-US" altLang="en-US" sz="2000" dirty="0" smtClean="0">
                <a:solidFill>
                  <a:srgbClr val="0070C0"/>
                </a:solidFill>
              </a:rPr>
              <a:t> r),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Complex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0070C0"/>
                </a:solidFill>
              </a:rPr>
              <a:t>(complex r1) </a:t>
            </a:r>
            <a:r>
              <a:rPr lang="en-US" altLang="en-US" sz="2400" dirty="0" smtClean="0"/>
              <a:t>=&gt; #c(r1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0070C0"/>
                </a:solidFill>
              </a:rPr>
              <a:t>(complex r1 r2) </a:t>
            </a:r>
            <a:r>
              <a:rPr lang="en-US" altLang="en-US" sz="2400" dirty="0" smtClean="0"/>
              <a:t>=&gt; #c(r1 r2)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0070C0"/>
                </a:solidFill>
              </a:rPr>
              <a:t>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complexp</a:t>
            </a:r>
            <a:r>
              <a:rPr lang="en-US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obj</a:t>
            </a:r>
            <a:r>
              <a:rPr lang="en-US" altLang="en-US" sz="2400" dirty="0" smtClean="0">
                <a:solidFill>
                  <a:srgbClr val="0070C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Predicates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 already mentioned</a:t>
            </a:r>
          </a:p>
          <a:p>
            <a:pPr lvl="1" eaLnBrk="1" hangingPunct="1"/>
            <a:r>
              <a:rPr lang="en-US" altLang="en-US" dirty="0" err="1" smtClean="0">
                <a:solidFill>
                  <a:srgbClr val="0070C0"/>
                </a:solidFill>
              </a:rPr>
              <a:t>complexp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characterp</a:t>
            </a:r>
            <a:r>
              <a:rPr lang="en-US" altLang="en-US" dirty="0" smtClean="0"/>
              <a:t>, …</a:t>
            </a:r>
          </a:p>
          <a:p>
            <a:pPr eaLnBrk="1" hangingPunct="1"/>
            <a:r>
              <a:rPr lang="en-US" altLang="en-US" dirty="0" smtClean="0"/>
              <a:t>More to appear here </a:t>
            </a:r>
          </a:p>
          <a:p>
            <a:pPr lvl="1" eaLnBrk="1" hangingPunct="1"/>
            <a:r>
              <a:rPr lang="en-US" altLang="en-US" dirty="0" err="1" smtClean="0">
                <a:solidFill>
                  <a:srgbClr val="0070C0"/>
                </a:solidFill>
              </a:rPr>
              <a:t>evenp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oddp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integerp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numberp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realp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zerop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plusp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minusp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symbolp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stringp</a:t>
            </a:r>
            <a:r>
              <a:rPr lang="en-US" altLang="en-US" dirty="0" smtClean="0"/>
              <a:t>, </a:t>
            </a:r>
            <a:r>
              <a:rPr lang="en-US" altLang="en-US" dirty="0" smtClean="0"/>
              <a:t>…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null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listp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consp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endp</a:t>
            </a:r>
            <a:r>
              <a:rPr lang="en-US" altLang="en-US" dirty="0" smtClean="0">
                <a:solidFill>
                  <a:srgbClr val="0070C0"/>
                </a:solidFill>
              </a:rPr>
              <a:t>, … </a:t>
            </a: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atom</a:t>
            </a:r>
            <a:r>
              <a:rPr lang="en-US" altLang="en-US" dirty="0" smtClean="0"/>
              <a:t> (not </a:t>
            </a:r>
            <a:r>
              <a:rPr lang="en-US" altLang="en-US" dirty="0" err="1" smtClean="0"/>
              <a:t>atomp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;more to discuss with lists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List 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Predicates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null</a:t>
            </a:r>
            <a:r>
              <a:rPr lang="en-US" altLang="en-US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null vs.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0070C0"/>
                </a:solidFill>
              </a:rPr>
              <a:t>listp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listp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obj</a:t>
            </a:r>
            <a:r>
              <a:rPr lang="en-US" altLang="en-US" dirty="0" smtClean="0"/>
              <a:t>) vs. (not (atom </a:t>
            </a:r>
            <a:r>
              <a:rPr lang="en-US" altLang="en-US" dirty="0" err="1" smtClean="0"/>
              <a:t>obj</a:t>
            </a:r>
            <a:r>
              <a:rPr lang="en-US" altLang="en-US" dirty="0" smtClean="0"/>
              <a:t>)) – exception: nil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0070C0"/>
                </a:solidFill>
              </a:rPr>
              <a:t>consp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(</a:t>
            </a:r>
            <a:r>
              <a:rPr lang="en-US" altLang="en-US" dirty="0" err="1" smtClean="0"/>
              <a:t>consp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obj</a:t>
            </a:r>
            <a:r>
              <a:rPr lang="en-US" altLang="en-US" dirty="0" smtClean="0"/>
              <a:t>) </a:t>
            </a:r>
            <a:r>
              <a:rPr lang="en-US" altLang="en-US" dirty="0" smtClean="0">
                <a:sym typeface="Wingdings" pitchFamily="2" charset="2"/>
              </a:rPr>
              <a:t> (not (atom </a:t>
            </a:r>
            <a:r>
              <a:rPr lang="en-US" altLang="en-US" dirty="0" err="1" smtClean="0">
                <a:sym typeface="Wingdings" pitchFamily="2" charset="2"/>
              </a:rPr>
              <a:t>obj</a:t>
            </a:r>
            <a:r>
              <a:rPr lang="en-US" altLang="en-US" dirty="0" smtClean="0">
                <a:sym typeface="Wingdings" pitchFamily="2" charset="2"/>
              </a:rPr>
              <a:t>))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0070C0"/>
                </a:solidFill>
              </a:rPr>
              <a:t>eq</a:t>
            </a:r>
            <a:r>
              <a:rPr lang="en-US" altLang="en-US" dirty="0" smtClean="0">
                <a:solidFill>
                  <a:srgbClr val="0070C0"/>
                </a:solidFill>
              </a:rPr>
              <a:t>, equal</a:t>
            </a:r>
            <a:r>
              <a:rPr lang="en-US" altLang="en-US" dirty="0" smtClean="0"/>
              <a:t>,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 smtClean="0"/>
              <a:t>eq</a:t>
            </a:r>
            <a:r>
              <a:rPr lang="en-US" altLang="en-US" dirty="0" smtClean="0"/>
              <a:t>: do they point to the same object?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equal: are their values equivalent?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51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List Access Operations </a:t>
            </a:r>
            <a:r>
              <a:rPr lang="en-US" altLang="en-US" dirty="0" smtClean="0"/>
              <a:t>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first, second, third, fourth, …, tenth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access first, second, … tenth element of the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(first </a:t>
            </a:r>
            <a:r>
              <a:rPr lang="en-US" altLang="en-US" sz="2000" dirty="0" err="1" smtClean="0"/>
              <a:t>lst</a:t>
            </a:r>
            <a:r>
              <a:rPr lang="en-US" altLang="en-US" sz="2000" dirty="0" smtClean="0"/>
              <a:t>), … (tenth </a:t>
            </a:r>
            <a:r>
              <a:rPr lang="en-US" altLang="en-US" sz="2000" dirty="0" err="1" smtClean="0"/>
              <a:t>lst</a:t>
            </a:r>
            <a:r>
              <a:rPr lang="en-US" altLang="en-US" sz="2000" dirty="0" smtClean="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(first ‘(A B C D E)) =&gt; 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(third ‘(A B C D E)) =&gt; 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(sixth ‘(A B C D E)) =&gt; nil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Nth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0-based list element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returns nth element of the list, counting from 0 to length-1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Syntax: (nth n </a:t>
            </a:r>
            <a:r>
              <a:rPr lang="en-US" altLang="en-US" sz="2000" dirty="0" err="1" smtClean="0"/>
              <a:t>lst</a:t>
            </a:r>
            <a:r>
              <a:rPr lang="en-US" alt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(nth 0 ‘(A B C D E)) =&gt; 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(nth 2 ‘(A B C D E)) =&gt;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(nth 5 ‘(A B C D E)) =&gt; nil</a:t>
            </a:r>
          </a:p>
        </p:txBody>
      </p:sp>
    </p:spTree>
    <p:extLst>
      <p:ext uri="{BB962C8B-B14F-4D97-AF65-F5344CB8AC3E}">
        <p14:creationId xmlns:p14="http://schemas.microsoft.com/office/powerpoint/2010/main" val="10979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List Access Operations </a:t>
            </a:r>
            <a:r>
              <a:rPr lang="en-US" altLang="en-US" dirty="0" smtClean="0"/>
              <a:t>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 smtClean="0">
                <a:solidFill>
                  <a:srgbClr val="0070C0"/>
                </a:solidFill>
              </a:rPr>
              <a:t>nthcdr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Applies </a:t>
            </a:r>
            <a:r>
              <a:rPr lang="en-US" altLang="en-US" sz="2000" dirty="0" err="1" smtClean="0"/>
              <a:t>cdr</a:t>
            </a:r>
            <a:r>
              <a:rPr lang="en-US" altLang="en-US" sz="2000" dirty="0" smtClean="0"/>
              <a:t> n times to the list and returns the result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0-based list </a:t>
            </a:r>
            <a:r>
              <a:rPr lang="en-US" altLang="en-US" sz="1800" dirty="0" err="1" smtClean="0"/>
              <a:t>cdr</a:t>
            </a:r>
            <a:r>
              <a:rPr lang="en-US" altLang="en-US" sz="1800" dirty="0" smtClean="0"/>
              <a:t>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nthcdr</a:t>
            </a:r>
            <a:r>
              <a:rPr lang="en-US" altLang="en-US" sz="2000" dirty="0" smtClean="0"/>
              <a:t> n list)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nthcdr</a:t>
            </a:r>
            <a:r>
              <a:rPr lang="en-US" altLang="en-US" sz="1800" dirty="0" smtClean="0"/>
              <a:t> 0 ‘(A B C D E)) =&gt; (A B C D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nthcdr</a:t>
            </a:r>
            <a:r>
              <a:rPr lang="en-US" altLang="en-US" sz="1800" dirty="0" smtClean="0"/>
              <a:t> 2 ‘(A B C D E)) =&gt; (C D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Nthcdr</a:t>
            </a:r>
            <a:r>
              <a:rPr lang="en-US" altLang="en-US" sz="1800" dirty="0" smtClean="0"/>
              <a:t> 5 ‘(A B C D E)) =&gt; nil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rest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All but first list element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Completely equivalent to </a:t>
            </a:r>
            <a:r>
              <a:rPr lang="en-US" altLang="en-US" sz="1800" dirty="0" err="1" smtClean="0"/>
              <a:t>cdr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dirty="0" smtClean="0">
                <a:solidFill>
                  <a:schemeClr val="hlink"/>
                </a:solidFill>
              </a:rPr>
              <a:t>first, rest</a:t>
            </a:r>
            <a:r>
              <a:rPr lang="en-US" altLang="en-US" sz="2000" dirty="0" smtClean="0"/>
              <a:t> better name than </a:t>
            </a:r>
            <a:r>
              <a:rPr lang="en-US" altLang="en-US" sz="2000" i="1" dirty="0" smtClean="0">
                <a:solidFill>
                  <a:schemeClr val="hlink"/>
                </a:solidFill>
              </a:rPr>
              <a:t>car, </a:t>
            </a:r>
            <a:r>
              <a:rPr lang="en-US" altLang="en-US" sz="2000" i="1" dirty="0" err="1" smtClean="0">
                <a:solidFill>
                  <a:schemeClr val="hlink"/>
                </a:solidFill>
              </a:rPr>
              <a:t>cdr</a:t>
            </a:r>
            <a:endParaRPr lang="en-US" altLang="en-US" sz="2000" i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last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Access last top-level cons cell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CDRs down the list and returns the last cons cell in the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(last </a:t>
            </a:r>
            <a:r>
              <a:rPr lang="en-US" altLang="en-US" sz="2000" dirty="0" err="1" smtClean="0"/>
              <a:t>lst</a:t>
            </a:r>
            <a:r>
              <a:rPr lang="en-US" altLang="en-US" sz="20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(last ‘(A B C D E)) =&gt; (E)</a:t>
            </a:r>
          </a:p>
        </p:txBody>
      </p:sp>
    </p:spTree>
    <p:extLst>
      <p:ext uri="{BB962C8B-B14F-4D97-AF65-F5344CB8AC3E}">
        <p14:creationId xmlns:p14="http://schemas.microsoft.com/office/powerpoint/2010/main" val="246007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Python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FF0000"/>
                </a:solidFill>
              </a:rPr>
              <a:t>Built-in </a:t>
            </a:r>
            <a:r>
              <a:rPr lang="en-US" sz="4000" dirty="0" smtClean="0">
                <a:solidFill>
                  <a:srgbClr val="FF0000"/>
                </a:solidFill>
              </a:rPr>
              <a:t>Functions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We’ve seen a few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print(), input(), type(), id(),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(), …</a:t>
            </a:r>
          </a:p>
          <a:p>
            <a:r>
              <a:rPr lang="en-US" dirty="0" smtClean="0"/>
              <a:t>Some are easy to get the meaning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abs(), min(), max(), 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&gt;&gt;&gt; max (6, -2)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&gt;&gt;&gt; min (2, -4, 26.2, 3.5, 30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&gt;&gt;&gt; max ([2, -4, 26.2, 3.5, 30])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Will discuss some more along the way …</a:t>
            </a:r>
          </a:p>
          <a:p>
            <a:r>
              <a:rPr lang="en-US" dirty="0" smtClean="0"/>
              <a:t>Detailed list see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docs.python.org/3/library/functions.html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4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Math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59363"/>
          </a:xfrm>
        </p:spPr>
        <p:txBody>
          <a:bodyPr/>
          <a:lstStyle/>
          <a:p>
            <a:r>
              <a:rPr lang="en-US" dirty="0" smtClean="0"/>
              <a:t>Many useful functions are defined in the math module</a:t>
            </a:r>
          </a:p>
          <a:p>
            <a:r>
              <a:rPr lang="en-US" dirty="0" smtClean="0"/>
              <a:t>To use them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value = </a:t>
            </a:r>
            <a:r>
              <a:rPr lang="en-US" sz="2400" dirty="0" err="1" smtClean="0">
                <a:solidFill>
                  <a:srgbClr val="0070C0"/>
                </a:solidFill>
              </a:rPr>
              <a:t>math.sqrt</a:t>
            </a:r>
            <a:r>
              <a:rPr lang="en-US" sz="2400" dirty="0" smtClean="0">
                <a:solidFill>
                  <a:srgbClr val="0070C0"/>
                </a:solidFill>
              </a:rPr>
              <a:t> (25.0)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print (value)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/>
              <a:t>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from math 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value = </a:t>
            </a:r>
            <a:r>
              <a:rPr lang="en-US" sz="2400" dirty="0" err="1" smtClean="0">
                <a:solidFill>
                  <a:srgbClr val="0070C0"/>
                </a:solidFill>
              </a:rPr>
              <a:t>sqrt</a:t>
            </a:r>
            <a:r>
              <a:rPr lang="en-US" sz="2400" dirty="0" smtClean="0">
                <a:solidFill>
                  <a:srgbClr val="0070C0"/>
                </a:solidFill>
              </a:rPr>
              <a:t>(25.0)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print (value)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280630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Python standard library</a:t>
            </a:r>
          </a:p>
          <a:p>
            <a:r>
              <a:rPr lang="en-US" sz="1600" dirty="0">
                <a:hlinkClick r:id="rId2"/>
              </a:rPr>
              <a:t>https://docs.python.org/3/library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562600" y="2667000"/>
            <a:ext cx="3200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Check Python documentation for more built-in or library functions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mtClean="0"/>
              <a:t>		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>
                <a:hlinkClick r:id="rId2"/>
              </a:rPr>
              <a:t>docs.python.org/3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FF0000"/>
                </a:solidFill>
              </a:rPr>
              <a:t>Lisp:</a:t>
            </a:r>
            <a:r>
              <a:rPr lang="en-US" altLang="en-US" sz="3600" dirty="0" smtClean="0"/>
              <a:t> Commonly </a:t>
            </a:r>
            <a:r>
              <a:rPr lang="en-US" altLang="en-US" sz="3600" dirty="0" smtClean="0"/>
              <a:t>Used Built-in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7030A0"/>
                </a:solidFill>
              </a:rPr>
              <a:t>So many </a:t>
            </a:r>
            <a:r>
              <a:rPr lang="en-US" altLang="en-US" sz="2800" dirty="0" smtClean="0"/>
              <a:t>built-in functions and hard to classify into groups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 grouped them as follows for presentation purpose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3300"/>
                </a:solidFill>
              </a:rPr>
              <a:t>Arithmetic, relational,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3300"/>
                </a:solidFill>
              </a:rPr>
              <a:t>Math functions, random numbers,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3300"/>
                </a:solidFill>
              </a:rPr>
              <a:t>Data type specific functions,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3300"/>
                </a:solidFill>
              </a:rPr>
              <a:t>Predicates,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3300"/>
                </a:solidFill>
              </a:rPr>
              <a:t>Lists </a:t>
            </a:r>
            <a:r>
              <a:rPr lang="en-US" altLang="en-US" sz="2400" dirty="0" smtClean="0">
                <a:solidFill>
                  <a:srgbClr val="FF3300"/>
                </a:solidFill>
              </a:rPr>
              <a:t>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Used </a:t>
            </a:r>
            <a:r>
              <a:rPr lang="en-US" altLang="en-US" sz="3200" dirty="0" smtClean="0"/>
              <a:t>examples to illustrate the meaning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Arithmetic 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  </a:t>
            </a:r>
          </a:p>
        </p:txBody>
      </p:sp>
      <p:graphicFrame>
        <p:nvGraphicFramePr>
          <p:cNvPr id="4221" name="Group 125"/>
          <p:cNvGraphicFramePr>
            <a:graphicFrameLocks noGrp="1"/>
          </p:cNvGraphicFramePr>
          <p:nvPr>
            <p:ph sz="half" idx="2"/>
          </p:nvPr>
        </p:nvGraphicFramePr>
        <p:xfrm>
          <a:off x="1066800" y="1143000"/>
          <a:ext cx="7010400" cy="5807205"/>
        </p:xfrm>
        <a:graphic>
          <a:graphicData uri="http://schemas.openxmlformats.org/drawingml/2006/table">
            <a:tbl>
              <a:tblPr/>
              <a:tblGrid>
                <a:gridCol w="754063"/>
                <a:gridCol w="1281112"/>
                <a:gridCol w="1809750"/>
                <a:gridCol w="3165475"/>
              </a:tblGrid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(+ 2.1 3.2 4)=&gt;9.3, (+) =&gt;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Multiply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(* 1 2 3 4) =&gt; 24, (*) =&gt;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 n) =&gt; </a:t>
                      </a:r>
                      <a:r>
                        <a:rPr kumimoji="0" lang="en-US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-n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(- 3 2 5) =&gt; -4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7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(/ n) =&gt; 1/n (n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≠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(/ a1 a2 … an)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a2, .., an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≠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(/ 12.6 2 3) =&gt; 2.100…0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(/ 12 8) =&gt; 3/2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(float 12/8) or (float (/ 12 8)) =&gt; 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Equals (+ n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9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(1- n) =&gt;  (- n 1), not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–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Macro (incf x n) =&gt; x = x +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(incf x) =&gt; x = x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(decf x n) =&gt;  x=x-n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(decf x 1) =&gt; x = x -1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Relational Operations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 </a:t>
            </a:r>
            <a:endParaRPr lang="en-US" altLang="en-US" sz="2800" smtClean="0"/>
          </a:p>
        </p:txBody>
      </p:sp>
      <p:graphicFrame>
        <p:nvGraphicFramePr>
          <p:cNvPr id="7315" name="Group 147"/>
          <p:cNvGraphicFramePr>
            <a:graphicFrameLocks noGrp="1"/>
          </p:cNvGraphicFramePr>
          <p:nvPr>
            <p:ph sz="half" idx="2"/>
          </p:nvPr>
        </p:nvGraphicFramePr>
        <p:xfrm>
          <a:off x="838200" y="1600200"/>
          <a:ext cx="7848600" cy="5088128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2971800"/>
                <a:gridCol w="2667000"/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iff every arg is greater than the preceding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(&lt; 1) =&gt; T, (&lt; 1 2 4 6) =&gt;T, (&lt; 1 4 2 6) =&gt; 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iff all equal, use for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(= 1 1.0) =&gt;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(= 3 3.0000001) =&gt; T  (why?)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(= 3 3.000001) =&gt; nil   (why?)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iff no two of its args are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(/= 1) =&gt; T, (/= 1 2 3) =&gt; T, (/= 1 2 1) =&gt; 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iff arg 1 and arg2 are identical, i.e. same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(eq 1 1.0) =&gt; nil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(eq ‘a ‘a) =&gt;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(there are eql, equal, … similar to eq with subtle difference, similar to name equivalence or structure equivalence,  see examples in next slide.)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  vs. equal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(setq x ‘(A B))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(setq y ‘(A B))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(eq x y)  -&gt; nil  (x and y are different names)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(equal x y) -&gt; t (x and y are structurally equivalent)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(setq x ‘(A B))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(setq y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(eq x y) -&gt; t  (they share the same structure)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(equal x y) -&gt; 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(setq a1 (cdr x))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(setq a2 (cdr x))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(eq a1 a2) -&gt; t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Logical operations</a:t>
            </a:r>
          </a:p>
        </p:txBody>
      </p:sp>
      <p:graphicFrame>
        <p:nvGraphicFramePr>
          <p:cNvPr id="6259" name="Group 11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15408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2362200"/>
                <a:gridCol w="3429000"/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if arg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≠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(not T) =&gt; nil, (not nil) =&gt;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(not 3) =&gt; nil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 if any one arg evals to nil, otherwise returns the value of the 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(and) =&gt; T, (and nil) =&gt; nil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(and T 1 (1+3)) =&gt;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 args in order, if one arg is true, returns its value, otherwise returns 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(or) =&gt; nil, (or T 3 nil) =&gt;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(or 3 T nil) =&gt;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Logand, logior,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2’s complement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(logand) =&gt; -1  (why?)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(logior) =&gt;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(boole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n1 n2)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Bit-wise operation, n1 and n2 must be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(boole boole-1 3 1) =&gt;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(boole boole-and 5 3) =&gt;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Op: boole-1, boole-2, boole-and, boole-nor, boole-xor, … (see P347 of text)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Math functions</a:t>
            </a:r>
          </a:p>
        </p:txBody>
      </p:sp>
      <p:graphicFrame>
        <p:nvGraphicFramePr>
          <p:cNvPr id="10331" name="Group 9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4768"/>
        </p:xfrm>
        <a:graphic>
          <a:graphicData uri="http://schemas.openxmlformats.org/drawingml/2006/table">
            <a:tbl>
              <a:tblPr/>
              <a:tblGrid>
                <a:gridCol w="1600200"/>
                <a:gridCol w="990600"/>
                <a:gridCol w="2286000"/>
                <a:gridCol w="3352800"/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(abs -2) =&gt; 2, (abs 2) =&gt;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acos, asin,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Arc cosine/sine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(acos n) , n in radius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sin, cos,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Sine/cosine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(cos n) , n in radius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(exp n) =&gt; e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Greatest common divisor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(gcd) =&gt; 0, (gcd n) =&gt;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(gcd 24 8 12) =&gt;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lcm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=&gt;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(lcm) =&gt; 1, (lcm n) =&gt;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(lcm 24 8 12) =&gt;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isqrt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Greatest integer &lt;= positive sqrt of arg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(isqrt 8) =&gt;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max, min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=&gt;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Math Functions </a:t>
            </a:r>
            <a:r>
              <a:rPr lang="en-US" altLang="en-US" dirty="0" smtClean="0"/>
              <a:t>(cont.)</a:t>
            </a:r>
          </a:p>
        </p:txBody>
      </p:sp>
      <p:graphicFrame>
        <p:nvGraphicFramePr>
          <p:cNvPr id="12392" name="Group 10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236655"/>
        </p:xfrm>
        <a:graphic>
          <a:graphicData uri="http://schemas.openxmlformats.org/drawingml/2006/table">
            <a:tbl>
              <a:tblPr/>
              <a:tblGrid>
                <a:gridCol w="1143000"/>
                <a:gridCol w="914400"/>
                <a:gridCol w="3352800"/>
                <a:gridCol w="2819400"/>
              </a:tblGrid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ceiling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or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(ceiling r d) returns (1) smallest integer I &gt;= r/d, (2) r-i*d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 default is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(ceiling 3.4)=&gt; 4; 0.6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(ceiling 3.4 2) =&gt; 2; 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fceiling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or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Like ceiling, but 1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return value is a 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(fceiling 3.4) =&gt; 4.0; 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floor, ffloor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or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(floor 3.4) =&gt; 3; 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found, fround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or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(round 3.4) =&gt; 3; 0.4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(round 3.5) =&gt; 4; 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truncate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or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(truncate 3.5) =&gt; 3; 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second value truncate would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(rem 5 3) =&gt;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(rem -5 3) =&gt;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second value floor would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(mod 5 3) =&gt;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(mod -5 3) =&gt; 1 (why?)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Random Numbers</a:t>
            </a:r>
          </a:p>
        </p:txBody>
      </p:sp>
      <p:graphicFrame>
        <p:nvGraphicFramePr>
          <p:cNvPr id="15401" name="Group 4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35263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3200400"/>
                <a:gridCol w="2895600"/>
              </a:tblGrid>
              <a:tr h="113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Random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or 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non-negative random number less than the limit (1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and of the same type as 1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Note: (random v), v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must be positive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(random 100) return an integer in [0, 100)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(random 100.0) returns a float  in [0, 100.0)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(random 100 *random-state*)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9800" y="5029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*random-state* object is used to reset the “seed” of random numbers; omitted here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0" y="5029200"/>
            <a:ext cx="457200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1622</Words>
  <Application>Microsoft Office PowerPoint</Application>
  <PresentationFormat>On-screen Show (4:3)</PresentationFormat>
  <Paragraphs>325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Lecture 4b:  Built-in Functions</vt:lpstr>
      <vt:lpstr>Lisp: Commonly Used Built-in Functions</vt:lpstr>
      <vt:lpstr>Arithmetic Operations</vt:lpstr>
      <vt:lpstr>Relational Operations</vt:lpstr>
      <vt:lpstr>eq  vs. equal</vt:lpstr>
      <vt:lpstr>Logical operations</vt:lpstr>
      <vt:lpstr>Math functions</vt:lpstr>
      <vt:lpstr>Math Functions (cont.)</vt:lpstr>
      <vt:lpstr>Random Numbers</vt:lpstr>
      <vt:lpstr>  Characters</vt:lpstr>
      <vt:lpstr>Float, Rational &amp; Complex numbers</vt:lpstr>
      <vt:lpstr>Predicates</vt:lpstr>
      <vt:lpstr>List Operations</vt:lpstr>
      <vt:lpstr>List Access Operations (1)</vt:lpstr>
      <vt:lpstr>List Access Operations (2)</vt:lpstr>
      <vt:lpstr>Python: Built-in Functions</vt:lpstr>
      <vt:lpstr>Math Module</vt:lpstr>
      <vt:lpstr>PowerPoint Presentation</vt:lpstr>
    </vt:vector>
  </TitlesOfParts>
  <Company>Cal Poly Pomona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Functions</dc:title>
  <dc:creator>College of Science</dc:creator>
  <cp:lastModifiedBy>Lan Yang</cp:lastModifiedBy>
  <cp:revision>24</cp:revision>
  <dcterms:created xsi:type="dcterms:W3CDTF">2010-04-09T20:12:12Z</dcterms:created>
  <dcterms:modified xsi:type="dcterms:W3CDTF">2018-04-05T20:35:12Z</dcterms:modified>
</cp:coreProperties>
</file>