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79" r:id="rId6"/>
    <p:sldId id="282" r:id="rId7"/>
    <p:sldId id="286" r:id="rId8"/>
    <p:sldId id="288" r:id="rId9"/>
    <p:sldId id="280" r:id="rId10"/>
    <p:sldId id="291" r:id="rId11"/>
    <p:sldId id="275" r:id="rId12"/>
    <p:sldId id="277" r:id="rId13"/>
    <p:sldId id="278" r:id="rId14"/>
    <p:sldId id="262" r:id="rId15"/>
    <p:sldId id="273" r:id="rId16"/>
    <p:sldId id="274" r:id="rId17"/>
    <p:sldId id="284" r:id="rId18"/>
    <p:sldId id="289" r:id="rId19"/>
    <p:sldId id="287" r:id="rId20"/>
    <p:sldId id="296" r:id="rId21"/>
    <p:sldId id="297" r:id="rId22"/>
    <p:sldId id="281" r:id="rId23"/>
    <p:sldId id="265" r:id="rId24"/>
    <p:sldId id="285" r:id="rId25"/>
    <p:sldId id="29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84130-7B37-48D7-BEAA-52A93AE97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22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DD2F2-0AB3-432D-A39E-3824C2EB79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91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729115-8E1D-4430-A5B4-B14DC794FB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70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F7069-B262-40CD-80B5-7992D654D5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07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3F617B-ADF7-4B6A-AA5C-44C68AA3C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95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8DB182-D0F0-475B-BD91-7719B6F35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36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EF541-7326-4792-9B0D-638084CC78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25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A9F80-8E2E-4CBF-BE6A-C4EA3432F5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57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8FCEE-B2A6-4F3D-A29D-A052660BD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47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14C28-D6D5-477F-8CAA-26AD5F294F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33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6C0B9-000F-4A46-80F5-E80C2991B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92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961500-D356-4DF2-A5A7-06CB5D49DB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Lecture 5 – Recursion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CS352 – Dr. Lan Yang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PolyWrite</a:t>
            </a:r>
            <a:r>
              <a:rPr lang="en-US" dirty="0" smtClean="0"/>
              <a:t>: recursive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((3 5) (4 3) (2 1) (7 0))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Your design?</a:t>
            </a:r>
          </a:p>
        </p:txBody>
      </p:sp>
    </p:spTree>
    <p:extLst>
      <p:ext uri="{BB962C8B-B14F-4D97-AF65-F5344CB8AC3E}">
        <p14:creationId xmlns:p14="http://schemas.microsoft.com/office/powerpoint/2010/main" val="108222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Tracing Recursive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Hand-trace and synthesis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dirty="0" smtClean="0">
                <a:solidFill>
                  <a:srgbClr val="0070C0"/>
                </a:solidFill>
              </a:rPr>
              <a:t> add (m n) 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      (</a:t>
            </a:r>
            <a:r>
              <a:rPr lang="en-US" altLang="en-US" dirty="0" err="1" smtClean="0">
                <a:solidFill>
                  <a:srgbClr val="0070C0"/>
                </a:solidFill>
              </a:rPr>
              <a:t>cond</a:t>
            </a:r>
            <a:r>
              <a:rPr lang="en-US" altLang="en-US" dirty="0" smtClean="0">
                <a:solidFill>
                  <a:srgbClr val="0070C0"/>
                </a:solidFill>
              </a:rPr>
              <a:t> ((</a:t>
            </a:r>
            <a:r>
              <a:rPr lang="en-US" altLang="en-US" dirty="0" err="1" smtClean="0">
                <a:solidFill>
                  <a:srgbClr val="0070C0"/>
                </a:solidFill>
              </a:rPr>
              <a:t>zerop</a:t>
            </a:r>
            <a:r>
              <a:rPr lang="en-US" altLang="en-US" dirty="0" smtClean="0">
                <a:solidFill>
                  <a:srgbClr val="0070C0"/>
                </a:solidFill>
              </a:rPr>
              <a:t> n) m)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                (t (1+ (add m (1- n))))))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r>
              <a:rPr lang="en-US" altLang="en-US" dirty="0" smtClean="0"/>
              <a:t>  </a:t>
            </a:r>
            <a:r>
              <a:rPr lang="en-US" altLang="en-US" sz="2400" dirty="0" smtClean="0"/>
              <a:t>(add 3 2) =&gt; (1+ (add 3 1)) =&gt; (1+ (1+ (add 3 0))) 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	=&gt; (1+ (1+ 3)) =&gt; (1+ 4) =&gt; 5</a:t>
            </a:r>
          </a:p>
          <a:p>
            <a:pPr lvl="1" eaLnBrk="1" hangingPunct="1">
              <a:buFontTx/>
              <a:buNone/>
            </a:pP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endParaRPr lang="en-US" altLang="en-US" sz="1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Practice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400" dirty="0" smtClean="0">
                <a:solidFill>
                  <a:srgbClr val="0070C0"/>
                </a:solidFill>
              </a:rPr>
              <a:t>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sz="2400" dirty="0" smtClean="0">
                <a:solidFill>
                  <a:srgbClr val="0070C0"/>
                </a:solidFill>
              </a:rPr>
              <a:t> sum (L)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      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cond</a:t>
            </a:r>
            <a:r>
              <a:rPr lang="en-US" altLang="en-US" sz="2400" dirty="0" smtClean="0">
                <a:solidFill>
                  <a:srgbClr val="0070C0"/>
                </a:solidFill>
              </a:rPr>
              <a:t> ((null L) 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                (T (+ (car L)) (sum 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400" dirty="0" smtClean="0">
                <a:solidFill>
                  <a:srgbClr val="0070C0"/>
                </a:solidFill>
              </a:rPr>
              <a:t> L)))))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	trace: (sum ‘(2 5 4))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   </a:t>
            </a:r>
            <a:r>
              <a:rPr lang="en-US" altLang="en-US" sz="2400" dirty="0" smtClean="0">
                <a:solidFill>
                  <a:srgbClr val="0070C0"/>
                </a:solidFill>
              </a:rPr>
              <a:t>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sz="2400" dirty="0" smtClean="0">
                <a:solidFill>
                  <a:srgbClr val="0070C0"/>
                </a:solidFill>
              </a:rPr>
              <a:t> length (L)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      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cond</a:t>
            </a:r>
            <a:r>
              <a:rPr lang="en-US" altLang="en-US" sz="2400" dirty="0" smtClean="0">
                <a:solidFill>
                  <a:srgbClr val="0070C0"/>
                </a:solidFill>
              </a:rPr>
              <a:t> ((null L) 0)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                (T (1+ length 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400" dirty="0" smtClean="0">
                <a:solidFill>
                  <a:srgbClr val="0070C0"/>
                </a:solidFill>
              </a:rPr>
              <a:t> L)))))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   trace: (1) (length nil)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             (2) (length ‘(a b c))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Common Lisp Trace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(trace </a:t>
            </a:r>
            <a:r>
              <a:rPr lang="en-US" altLang="en-US" sz="2000" dirty="0" err="1" smtClean="0"/>
              <a:t>fname</a:t>
            </a:r>
            <a:r>
              <a:rPr lang="en-US" altLang="en-US" sz="200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untrace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fname</a:t>
            </a:r>
            <a:r>
              <a:rPr lang="en-US" altLang="en-US" sz="200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Example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rgbClr val="0070C0"/>
                </a:solidFill>
              </a:rPr>
              <a:t>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sz="2000" dirty="0" smtClean="0">
                <a:solidFill>
                  <a:srgbClr val="0070C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fac</a:t>
            </a:r>
            <a:r>
              <a:rPr lang="en-US" altLang="en-US" sz="2000" dirty="0" smtClean="0">
                <a:solidFill>
                  <a:srgbClr val="0070C0"/>
                </a:solidFill>
              </a:rPr>
              <a:t> (N)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        (IF (= N 0)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            (* N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fac</a:t>
            </a:r>
            <a:r>
              <a:rPr lang="en-US" altLang="en-US" sz="2000" dirty="0" smtClean="0">
                <a:solidFill>
                  <a:srgbClr val="0070C0"/>
                </a:solidFill>
              </a:rPr>
              <a:t> (1- N)))))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Trace </a:t>
            </a:r>
            <a:r>
              <a:rPr lang="en-US" altLang="en-US" sz="2000" dirty="0" smtClean="0">
                <a:solidFill>
                  <a:srgbClr val="0070C0"/>
                </a:solidFill>
              </a:rPr>
              <a:t>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fac</a:t>
            </a:r>
            <a:r>
              <a:rPr lang="en-US" altLang="en-US" sz="2000" dirty="0" smtClean="0">
                <a:solidFill>
                  <a:srgbClr val="0070C0"/>
                </a:solidFill>
              </a:rPr>
              <a:t> 3)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   (1) use hand-trace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   (2) trace in common Lisp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What about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    (</a:t>
            </a:r>
            <a:r>
              <a:rPr lang="en-US" altLang="en-US" sz="2000" dirty="0" err="1" smtClean="0"/>
              <a:t>fac</a:t>
            </a:r>
            <a:r>
              <a:rPr lang="en-US" altLang="en-US" sz="2000" dirty="0" smtClean="0"/>
              <a:t> 1.5)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    (</a:t>
            </a:r>
            <a:r>
              <a:rPr lang="en-US" altLang="en-US" sz="2000" dirty="0" err="1" smtClean="0"/>
              <a:t>fac</a:t>
            </a:r>
            <a:r>
              <a:rPr lang="en-US" altLang="en-US" sz="2000" dirty="0" smtClean="0"/>
              <a:t> -2)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Insertion Sort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isort</a:t>
            </a:r>
            <a:r>
              <a:rPr lang="en-US" altLang="en-US" sz="2400" dirty="0" smtClean="0">
                <a:solidFill>
                  <a:srgbClr val="0070C0"/>
                </a:solidFill>
              </a:rPr>
              <a:t> (L)   </a:t>
            </a:r>
            <a:r>
              <a:rPr lang="en-US" altLang="en-US" sz="2400" dirty="0" smtClean="0"/>
              <a:t>;insertion sort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cond</a:t>
            </a:r>
            <a:r>
              <a:rPr lang="en-US" altLang="en-US" sz="2400" dirty="0" smtClean="0">
                <a:solidFill>
                  <a:srgbClr val="0070C0"/>
                </a:solidFill>
              </a:rPr>
              <a:t> ((null L) 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          (T (insert (car L) 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isort</a:t>
            </a:r>
            <a:r>
              <a:rPr lang="en-US" altLang="en-US" sz="2400" dirty="0" smtClean="0">
                <a:solidFill>
                  <a:srgbClr val="0070C0"/>
                </a:solidFill>
              </a:rPr>
              <a:t> 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400" dirty="0" smtClean="0">
                <a:solidFill>
                  <a:srgbClr val="0070C0"/>
                </a:solidFill>
              </a:rPr>
              <a:t> L))))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sz="2400" dirty="0" smtClean="0">
                <a:solidFill>
                  <a:srgbClr val="0070C0"/>
                </a:solidFill>
              </a:rPr>
              <a:t> insert (a SL)  </a:t>
            </a:r>
            <a:r>
              <a:rPr lang="en-US" altLang="en-US" sz="2400" dirty="0" smtClean="0"/>
              <a:t>;insert a into a sorted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cond</a:t>
            </a:r>
            <a:r>
              <a:rPr lang="en-US" altLang="en-US" sz="2400" dirty="0" smtClean="0">
                <a:solidFill>
                  <a:srgbClr val="0070C0"/>
                </a:solidFill>
              </a:rPr>
              <a:t> ((null SL) (cons a SL))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          ((&lt; a (car SL)) (cons a SL))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          (T (cons (car SL) (insert a 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400" dirty="0" smtClean="0">
                <a:solidFill>
                  <a:srgbClr val="0070C0"/>
                </a:solidFill>
              </a:rPr>
              <a:t> SL))))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Tracing </a:t>
            </a:r>
            <a:r>
              <a:rPr lang="en-US" altLang="en-US" sz="4000" dirty="0" err="1" smtClean="0">
                <a:solidFill>
                  <a:srgbClr val="FF0000"/>
                </a:solidFill>
              </a:rPr>
              <a:t>isort</a:t>
            </a:r>
            <a:r>
              <a:rPr lang="en-US" altLang="en-US" sz="4000" dirty="0" smtClean="0">
                <a:solidFill>
                  <a:srgbClr val="FF0000"/>
                </a:solidFill>
              </a:rPr>
              <a:t> function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800" dirty="0" smtClean="0"/>
              <a:t> </a:t>
            </a:r>
            <a:endParaRPr lang="en-US" altLang="en-US" sz="1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[1]&gt; (load "</a:t>
            </a:r>
            <a:r>
              <a:rPr lang="en-US" altLang="en-US" sz="1600" dirty="0" err="1" smtClean="0"/>
              <a:t>isort.lsp</a:t>
            </a:r>
            <a:r>
              <a:rPr lang="en-US" altLang="en-US" sz="1600" dirty="0" smtClean="0"/>
              <a:t>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;; Loading file </a:t>
            </a:r>
            <a:r>
              <a:rPr lang="en-US" altLang="en-US" sz="1600" dirty="0" err="1" smtClean="0"/>
              <a:t>isort.lsp</a:t>
            </a:r>
            <a:r>
              <a:rPr lang="en-US" altLang="en-US" sz="1600" dirty="0" smtClean="0"/>
              <a:t>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;; Loaded file </a:t>
            </a:r>
            <a:r>
              <a:rPr lang="en-US" altLang="en-US" sz="1600" dirty="0" err="1" smtClean="0"/>
              <a:t>isort.lsp</a:t>
            </a:r>
            <a:endParaRPr lang="en-US" altLang="en-US" sz="16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[2]&gt; (trace </a:t>
            </a:r>
            <a:r>
              <a:rPr lang="en-US" altLang="en-US" sz="1600" dirty="0" err="1" smtClean="0"/>
              <a:t>isort</a:t>
            </a:r>
            <a:r>
              <a:rPr lang="en-US" altLang="en-US" sz="1600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;; Tracing function ISORT.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(ISORT)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[3]&gt; (</a:t>
            </a:r>
            <a:r>
              <a:rPr lang="en-US" altLang="en-US" sz="1600" dirty="0" err="1" smtClean="0"/>
              <a:t>isort</a:t>
            </a:r>
            <a:r>
              <a:rPr lang="en-US" altLang="en-US" sz="1600" dirty="0" smtClean="0"/>
              <a:t> '(3 1 6 8 4 5))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1. Trace: (ISORT '(3 1 6 8 4 5))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2. Trace: (ISORT '(1 6 8 4 5))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3. Trace: (ISORT '(6 8 4 5))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4. Trace: (ISORT '(8 4 5))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5. Trace: (ISORT '(4 5))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6. Trace: (ISORT '(5))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7. Trace: (ISORT 'NIL)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7. Trace: ISORT ==&gt; NIL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6. Trace: ISORT ==&gt; (5)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5. Trace: ISORT ==&gt; (4 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4. Trace: ISORT ==&gt; (4 5 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3. Trace: ISORT ==&gt; (4 5 6 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2. Trace: ISORT ==&gt; (1 4 5 6 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1. Trace: ISORT ==&gt; (1 3 4 5 6 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(1 3 4 5 6 8)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[4]&gt; (exit)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Tracing Insert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[1]&gt; (load "</a:t>
            </a:r>
            <a:r>
              <a:rPr lang="en-US" altLang="en-US" sz="1200" dirty="0" err="1" smtClean="0"/>
              <a:t>isort.lsp</a:t>
            </a:r>
            <a:r>
              <a:rPr lang="en-US" altLang="en-US" sz="1200" dirty="0" smtClean="0"/>
              <a:t>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;; Loading file </a:t>
            </a:r>
            <a:r>
              <a:rPr lang="en-US" altLang="en-US" sz="1200" dirty="0" err="1" smtClean="0"/>
              <a:t>isort.lsp</a:t>
            </a:r>
            <a:r>
              <a:rPr lang="en-US" altLang="en-US" sz="1200" dirty="0" smtClean="0"/>
              <a:t>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;; Loaded file </a:t>
            </a:r>
            <a:r>
              <a:rPr lang="en-US" altLang="en-US" sz="1200" dirty="0" err="1" smtClean="0"/>
              <a:t>isort.lsp</a:t>
            </a:r>
            <a:endParaRPr lang="en-US" altLang="en-US" sz="12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[2]&gt; (trace insert)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;; Tracing function INSERT.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(INSERT)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[3]&gt; (</a:t>
            </a:r>
            <a:r>
              <a:rPr lang="en-US" altLang="en-US" sz="1200" dirty="0" err="1" smtClean="0"/>
              <a:t>isort</a:t>
            </a:r>
            <a:r>
              <a:rPr lang="en-US" altLang="en-US" sz="1200" dirty="0" smtClean="0"/>
              <a:t> '(3 1 6 8 4 5))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1. Trace: (INSERT '5 'NIL)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1. Trace: INSERT ==&gt; (5)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1. Trace: (INSERT '4 '(5))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1. Trace: INSERT ==&gt; (4 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1. Trace: (INSERT '8 '(4 5))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2. Trace: (INSERT '8 '(5))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3. Trace: (INSERT '8 'NIL)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3. Trace: INSERT ==&gt; (8)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2. Trace: INSERT ==&gt; (5 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1. Trace: INSERT ==&gt; (4 5 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1. Trace: (INSERT '6 '(4 5 8))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2. Trace: (INSERT '6 '(5 8))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3. Trace: (INSERT '6 '(8))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3. Trace: INSERT ==&gt; (6 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2. Trace: INSERT ==&gt; (5 6 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1. Trace: INSERT ==&gt; (4 5 6 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1. Trace: (INSERT '1 '(4 5 6 8))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1. Trace: INSERT ==&gt; (1 4 5 6 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1. Trace: (INSERT '3 '(1 4 5 6 8))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2. Trace: (INSERT '3 '(4 5 6 8))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2. Trace: INSERT ==&gt; (3 4 5 6 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1. Trace: INSERT ==&gt; (1 3 4 5 6 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dirty="0" smtClean="0"/>
              <a:t>(1 3 4 5 6 8)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Tail recursion: Function Efficiency?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observe from the tracing of </a:t>
            </a:r>
            <a:r>
              <a:rPr lang="en-US" dirty="0" err="1" smtClean="0">
                <a:solidFill>
                  <a:srgbClr val="0070C0"/>
                </a:solidFill>
              </a:rPr>
              <a:t>isort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Revisit:</a:t>
            </a:r>
            <a:r>
              <a:rPr lang="en-US" dirty="0" smtClean="0">
                <a:solidFill>
                  <a:srgbClr val="0070C0"/>
                </a:solidFill>
              </a:rPr>
              <a:t> length1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our-member</a:t>
            </a:r>
          </a:p>
          <a:p>
            <a:pPr lvl="1"/>
            <a:r>
              <a:rPr lang="en-US" dirty="0" smtClean="0"/>
              <a:t>Which one is in the form of </a:t>
            </a:r>
            <a:r>
              <a:rPr lang="en-US" dirty="0" smtClean="0">
                <a:solidFill>
                  <a:srgbClr val="FF6600"/>
                </a:solidFill>
              </a:rPr>
              <a:t>tail recursion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Which form is more efficient?</a:t>
            </a:r>
          </a:p>
          <a:p>
            <a:pPr lvl="1"/>
            <a:r>
              <a:rPr lang="en-US" dirty="0" smtClean="0"/>
              <a:t>Tail recursion?</a:t>
            </a:r>
          </a:p>
          <a:p>
            <a:pPr lvl="1"/>
            <a:r>
              <a:rPr lang="en-US" dirty="0" smtClean="0"/>
              <a:t>Or, non-tail-recursion?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40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Linear 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(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sz="2800" dirty="0" smtClean="0">
                <a:solidFill>
                  <a:srgbClr val="0070C0"/>
                </a:solidFill>
              </a:rPr>
              <a:t> search (a SL) </a:t>
            </a:r>
            <a:r>
              <a:rPr lang="en-US" altLang="en-US" sz="2800" dirty="0" smtClean="0"/>
              <a:t>;search a in a sorted list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 (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cond</a:t>
            </a:r>
            <a:r>
              <a:rPr lang="en-US" altLang="en-US" sz="2800" dirty="0" smtClean="0">
                <a:solidFill>
                  <a:srgbClr val="0070C0"/>
                </a:solidFill>
              </a:rPr>
              <a:t> ((null SL) nil)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           ((equal a (car SL)) T)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           (T (search a (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800" dirty="0" smtClean="0">
                <a:solidFill>
                  <a:srgbClr val="0070C0"/>
                </a:solidFill>
              </a:rPr>
              <a:t> SL)))))</a:t>
            </a:r>
          </a:p>
          <a:p>
            <a:pPr eaLnBrk="1" hangingPunct="1">
              <a:buFontTx/>
              <a:buNone/>
            </a:pPr>
            <a:endParaRPr lang="en-US" altLang="en-US" sz="2800" dirty="0" smtClean="0"/>
          </a:p>
          <a:p>
            <a:pPr eaLnBrk="1" hangingPunct="1">
              <a:buFontTx/>
              <a:buNone/>
            </a:pPr>
            <a:r>
              <a:rPr lang="en-US" altLang="en-US" sz="2800" dirty="0" smtClean="0">
                <a:solidFill>
                  <a:srgbClr val="FF6600"/>
                </a:solidFill>
              </a:rPr>
              <a:t>Question: </a:t>
            </a:r>
            <a:r>
              <a:rPr lang="en-US" altLang="en-US" sz="2800" dirty="0" smtClean="0"/>
              <a:t>the above function only returns found or not, how to return the index/position of the first element found? </a:t>
            </a:r>
          </a:p>
        </p:txBody>
      </p:sp>
    </p:spTree>
    <p:extLst>
      <p:ext uri="{BB962C8B-B14F-4D97-AF65-F5344CB8AC3E}">
        <p14:creationId xmlns:p14="http://schemas.microsoft.com/office/powerpoint/2010/main" val="6151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Removing Tail Recursion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</a:p>
          <a:p>
            <a:pPr lvl="1"/>
            <a:r>
              <a:rPr lang="en-US" dirty="0" smtClean="0"/>
              <a:t>Length1</a:t>
            </a:r>
          </a:p>
          <a:p>
            <a:pPr lvl="1"/>
            <a:r>
              <a:rPr lang="en-US" dirty="0" smtClean="0"/>
              <a:t>Sum</a:t>
            </a:r>
          </a:p>
          <a:p>
            <a:pPr lvl="1"/>
            <a:r>
              <a:rPr lang="en-US" dirty="0" smtClean="0"/>
              <a:t>…</a:t>
            </a:r>
          </a:p>
          <a:p>
            <a:pPr marL="514350" indent="-457200"/>
            <a:r>
              <a:rPr lang="en-US" dirty="0" smtClean="0"/>
              <a:t>Question</a:t>
            </a:r>
          </a:p>
          <a:p>
            <a:pPr marL="914400" lvl="1" indent="-457200"/>
            <a:r>
              <a:rPr lang="en-US" dirty="0" err="1" smtClean="0"/>
              <a:t>PolyWrite</a:t>
            </a:r>
            <a:r>
              <a:rPr lang="en-US" dirty="0" smtClean="0"/>
              <a:t>: is your version tail recursion or non-tail recursion?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Recursive Functions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simple example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def</a:t>
            </a:r>
            <a:r>
              <a:rPr lang="en-US" sz="2800" dirty="0" smtClean="0">
                <a:solidFill>
                  <a:srgbClr val="0070C0"/>
                </a:solidFill>
              </a:rPr>
              <a:t> factorial (n)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if n == 0 or n == 1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	return 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else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	return (n * factorial (n-1))</a:t>
            </a:r>
          </a:p>
          <a:p>
            <a:r>
              <a:rPr lang="en-US" sz="2800" dirty="0" smtClean="0"/>
              <a:t>Practice</a:t>
            </a:r>
          </a:p>
          <a:p>
            <a:pPr lvl="1"/>
            <a:r>
              <a:rPr lang="en-US" sz="2400" dirty="0" smtClean="0"/>
              <a:t>Write a countdown function to perform as follows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&gt;&gt;&gt; countdown (3)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3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1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Blastoff!!!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Factorial Function</a:t>
            </a:r>
            <a:r>
              <a:rPr lang="en-US" dirty="0" smtClean="0"/>
              <a:t>: revisit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3733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;tail  recursion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</a:rPr>
              <a:t>defun</a:t>
            </a:r>
            <a:r>
              <a:rPr lang="en-US" sz="2000" dirty="0" smtClean="0">
                <a:solidFill>
                  <a:srgbClr val="0070C0"/>
                </a:solidFill>
              </a:rPr>
              <a:t> FAC (n)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(</a:t>
            </a:r>
            <a:r>
              <a:rPr lang="en-US" sz="2000" dirty="0" err="1" smtClean="0">
                <a:solidFill>
                  <a:srgbClr val="0070C0"/>
                </a:solidFill>
              </a:rPr>
              <a:t>cond</a:t>
            </a:r>
            <a:r>
              <a:rPr lang="en-US" sz="2000" dirty="0" smtClean="0">
                <a:solidFill>
                  <a:srgbClr val="0070C0"/>
                </a:solidFill>
              </a:rPr>
              <a:t> ((= n 0) 1)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     ((= n 1) 1)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       (T (* n (FAC (- n 1))))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;non-tail recursion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6600"/>
                </a:solidFill>
              </a:rPr>
              <a:t>(</a:t>
            </a:r>
            <a:r>
              <a:rPr lang="en-US" sz="2000" dirty="0" err="1" smtClean="0">
                <a:solidFill>
                  <a:srgbClr val="FF6600"/>
                </a:solidFill>
              </a:rPr>
              <a:t>defun</a:t>
            </a:r>
            <a:r>
              <a:rPr lang="en-US" sz="2000" dirty="0" smtClean="0">
                <a:solidFill>
                  <a:srgbClr val="FF6600"/>
                </a:solidFill>
              </a:rPr>
              <a:t> FAC (n)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 smtClean="0">
                <a:solidFill>
                  <a:srgbClr val="FF6600"/>
                </a:solidFill>
              </a:rPr>
              <a:t>   (NTF n 1)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66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6600"/>
                </a:solidFill>
              </a:rPr>
              <a:t>(</a:t>
            </a:r>
            <a:r>
              <a:rPr lang="en-US" sz="2000" dirty="0" err="1" smtClean="0">
                <a:solidFill>
                  <a:srgbClr val="FF6600"/>
                </a:solidFill>
              </a:rPr>
              <a:t>defun</a:t>
            </a:r>
            <a:r>
              <a:rPr lang="en-US" sz="2000" dirty="0" smtClean="0">
                <a:solidFill>
                  <a:srgbClr val="FF6600"/>
                </a:solidFill>
              </a:rPr>
              <a:t> NTF (n prod)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 smtClean="0">
                <a:solidFill>
                  <a:srgbClr val="FF6600"/>
                </a:solidFill>
              </a:rPr>
              <a:t>   (</a:t>
            </a:r>
            <a:r>
              <a:rPr lang="en-US" sz="2000" dirty="0" err="1" smtClean="0">
                <a:solidFill>
                  <a:srgbClr val="FF6600"/>
                </a:solidFill>
              </a:rPr>
              <a:t>cond</a:t>
            </a:r>
            <a:r>
              <a:rPr lang="en-US" sz="2000" dirty="0" smtClean="0">
                <a:solidFill>
                  <a:srgbClr val="FF6600"/>
                </a:solidFill>
              </a:rPr>
              <a:t> ((= n 0) prod)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 smtClean="0">
                <a:solidFill>
                  <a:srgbClr val="FF6600"/>
                </a:solidFill>
              </a:rPr>
              <a:t>              ((= n 1) prod)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en-US" sz="2000" dirty="0" smtClean="0">
                <a:solidFill>
                  <a:srgbClr val="FF6600"/>
                </a:solidFill>
              </a:rPr>
              <a:t>              (T (NTF (- n 1) (* n prod)))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6600"/>
                </a:solidFill>
              </a:rPr>
              <a:t>   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6600"/>
                </a:solidFill>
              </a:rPr>
              <a:t> )</a:t>
            </a:r>
            <a:endParaRPr lang="en-US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70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Tracing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;; Loaded file </a:t>
            </a:r>
            <a:r>
              <a:rPr lang="en-US" sz="1200" dirty="0" err="1"/>
              <a:t>fac.lsp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T</a:t>
            </a:r>
          </a:p>
          <a:p>
            <a:pPr marL="0" indent="0">
              <a:buNone/>
            </a:pPr>
            <a:r>
              <a:rPr lang="en-US" sz="1200" dirty="0"/>
              <a:t>[2]&gt; (trace </a:t>
            </a:r>
            <a:r>
              <a:rPr lang="en-US" sz="1200" dirty="0" err="1"/>
              <a:t>fac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;; Tracing function FAC.</a:t>
            </a:r>
          </a:p>
          <a:p>
            <a:pPr marL="0" indent="0">
              <a:buNone/>
            </a:pPr>
            <a:r>
              <a:rPr lang="en-US" sz="1200" dirty="0"/>
              <a:t>(FAC)</a:t>
            </a:r>
          </a:p>
          <a:p>
            <a:pPr marL="0" indent="0">
              <a:buNone/>
            </a:pPr>
            <a:r>
              <a:rPr lang="en-US" sz="1200" dirty="0"/>
              <a:t>[3]&gt; (</a:t>
            </a:r>
            <a:r>
              <a:rPr lang="en-US" sz="1200" dirty="0" err="1"/>
              <a:t>fac</a:t>
            </a:r>
            <a:r>
              <a:rPr lang="en-US" sz="1200" dirty="0"/>
              <a:t> 6)</a:t>
            </a:r>
          </a:p>
          <a:p>
            <a:pPr marL="0" indent="0">
              <a:buNone/>
            </a:pPr>
            <a:r>
              <a:rPr lang="en-US" sz="1200" dirty="0"/>
              <a:t>1. Trace: (FAC '6)</a:t>
            </a:r>
          </a:p>
          <a:p>
            <a:pPr marL="0" indent="0">
              <a:buNone/>
            </a:pPr>
            <a:r>
              <a:rPr lang="en-US" sz="1200" dirty="0"/>
              <a:t>2. Trace: (FAC '5)</a:t>
            </a:r>
          </a:p>
          <a:p>
            <a:pPr marL="0" indent="0">
              <a:buNone/>
            </a:pPr>
            <a:r>
              <a:rPr lang="en-US" sz="1200" dirty="0"/>
              <a:t>3. Trace: (FAC '4)</a:t>
            </a:r>
          </a:p>
          <a:p>
            <a:pPr marL="0" indent="0">
              <a:buNone/>
            </a:pPr>
            <a:r>
              <a:rPr lang="en-US" sz="1200" dirty="0"/>
              <a:t>4. Trace: (FAC '3)</a:t>
            </a:r>
          </a:p>
          <a:p>
            <a:pPr marL="0" indent="0">
              <a:buNone/>
            </a:pPr>
            <a:r>
              <a:rPr lang="en-US" sz="1200" dirty="0"/>
              <a:t>5. Trace: (FAC '2)</a:t>
            </a:r>
          </a:p>
          <a:p>
            <a:pPr marL="0" indent="0">
              <a:buNone/>
            </a:pPr>
            <a:r>
              <a:rPr lang="en-US" sz="1200" dirty="0"/>
              <a:t>6. Trace: (FAC '1)</a:t>
            </a:r>
          </a:p>
          <a:p>
            <a:pPr marL="0" indent="0">
              <a:buNone/>
            </a:pPr>
            <a:r>
              <a:rPr lang="en-US" sz="1200" dirty="0"/>
              <a:t>6. Trace: FAC ==&gt; 1</a:t>
            </a:r>
          </a:p>
          <a:p>
            <a:pPr marL="0" indent="0">
              <a:buNone/>
            </a:pPr>
            <a:r>
              <a:rPr lang="en-US" sz="1200" dirty="0"/>
              <a:t>5. Trace: FAC ==&gt; 2</a:t>
            </a:r>
          </a:p>
          <a:p>
            <a:pPr marL="0" indent="0">
              <a:buNone/>
            </a:pPr>
            <a:r>
              <a:rPr lang="en-US" sz="1200" dirty="0"/>
              <a:t>4. Trace: FAC ==&gt; 6</a:t>
            </a:r>
          </a:p>
          <a:p>
            <a:pPr marL="0" indent="0">
              <a:buNone/>
            </a:pPr>
            <a:r>
              <a:rPr lang="en-US" sz="1200" dirty="0"/>
              <a:t>3. Trace: FAC ==&gt; 24</a:t>
            </a:r>
          </a:p>
          <a:p>
            <a:pPr marL="0" indent="0">
              <a:buNone/>
            </a:pPr>
            <a:r>
              <a:rPr lang="en-US" sz="1200" dirty="0"/>
              <a:t>2. Trace: FAC ==&gt; 120</a:t>
            </a:r>
          </a:p>
          <a:p>
            <a:pPr marL="0" indent="0">
              <a:buNone/>
            </a:pPr>
            <a:r>
              <a:rPr lang="en-US" sz="1200" dirty="0"/>
              <a:t>1. Trace: FAC ==&gt; 720</a:t>
            </a:r>
          </a:p>
          <a:p>
            <a:pPr marL="0" indent="0">
              <a:buNone/>
            </a:pPr>
            <a:r>
              <a:rPr lang="en-US" sz="1200" dirty="0"/>
              <a:t>720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[50]&gt; (</a:t>
            </a:r>
            <a:r>
              <a:rPr lang="en-US" sz="1400" dirty="0" err="1"/>
              <a:t>fac</a:t>
            </a:r>
            <a:r>
              <a:rPr lang="en-US" sz="1400" dirty="0"/>
              <a:t> 6)</a:t>
            </a:r>
          </a:p>
          <a:p>
            <a:pPr marL="0" indent="0">
              <a:buNone/>
            </a:pPr>
            <a:r>
              <a:rPr lang="en-US" sz="1400" dirty="0"/>
              <a:t>1. Trace: (FAC '6)</a:t>
            </a:r>
          </a:p>
          <a:p>
            <a:pPr marL="0" indent="0">
              <a:buNone/>
            </a:pPr>
            <a:r>
              <a:rPr lang="en-US" sz="1400" dirty="0"/>
              <a:t>2. Trace: (NTF '6 '1)</a:t>
            </a:r>
          </a:p>
          <a:p>
            <a:pPr marL="0" indent="0">
              <a:buNone/>
            </a:pPr>
            <a:r>
              <a:rPr lang="en-US" sz="1400" dirty="0"/>
              <a:t>3. Trace: (NTF '5 '6)</a:t>
            </a:r>
          </a:p>
          <a:p>
            <a:pPr marL="0" indent="0">
              <a:buNone/>
            </a:pPr>
            <a:r>
              <a:rPr lang="en-US" sz="1400" dirty="0"/>
              <a:t>4. Trace: (NTF '4 '30)</a:t>
            </a:r>
          </a:p>
          <a:p>
            <a:pPr marL="0" indent="0">
              <a:buNone/>
            </a:pPr>
            <a:r>
              <a:rPr lang="en-US" sz="1400" dirty="0"/>
              <a:t>5. Trace: (NTF '3 '120)</a:t>
            </a:r>
          </a:p>
          <a:p>
            <a:pPr marL="0" indent="0">
              <a:buNone/>
            </a:pPr>
            <a:r>
              <a:rPr lang="en-US" sz="1400" dirty="0"/>
              <a:t>6. Trace: (NTF '2 '360)</a:t>
            </a:r>
          </a:p>
          <a:p>
            <a:pPr marL="0" indent="0">
              <a:buNone/>
            </a:pPr>
            <a:r>
              <a:rPr lang="en-US" sz="1400" dirty="0"/>
              <a:t>7. Trace: (NTF '1 '720)</a:t>
            </a:r>
          </a:p>
          <a:p>
            <a:pPr marL="0" indent="0">
              <a:buNone/>
            </a:pPr>
            <a:r>
              <a:rPr lang="en-US" sz="1400" dirty="0"/>
              <a:t>7. Trace: NTF ==&gt; 720</a:t>
            </a:r>
          </a:p>
          <a:p>
            <a:pPr marL="0" indent="0">
              <a:buNone/>
            </a:pPr>
            <a:r>
              <a:rPr lang="en-US" sz="1400" dirty="0"/>
              <a:t>6. Trace: NTF ==&gt; 720</a:t>
            </a:r>
          </a:p>
          <a:p>
            <a:pPr marL="0" indent="0">
              <a:buNone/>
            </a:pPr>
            <a:r>
              <a:rPr lang="en-US" sz="1400" dirty="0"/>
              <a:t>5. Trace: NTF ==&gt; 720</a:t>
            </a:r>
          </a:p>
          <a:p>
            <a:pPr marL="0" indent="0">
              <a:buNone/>
            </a:pPr>
            <a:r>
              <a:rPr lang="en-US" sz="1400" dirty="0"/>
              <a:t>4. Trace: NTF ==&gt; 720</a:t>
            </a:r>
          </a:p>
          <a:p>
            <a:pPr marL="0" indent="0">
              <a:buNone/>
            </a:pPr>
            <a:r>
              <a:rPr lang="en-US" sz="1400" dirty="0"/>
              <a:t>3. Trace: NTF ==&gt; 720</a:t>
            </a:r>
          </a:p>
          <a:p>
            <a:pPr marL="0" indent="0">
              <a:buNone/>
            </a:pPr>
            <a:r>
              <a:rPr lang="en-US" sz="1400" dirty="0"/>
              <a:t>2. Trace: NTF ==&gt; 720</a:t>
            </a:r>
          </a:p>
          <a:p>
            <a:pPr marL="0" indent="0">
              <a:buNone/>
            </a:pPr>
            <a:r>
              <a:rPr lang="en-US" sz="1400" dirty="0"/>
              <a:t>1. Trace: FAC ==&gt; 720</a:t>
            </a:r>
          </a:p>
          <a:p>
            <a:pPr marL="0" indent="0">
              <a:buNone/>
            </a:pPr>
            <a:r>
              <a:rPr lang="en-US" sz="1400" dirty="0"/>
              <a:t>720</a:t>
            </a:r>
          </a:p>
        </p:txBody>
      </p:sp>
    </p:spTree>
    <p:extLst>
      <p:ext uri="{BB962C8B-B14F-4D97-AF65-F5344CB8AC3E}">
        <p14:creationId xmlns:p14="http://schemas.microsoft.com/office/powerpoint/2010/main" val="1589495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Function: Efficiency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Compute the sum and product of the elements in a list, e.g. (SP ‘(1 2 3 4 5)) =&gt; (15 120)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Inefficient: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  <a:latin typeface="Times New Roman" pitchFamily="18" charset="0"/>
              </a:rPr>
              <a:t>(</a:t>
            </a:r>
            <a:r>
              <a:rPr lang="en-US" altLang="en-US" sz="2000" dirty="0" err="1" smtClean="0">
                <a:solidFill>
                  <a:srgbClr val="0070C0"/>
                </a:solidFill>
                <a:latin typeface="Times New Roman" pitchFamily="18" charset="0"/>
              </a:rPr>
              <a:t>defun</a:t>
            </a:r>
            <a:r>
              <a:rPr lang="en-US" altLang="en-US" sz="2000" dirty="0" smtClean="0">
                <a:solidFill>
                  <a:srgbClr val="0070C0"/>
                </a:solidFill>
                <a:latin typeface="Times New Roman" pitchFamily="18" charset="0"/>
              </a:rPr>
              <a:t> SUM (L) (IF (null L) 0 (+ (car L) (SUM (</a:t>
            </a:r>
            <a:r>
              <a:rPr lang="en-US" altLang="en-US" sz="2000" dirty="0" err="1" smtClean="0">
                <a:solidFill>
                  <a:srgbClr val="0070C0"/>
                </a:solidFill>
                <a:latin typeface="Times New Roman" pitchFamily="18" charset="0"/>
              </a:rPr>
              <a:t>cdr</a:t>
            </a:r>
            <a:r>
              <a:rPr lang="en-US" altLang="en-US" sz="2000" dirty="0" smtClean="0">
                <a:solidFill>
                  <a:srgbClr val="0070C0"/>
                </a:solidFill>
                <a:latin typeface="Times New Roman" pitchFamily="18" charset="0"/>
              </a:rPr>
              <a:t> L)))))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  <a:latin typeface="Times New Roman" pitchFamily="18" charset="0"/>
              </a:rPr>
              <a:t>(</a:t>
            </a:r>
            <a:r>
              <a:rPr lang="en-US" altLang="en-US" sz="2000" dirty="0" err="1" smtClean="0">
                <a:solidFill>
                  <a:srgbClr val="0070C0"/>
                </a:solidFill>
                <a:latin typeface="Times New Roman" pitchFamily="18" charset="0"/>
              </a:rPr>
              <a:t>defun</a:t>
            </a:r>
            <a:r>
              <a:rPr lang="en-US" altLang="en-US" sz="2000" dirty="0" smtClean="0">
                <a:solidFill>
                  <a:srgbClr val="0070C0"/>
                </a:solidFill>
                <a:latin typeface="Times New Roman" pitchFamily="18" charset="0"/>
              </a:rPr>
              <a:t> PROD (L) (IF (null L) 1 (* (car L) (PROD (</a:t>
            </a:r>
            <a:r>
              <a:rPr lang="en-US" altLang="en-US" sz="2000" dirty="0" err="1" smtClean="0">
                <a:solidFill>
                  <a:srgbClr val="0070C0"/>
                </a:solidFill>
                <a:latin typeface="Times New Roman" pitchFamily="18" charset="0"/>
              </a:rPr>
              <a:t>cdr</a:t>
            </a:r>
            <a:r>
              <a:rPr lang="en-US" altLang="en-US" sz="2000" dirty="0" smtClean="0">
                <a:solidFill>
                  <a:srgbClr val="0070C0"/>
                </a:solidFill>
                <a:latin typeface="Times New Roman" pitchFamily="18" charset="0"/>
              </a:rPr>
              <a:t> L)))))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  <a:latin typeface="Times New Roman" pitchFamily="18" charset="0"/>
              </a:rPr>
              <a:t>(</a:t>
            </a:r>
            <a:r>
              <a:rPr lang="en-US" altLang="en-US" sz="2000" dirty="0" err="1" smtClean="0">
                <a:solidFill>
                  <a:srgbClr val="0070C0"/>
                </a:solidFill>
                <a:latin typeface="Times New Roman" pitchFamily="18" charset="0"/>
              </a:rPr>
              <a:t>defun</a:t>
            </a:r>
            <a:r>
              <a:rPr lang="en-US" altLang="en-US" sz="2000" dirty="0" smtClean="0">
                <a:solidFill>
                  <a:srgbClr val="0070C0"/>
                </a:solidFill>
                <a:latin typeface="Times New Roman" pitchFamily="18" charset="0"/>
              </a:rPr>
              <a:t> SP (L) (list (SUM L) (PROD L)))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Better: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000" dirty="0" smtClean="0">
                <a:solidFill>
                  <a:srgbClr val="FF6600"/>
                </a:solidFill>
                <a:latin typeface="Times New Roman" pitchFamily="18" charset="0"/>
              </a:rPr>
              <a:t>(</a:t>
            </a:r>
            <a:r>
              <a:rPr lang="en-US" altLang="en-US" sz="2000" dirty="0" err="1" smtClean="0">
                <a:solidFill>
                  <a:srgbClr val="FF6600"/>
                </a:solidFill>
                <a:latin typeface="Times New Roman" pitchFamily="18" charset="0"/>
              </a:rPr>
              <a:t>defun</a:t>
            </a:r>
            <a:r>
              <a:rPr lang="en-US" altLang="en-US" sz="2000" dirty="0" smtClean="0">
                <a:solidFill>
                  <a:srgbClr val="FF6600"/>
                </a:solidFill>
                <a:latin typeface="Times New Roman" pitchFamily="18" charset="0"/>
              </a:rPr>
              <a:t> SP (L) (SP1 L 0 1))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FF6600"/>
                </a:solidFill>
                <a:latin typeface="Times New Roman" pitchFamily="18" charset="0"/>
              </a:rPr>
              <a:t>     (</a:t>
            </a:r>
            <a:r>
              <a:rPr lang="en-US" altLang="en-US" sz="2000" dirty="0" err="1" smtClean="0">
                <a:solidFill>
                  <a:srgbClr val="FF6600"/>
                </a:solidFill>
                <a:latin typeface="Times New Roman" pitchFamily="18" charset="0"/>
              </a:rPr>
              <a:t>defun</a:t>
            </a:r>
            <a:r>
              <a:rPr lang="en-US" altLang="en-US" sz="2000" dirty="0" smtClean="0">
                <a:solidFill>
                  <a:srgbClr val="FF6600"/>
                </a:solidFill>
                <a:latin typeface="Times New Roman" pitchFamily="18" charset="0"/>
              </a:rPr>
              <a:t> SP1 (L SUM PROD)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FF6600"/>
                </a:solidFill>
                <a:latin typeface="Times New Roman" pitchFamily="18" charset="0"/>
              </a:rPr>
              <a:t>            (IF (NULL L)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FF6600"/>
                </a:solidFill>
                <a:latin typeface="Times New Roman" pitchFamily="18" charset="0"/>
              </a:rPr>
              <a:t>                 (list SUM PROD)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FF6600"/>
                </a:solidFill>
                <a:latin typeface="Times New Roman" pitchFamily="18" charset="0"/>
              </a:rPr>
              <a:t>                 (SP1 (</a:t>
            </a:r>
            <a:r>
              <a:rPr lang="en-US" altLang="en-US" sz="2000" dirty="0" err="1" smtClean="0">
                <a:solidFill>
                  <a:srgbClr val="FF6600"/>
                </a:solidFill>
                <a:latin typeface="Times New Roman" pitchFamily="18" charset="0"/>
              </a:rPr>
              <a:t>cdr</a:t>
            </a:r>
            <a:r>
              <a:rPr lang="en-US" altLang="en-US" sz="2000" dirty="0" smtClean="0">
                <a:solidFill>
                  <a:srgbClr val="FF6600"/>
                </a:solidFill>
                <a:latin typeface="Times New Roman" pitchFamily="18" charset="0"/>
              </a:rPr>
              <a:t> L) (+ (car L) SUM) (* (car L) PROD)))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FF6600"/>
                </a:solidFill>
                <a:latin typeface="Times New Roman" pitchFamily="18" charset="0"/>
              </a:rPr>
              <a:t>      )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84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Quick 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defun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qsort</a:t>
            </a:r>
            <a:r>
              <a:rPr lang="en-US" altLang="en-US" sz="2000" dirty="0" smtClean="0"/>
              <a:t> (L)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(let (L1 L2 L3)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(</a:t>
            </a:r>
            <a:r>
              <a:rPr lang="en-US" altLang="en-US" sz="2000" dirty="0" err="1" smtClean="0"/>
              <a:t>cond</a:t>
            </a:r>
            <a:r>
              <a:rPr lang="en-US" altLang="en-US" sz="2000" dirty="0" smtClean="0"/>
              <a:t> ((null L) 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     (T (</a:t>
            </a:r>
            <a:r>
              <a:rPr lang="en-US" altLang="en-US" sz="2000" dirty="0" err="1" smtClean="0"/>
              <a:t>setq</a:t>
            </a:r>
            <a:r>
              <a:rPr lang="en-US" altLang="en-US" sz="2000" dirty="0" smtClean="0"/>
              <a:t> L1 (</a:t>
            </a:r>
            <a:r>
              <a:rPr lang="en-US" altLang="en-US" sz="2000" dirty="0" err="1" smtClean="0"/>
              <a:t>smallpart</a:t>
            </a:r>
            <a:r>
              <a:rPr lang="en-US" altLang="en-US" sz="2000" dirty="0" smtClean="0"/>
              <a:t> (car L) L))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          (</a:t>
            </a:r>
            <a:r>
              <a:rPr lang="en-US" altLang="en-US" sz="2000" dirty="0" err="1" smtClean="0"/>
              <a:t>setq</a:t>
            </a:r>
            <a:r>
              <a:rPr lang="en-US" altLang="en-US" sz="2000" dirty="0" smtClean="0"/>
              <a:t> L2 (</a:t>
            </a:r>
            <a:r>
              <a:rPr lang="en-US" altLang="en-US" sz="2000" dirty="0" err="1" smtClean="0"/>
              <a:t>largepart</a:t>
            </a:r>
            <a:r>
              <a:rPr lang="en-US" altLang="en-US" sz="2000" dirty="0" smtClean="0"/>
              <a:t> (car L) L))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          (</a:t>
            </a:r>
            <a:r>
              <a:rPr lang="en-US" altLang="en-US" sz="2000" dirty="0" err="1" smtClean="0"/>
              <a:t>setq</a:t>
            </a:r>
            <a:r>
              <a:rPr lang="en-US" altLang="en-US" sz="2000" dirty="0" smtClean="0"/>
              <a:t> L3 (equal part (car L) L))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          (append (</a:t>
            </a:r>
            <a:r>
              <a:rPr lang="en-US" altLang="en-US" sz="2000" dirty="0" err="1" smtClean="0"/>
              <a:t>qsort</a:t>
            </a:r>
            <a:r>
              <a:rPr lang="en-US" altLang="en-US" sz="2000" dirty="0" smtClean="0"/>
              <a:t> L1) L3 (</a:t>
            </a:r>
            <a:r>
              <a:rPr lang="en-US" altLang="en-US" sz="2000" dirty="0" err="1" smtClean="0"/>
              <a:t>qsort</a:t>
            </a:r>
            <a:r>
              <a:rPr lang="en-US" altLang="en-US" sz="2000" dirty="0" smtClean="0"/>
              <a:t> L2))))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)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defun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smallpart</a:t>
            </a:r>
            <a:r>
              <a:rPr lang="en-US" altLang="en-US" sz="2000" dirty="0" smtClean="0"/>
              <a:t> (a 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(</a:t>
            </a:r>
            <a:r>
              <a:rPr lang="en-US" altLang="en-US" sz="2000" dirty="0" err="1" smtClean="0"/>
              <a:t>cond</a:t>
            </a:r>
            <a:r>
              <a:rPr lang="en-US" altLang="en-US" sz="2000" dirty="0" smtClean="0"/>
              <a:t> ((null L) 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      ((&lt; (car L) a) (cons (car L) (</a:t>
            </a:r>
            <a:r>
              <a:rPr lang="en-US" altLang="en-US" sz="2000" dirty="0" err="1" smtClean="0"/>
              <a:t>smallpart</a:t>
            </a:r>
            <a:r>
              <a:rPr lang="en-US" altLang="en-US" sz="2000" dirty="0" smtClean="0"/>
              <a:t> a (</a:t>
            </a:r>
            <a:r>
              <a:rPr lang="en-US" altLang="en-US" sz="2000" dirty="0" err="1" smtClean="0"/>
              <a:t>cdr</a:t>
            </a:r>
            <a:r>
              <a:rPr lang="en-US" altLang="en-US" sz="2000" dirty="0" smtClean="0"/>
              <a:t> L))))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      (T (</a:t>
            </a:r>
            <a:r>
              <a:rPr lang="en-US" altLang="en-US" sz="2000" dirty="0" err="1" smtClean="0"/>
              <a:t>smallpart</a:t>
            </a:r>
            <a:r>
              <a:rPr lang="en-US" altLang="en-US" sz="2000" dirty="0" smtClean="0"/>
              <a:t> a (</a:t>
            </a:r>
            <a:r>
              <a:rPr lang="en-US" altLang="en-US" sz="2000" dirty="0" err="1" smtClean="0"/>
              <a:t>cdr</a:t>
            </a:r>
            <a:r>
              <a:rPr lang="en-US" altLang="en-US" sz="2000" dirty="0" smtClean="0"/>
              <a:t> L)))))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FF6600"/>
                </a:solidFill>
              </a:rPr>
              <a:t>Problem: needs to walk through the list three times – inefficient, how to revise and improve the efficiency?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>
                <a:solidFill>
                  <a:srgbClr val="FF0000"/>
                </a:solidFill>
              </a:rPr>
              <a:t>How to Avoid Infinite Recursion?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Strategies?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Practice?</a:t>
            </a:r>
          </a:p>
        </p:txBody>
      </p:sp>
    </p:spTree>
    <p:extLst>
      <p:ext uri="{BB962C8B-B14F-4D97-AF65-F5344CB8AC3E}">
        <p14:creationId xmlns:p14="http://schemas.microsoft.com/office/powerpoint/2010/main" val="307548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Summary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Thinking recursively</a:t>
            </a:r>
          </a:p>
          <a:p>
            <a:pPr lvl="1"/>
            <a:r>
              <a:rPr lang="en-US" dirty="0" smtClean="0"/>
              <a:t>Use recursion instead of iteration/loops</a:t>
            </a:r>
          </a:p>
          <a:p>
            <a:r>
              <a:rPr lang="en-US" dirty="0" smtClean="0"/>
              <a:t>Programming recursion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Recursive calls</a:t>
            </a:r>
          </a:p>
          <a:p>
            <a:r>
              <a:rPr lang="en-US" dirty="0" smtClean="0"/>
              <a:t>Tracing recursion</a:t>
            </a:r>
          </a:p>
          <a:p>
            <a:pPr lvl="1"/>
            <a:r>
              <a:rPr lang="en-US" dirty="0" smtClean="0"/>
              <a:t>Environment dependent</a:t>
            </a:r>
          </a:p>
          <a:p>
            <a:r>
              <a:rPr lang="en-US" dirty="0" smtClean="0"/>
              <a:t>Design efficient </a:t>
            </a:r>
            <a:r>
              <a:rPr lang="en-US" smtClean="0"/>
              <a:t>recursive programs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Recursive Thinking in problem solving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&gt;&gt;&gt; vertical (3124)</a:t>
            </a:r>
          </a:p>
          <a:p>
            <a:pPr marL="0" indent="0">
              <a:buNone/>
            </a:pP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&gt;&gt;&gt; reverse(3124)</a:t>
            </a:r>
          </a:p>
          <a:p>
            <a:pPr marL="0" indent="0">
              <a:buNone/>
            </a:pP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941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More Examples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Recursive number sequence pattern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&gt;&gt;&gt; pattern(0)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&gt;&gt;&gt; pattern(1)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0 1 0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&gt;&gt;&gt; pattern (2)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0 1 0 2 0 1 0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what will be pattern(3)?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Use recursion to define a virus scanner that scans a file system (a folder contains files and other folders)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Thinking Recursively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define the length of a list?</a:t>
            </a:r>
          </a:p>
          <a:p>
            <a:pPr marL="457200" lvl="1" indent="0">
              <a:buNone/>
            </a:pPr>
            <a:r>
              <a:rPr lang="en-US" dirty="0" smtClean="0"/>
              <a:t>Empty list -&gt; 0</a:t>
            </a:r>
          </a:p>
          <a:p>
            <a:pPr marL="457200" lvl="1" indent="0">
              <a:buNone/>
            </a:pPr>
            <a:r>
              <a:rPr lang="en-US" dirty="0" smtClean="0"/>
              <a:t>Non-empty list -&gt;  1 + </a:t>
            </a:r>
            <a:r>
              <a:rPr lang="en-US" dirty="0" smtClean="0">
                <a:solidFill>
                  <a:srgbClr val="FF6600"/>
                </a:solidFill>
              </a:rPr>
              <a:t>length</a:t>
            </a:r>
            <a:r>
              <a:rPr lang="en-US" dirty="0" smtClean="0"/>
              <a:t> of “rest of the list”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6600"/>
                </a:solidFill>
              </a:rPr>
              <a:t>length</a:t>
            </a:r>
            <a:r>
              <a:rPr lang="en-US" dirty="0" smtClean="0"/>
              <a:t>: recursive call)</a:t>
            </a:r>
          </a:p>
          <a:p>
            <a:r>
              <a:rPr lang="en-US" dirty="0" smtClean="0"/>
              <a:t>Recursive algorithm design</a:t>
            </a:r>
          </a:p>
          <a:p>
            <a:pPr lvl="1"/>
            <a:r>
              <a:rPr lang="en-US" dirty="0" smtClean="0"/>
              <a:t>Language independent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Lisp</a:t>
            </a:r>
            <a:r>
              <a:rPr lang="en-US" dirty="0" smtClean="0"/>
              <a:t> is used for the following illustrations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2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Recursion </a:t>
            </a:r>
            <a:r>
              <a:rPr lang="en-US" altLang="en-US" dirty="0" smtClean="0"/>
              <a:t>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err="1">
                <a:solidFill>
                  <a:srgbClr val="0070C0"/>
                </a:solidFill>
              </a:rPr>
              <a:t>d</a:t>
            </a:r>
            <a:r>
              <a:rPr lang="en-US" altLang="en-US" dirty="0" err="1" smtClean="0">
                <a:solidFill>
                  <a:srgbClr val="0070C0"/>
                </a:solidFill>
              </a:rPr>
              <a:t>efun</a:t>
            </a:r>
            <a:r>
              <a:rPr lang="en-US" altLang="en-US" dirty="0" smtClean="0">
                <a:solidFill>
                  <a:srgbClr val="0070C0"/>
                </a:solidFill>
              </a:rPr>
              <a:t> length1 (</a:t>
            </a:r>
            <a:r>
              <a:rPr lang="en-US" altLang="en-US" dirty="0" err="1" smtClean="0">
                <a:solidFill>
                  <a:srgbClr val="0070C0"/>
                </a:solidFill>
              </a:rPr>
              <a:t>lst</a:t>
            </a:r>
            <a:r>
              <a:rPr lang="en-US" altLang="en-US" dirty="0" smtClean="0">
                <a:solidFill>
                  <a:srgbClr val="0070C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 (if (null </a:t>
            </a:r>
            <a:r>
              <a:rPr lang="en-US" altLang="en-US" dirty="0" err="1" smtClean="0">
                <a:solidFill>
                  <a:srgbClr val="0070C0"/>
                </a:solidFill>
              </a:rPr>
              <a:t>lst</a:t>
            </a:r>
            <a:r>
              <a:rPr lang="en-US" altLang="en-US" dirty="0" smtClean="0">
                <a:solidFill>
                  <a:srgbClr val="0070C0"/>
                </a:solidFill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    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     (1+ (length1 (</a:t>
            </a:r>
            <a:r>
              <a:rPr lang="en-US" altLang="en-US" dirty="0" err="1" smtClean="0">
                <a:solidFill>
                  <a:srgbClr val="0070C0"/>
                </a:solidFill>
              </a:rPr>
              <a:t>cdr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lst</a:t>
            </a:r>
            <a:r>
              <a:rPr lang="en-US" altLang="en-US" dirty="0" smtClean="0">
                <a:solidFill>
                  <a:srgbClr val="0070C0"/>
                </a:solidFill>
              </a:rPr>
              <a:t>)))))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FF6600"/>
                </a:solidFill>
              </a:rPr>
              <a:t>(length1 ‘())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FF6600"/>
                </a:solidFill>
              </a:rPr>
              <a:t>(length1 ‘(a))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FF6600"/>
                </a:solidFill>
              </a:rPr>
              <a:t>(length1 ‘(b a c))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FF6600"/>
                </a:solidFill>
              </a:rPr>
              <a:t>(length1 ‘((a b c) g f (j k) q))</a:t>
            </a:r>
          </a:p>
        </p:txBody>
      </p:sp>
    </p:spTree>
    <p:extLst>
      <p:ext uri="{BB962C8B-B14F-4D97-AF65-F5344CB8AC3E}">
        <p14:creationId xmlns:p14="http://schemas.microsoft.com/office/powerpoint/2010/main" val="410143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Recursion</a:t>
            </a:r>
            <a:r>
              <a:rPr lang="en-US" altLang="en-US" dirty="0" smtClean="0"/>
              <a:t>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dirty="0" smtClean="0">
                <a:solidFill>
                  <a:srgbClr val="0070C0"/>
                </a:solidFill>
              </a:rPr>
              <a:t> our-member (</a:t>
            </a:r>
            <a:r>
              <a:rPr lang="en-US" altLang="en-US" dirty="0" err="1" smtClean="0">
                <a:solidFill>
                  <a:srgbClr val="0070C0"/>
                </a:solidFill>
              </a:rPr>
              <a:t>obj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lst</a:t>
            </a:r>
            <a:r>
              <a:rPr lang="en-US" altLang="en-US" dirty="0" smtClean="0">
                <a:solidFill>
                  <a:srgbClr val="0070C0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  (if (null </a:t>
            </a:r>
            <a:r>
              <a:rPr lang="en-US" altLang="en-US" dirty="0" err="1" smtClean="0">
                <a:solidFill>
                  <a:srgbClr val="0070C0"/>
                </a:solidFill>
              </a:rPr>
              <a:t>lst</a:t>
            </a:r>
            <a:r>
              <a:rPr lang="en-US" altLang="en-US" dirty="0" smtClean="0">
                <a:solidFill>
                  <a:srgbClr val="0070C0"/>
                </a:solidFill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      nil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      (if (</a:t>
            </a:r>
            <a:r>
              <a:rPr lang="en-US" altLang="en-US" dirty="0" err="1" smtClean="0">
                <a:solidFill>
                  <a:srgbClr val="0070C0"/>
                </a:solidFill>
              </a:rPr>
              <a:t>eql</a:t>
            </a:r>
            <a:r>
              <a:rPr lang="en-US" altLang="en-US" dirty="0" smtClean="0">
                <a:solidFill>
                  <a:srgbClr val="0070C0"/>
                </a:solidFill>
              </a:rPr>
              <a:t> (car </a:t>
            </a:r>
            <a:r>
              <a:rPr lang="en-US" altLang="en-US" dirty="0" err="1" smtClean="0">
                <a:solidFill>
                  <a:srgbClr val="0070C0"/>
                </a:solidFill>
              </a:rPr>
              <a:t>lst</a:t>
            </a:r>
            <a:r>
              <a:rPr lang="en-US" altLang="en-US" dirty="0" smtClean="0">
                <a:solidFill>
                  <a:srgbClr val="0070C0"/>
                </a:solidFill>
              </a:rPr>
              <a:t>) </a:t>
            </a:r>
            <a:r>
              <a:rPr lang="en-US" altLang="en-US" dirty="0" err="1" smtClean="0">
                <a:solidFill>
                  <a:srgbClr val="0070C0"/>
                </a:solidFill>
              </a:rPr>
              <a:t>obj</a:t>
            </a:r>
            <a:r>
              <a:rPr lang="en-US" altLang="en-US" dirty="0" smtClean="0">
                <a:solidFill>
                  <a:srgbClr val="0070C0"/>
                </a:solidFill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          </a:t>
            </a:r>
            <a:r>
              <a:rPr lang="en-US" altLang="en-US" dirty="0" err="1" smtClean="0">
                <a:solidFill>
                  <a:srgbClr val="0070C0"/>
                </a:solidFill>
              </a:rPr>
              <a:t>lst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          (our-member </a:t>
            </a:r>
            <a:r>
              <a:rPr lang="en-US" altLang="en-US" dirty="0" err="1" smtClean="0">
                <a:solidFill>
                  <a:srgbClr val="0070C0"/>
                </a:solidFill>
              </a:rPr>
              <a:t>obj</a:t>
            </a:r>
            <a:r>
              <a:rPr lang="en-US" altLang="en-US" dirty="0" smtClean="0">
                <a:solidFill>
                  <a:srgbClr val="0070C0"/>
                </a:solidFill>
              </a:rPr>
              <a:t> (</a:t>
            </a:r>
            <a:r>
              <a:rPr lang="en-US" altLang="en-US" dirty="0" err="1" smtClean="0">
                <a:solidFill>
                  <a:srgbClr val="0070C0"/>
                </a:solidFill>
              </a:rPr>
              <a:t>cdr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lst</a:t>
            </a:r>
            <a:r>
              <a:rPr lang="en-US" altLang="en-US" dirty="0" smtClean="0">
                <a:solidFill>
                  <a:srgbClr val="0070C0"/>
                </a:solidFill>
              </a:rPr>
              <a:t>)))))    </a:t>
            </a:r>
            <a:r>
              <a:rPr lang="en-US" altLang="en-US" dirty="0" smtClean="0"/>
              <a:t>            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7146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Famous recursive 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Factorial numbers</a:t>
            </a:r>
          </a:p>
          <a:p>
            <a:r>
              <a:rPr lang="en-US" dirty="0" smtClean="0"/>
              <a:t>Fibonacci numbers</a:t>
            </a:r>
          </a:p>
          <a:p>
            <a:r>
              <a:rPr lang="en-US" dirty="0" smtClean="0"/>
              <a:t>Hanoi tower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Revisit</a:t>
            </a:r>
            <a:r>
              <a:rPr lang="en-US" dirty="0" smtClean="0"/>
              <a:t>: max of a list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Lisp: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&gt;(max ‘(2 4 8 1 6))   </a:t>
            </a:r>
            <a:r>
              <a:rPr lang="en-US" dirty="0" smtClean="0"/>
              <a:t>;error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defun</a:t>
            </a:r>
            <a:r>
              <a:rPr lang="en-US" dirty="0" smtClean="0"/>
              <a:t> </a:t>
            </a:r>
            <a:r>
              <a:rPr lang="en-US" dirty="0" err="1" smtClean="0"/>
              <a:t>myMax</a:t>
            </a:r>
            <a:r>
              <a:rPr lang="en-US" dirty="0" smtClean="0"/>
              <a:t> (L)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dirty="0" err="1" smtClean="0"/>
              <a:t>cond</a:t>
            </a:r>
            <a:r>
              <a:rPr lang="en-US" dirty="0" smtClean="0"/>
              <a:t> ((null L) ‘nil)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((null (</a:t>
            </a:r>
            <a:r>
              <a:rPr lang="en-US" dirty="0" err="1" smtClean="0"/>
              <a:t>cdr</a:t>
            </a:r>
            <a:r>
              <a:rPr lang="en-US" dirty="0" smtClean="0"/>
              <a:t> L)) (car L))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(T (</a:t>
            </a:r>
            <a:r>
              <a:rPr lang="en-US" dirty="0" smtClean="0">
                <a:solidFill>
                  <a:srgbClr val="0070C0"/>
                </a:solidFill>
              </a:rPr>
              <a:t>max</a:t>
            </a:r>
            <a:r>
              <a:rPr lang="en-US" dirty="0" smtClean="0"/>
              <a:t> (car L) (</a:t>
            </a:r>
            <a:r>
              <a:rPr lang="en-US" dirty="0" err="1" smtClean="0">
                <a:solidFill>
                  <a:srgbClr val="FF6600"/>
                </a:solidFill>
              </a:rPr>
              <a:t>myMax</a:t>
            </a:r>
            <a:r>
              <a:rPr lang="en-US" dirty="0" smtClean="0"/>
              <a:t> (</a:t>
            </a:r>
            <a:r>
              <a:rPr lang="en-US" dirty="0" err="1" smtClean="0"/>
              <a:t>cdr</a:t>
            </a:r>
            <a:r>
              <a:rPr lang="en-US" dirty="0" smtClean="0"/>
              <a:t> L))))))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744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1644</Words>
  <Application>Microsoft Office PowerPoint</Application>
  <PresentationFormat>On-screen Show (4:3)</PresentationFormat>
  <Paragraphs>301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Lecture 5 – Recursion</vt:lpstr>
      <vt:lpstr>Recursive Functions</vt:lpstr>
      <vt:lpstr>Recursive Thinking in problem solving</vt:lpstr>
      <vt:lpstr>More Examples</vt:lpstr>
      <vt:lpstr>Thinking Recursively</vt:lpstr>
      <vt:lpstr>Recursion (1)</vt:lpstr>
      <vt:lpstr>Recursion (2)</vt:lpstr>
      <vt:lpstr>Famous recursive functions</vt:lpstr>
      <vt:lpstr>Revisit: max of a list of values</vt:lpstr>
      <vt:lpstr>PolyWrite: recursive version</vt:lpstr>
      <vt:lpstr>Tracing Recursive Functions</vt:lpstr>
      <vt:lpstr>Practice</vt:lpstr>
      <vt:lpstr>Common Lisp Trace</vt:lpstr>
      <vt:lpstr>Insertion Sort</vt:lpstr>
      <vt:lpstr>Tracing isort function</vt:lpstr>
      <vt:lpstr>Tracing Insert function</vt:lpstr>
      <vt:lpstr>Tail recursion: Function Efficiency?</vt:lpstr>
      <vt:lpstr>Linear Search</vt:lpstr>
      <vt:lpstr> Removing Tail Recursion  </vt:lpstr>
      <vt:lpstr>Factorial Function: revisit</vt:lpstr>
      <vt:lpstr>Tracing</vt:lpstr>
      <vt:lpstr>Function: Efficiency</vt:lpstr>
      <vt:lpstr>Quick Sort</vt:lpstr>
      <vt:lpstr>How to Avoid Infinite Recursion?</vt:lpstr>
      <vt:lpstr>Summary</vt:lpstr>
    </vt:vector>
  </TitlesOfParts>
  <Company>Cal Poly Pomona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College of Science</dc:creator>
  <cp:lastModifiedBy>Lan Yang</cp:lastModifiedBy>
  <cp:revision>17</cp:revision>
  <dcterms:created xsi:type="dcterms:W3CDTF">2010-04-14T20:45:55Z</dcterms:created>
  <dcterms:modified xsi:type="dcterms:W3CDTF">2018-04-12T19:09:06Z</dcterms:modified>
</cp:coreProperties>
</file>