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3" r:id="rId3"/>
    <p:sldId id="321" r:id="rId4"/>
    <p:sldId id="322" r:id="rId5"/>
    <p:sldId id="314" r:id="rId6"/>
    <p:sldId id="323" r:id="rId7"/>
    <p:sldId id="315" r:id="rId8"/>
    <p:sldId id="316" r:id="rId9"/>
    <p:sldId id="317" r:id="rId10"/>
    <p:sldId id="324" r:id="rId11"/>
    <p:sldId id="325" r:id="rId12"/>
    <p:sldId id="318" r:id="rId13"/>
    <p:sldId id="319" r:id="rId14"/>
    <p:sldId id="320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75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AB4A-21C3-44C6-B15C-D20E690F48E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C5277-43E9-4080-B22B-CF055911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4D5B-11CF-451A-A6E3-0B9A974FB73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5b:  </a:t>
            </a:r>
            <a:r>
              <a:rPr lang="en-US" sz="4000" dirty="0" smtClean="0">
                <a:solidFill>
                  <a:srgbClr val="FF0000"/>
                </a:solidFill>
              </a:rPr>
              <a:t>Recursive Schemata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CS299 -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KEEP-SOME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smtClean="0"/>
              <a:t>KEEP-SOME </a:t>
            </a:r>
            <a:r>
              <a:rPr lang="en-US" sz="2800" dirty="0"/>
              <a:t>(L) </a:t>
            </a:r>
          </a:p>
          <a:p>
            <a:pPr marL="0" indent="0">
              <a:buNone/>
            </a:pPr>
            <a:r>
              <a:rPr lang="en-US" sz="2800" dirty="0" smtClean="0"/>
              <a:t>	(</a:t>
            </a:r>
            <a:r>
              <a:rPr lang="en-US" sz="2800" dirty="0" err="1"/>
              <a:t>cond</a:t>
            </a:r>
            <a:r>
              <a:rPr lang="en-US" sz="2800" dirty="0"/>
              <a:t> ((null L) nil)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((</a:t>
            </a:r>
            <a:r>
              <a:rPr lang="en-US" sz="2800" dirty="0">
                <a:solidFill>
                  <a:srgbClr val="FF0000"/>
                </a:solidFill>
              </a:rPr>
              <a:t>test</a:t>
            </a:r>
            <a:r>
              <a:rPr lang="en-US" sz="2800" dirty="0"/>
              <a:t> (car L)) </a:t>
            </a:r>
          </a:p>
          <a:p>
            <a:pPr marL="0" indent="0">
              <a:buNone/>
            </a:pPr>
            <a:r>
              <a:rPr lang="en-US" sz="2800" dirty="0"/>
              <a:t>                                   (cons </a:t>
            </a:r>
            <a:r>
              <a:rPr lang="en-US" sz="2800" dirty="0" smtClean="0"/>
              <a:t> </a:t>
            </a:r>
            <a:r>
              <a:rPr lang="en-US" sz="2800" dirty="0"/>
              <a:t>(car L</a:t>
            </a:r>
            <a:r>
              <a:rPr lang="en-US" sz="2800" dirty="0" smtClean="0"/>
              <a:t>) (KEEP-SOME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</a:t>
            </a:r>
          </a:p>
          <a:p>
            <a:pPr marL="0" indent="0">
              <a:buNone/>
            </a:pPr>
            <a:r>
              <a:rPr lang="en-US" sz="2800" dirty="0"/>
              <a:t>	            </a:t>
            </a:r>
            <a:r>
              <a:rPr lang="en-US" sz="2800" dirty="0" smtClean="0"/>
              <a:t>(</a:t>
            </a:r>
            <a:r>
              <a:rPr lang="en-US" sz="2800" dirty="0"/>
              <a:t>T  </a:t>
            </a:r>
            <a:r>
              <a:rPr lang="en-US" sz="2800" dirty="0" smtClean="0"/>
              <a:t> (KEEP-SOME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</a:t>
            </a:r>
            <a:r>
              <a:rPr lang="en-US" sz="2800" dirty="0" smtClean="0"/>
              <a:t>)))))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KEEP-ODD: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test: </a:t>
            </a:r>
            <a:r>
              <a:rPr lang="en-US" sz="2800" dirty="0" err="1" smtClean="0">
                <a:solidFill>
                  <a:srgbClr val="FF0000"/>
                </a:solidFill>
              </a:rPr>
              <a:t>oddp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8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DELETE-SOME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smtClean="0"/>
              <a:t>DELETE-SOME </a:t>
            </a:r>
            <a:r>
              <a:rPr lang="en-US" sz="2800" dirty="0"/>
              <a:t>(L) </a:t>
            </a:r>
          </a:p>
          <a:p>
            <a:pPr marL="0" indent="0">
              <a:buNone/>
            </a:pPr>
            <a:r>
              <a:rPr lang="en-US" sz="2800" dirty="0"/>
              <a:t>	(</a:t>
            </a:r>
            <a:r>
              <a:rPr lang="en-US" sz="2800" dirty="0" err="1"/>
              <a:t>cond</a:t>
            </a:r>
            <a:r>
              <a:rPr lang="en-US" sz="2800" dirty="0"/>
              <a:t> ((null L) nil)</a:t>
            </a:r>
          </a:p>
          <a:p>
            <a:pPr marL="0" indent="0">
              <a:buNone/>
            </a:pPr>
            <a:r>
              <a:rPr lang="en-US" sz="2800" dirty="0"/>
              <a:t>		((</a:t>
            </a:r>
            <a:r>
              <a:rPr lang="en-US" sz="2800" dirty="0">
                <a:solidFill>
                  <a:srgbClr val="FF0000"/>
                </a:solidFill>
              </a:rPr>
              <a:t>test</a:t>
            </a:r>
            <a:r>
              <a:rPr lang="en-US" sz="2800" dirty="0"/>
              <a:t> (car L)) </a:t>
            </a:r>
            <a:r>
              <a:rPr lang="en-US" sz="2800" dirty="0" smtClean="0"/>
              <a:t>(DELETE-SOME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</a:t>
            </a:r>
          </a:p>
          <a:p>
            <a:pPr marL="0" indent="0">
              <a:buNone/>
            </a:pPr>
            <a:r>
              <a:rPr lang="en-US" sz="2800" dirty="0"/>
              <a:t>	            (T   </a:t>
            </a:r>
            <a:r>
              <a:rPr lang="en-US" sz="2800" dirty="0" smtClean="0"/>
              <a:t>(cons (car L) (DELETE-SOME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</a:t>
            </a:r>
            <a:r>
              <a:rPr lang="en-US" sz="2800" dirty="0" smtClean="0"/>
              <a:t>))))))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TOSS-ODD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test: </a:t>
            </a:r>
            <a:r>
              <a:rPr lang="en-US" sz="2800" dirty="0" err="1">
                <a:solidFill>
                  <a:srgbClr val="FF0000"/>
                </a:solidFill>
              </a:rPr>
              <a:t>oddp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ALL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ALL takes a list and determines if every element possesses some particular property.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(ALL-ODD ‘(3 1 4 1)) -&gt; nil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(ALL-ODD ‘(1 9 9 9)) -&gt; </a:t>
            </a:r>
            <a:r>
              <a:rPr lang="en-US" altLang="en-US" dirty="0" smtClean="0"/>
              <a:t>t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defun</a:t>
            </a:r>
            <a:r>
              <a:rPr lang="en-US" altLang="en-US" dirty="0" smtClean="0"/>
              <a:t> ALL-TEST (L)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cond</a:t>
            </a:r>
            <a:r>
              <a:rPr lang="en-US" altLang="en-US" dirty="0" smtClean="0"/>
              <a:t> ((null L) </a:t>
            </a:r>
            <a:r>
              <a:rPr lang="en-US" altLang="en-US" dirty="0" smtClean="0">
                <a:solidFill>
                  <a:srgbClr val="FF0000"/>
                </a:solidFill>
              </a:rPr>
              <a:t>T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    ((not (</a:t>
            </a:r>
            <a:r>
              <a:rPr lang="en-US" altLang="en-US" dirty="0" smtClean="0">
                <a:solidFill>
                  <a:srgbClr val="FF0000"/>
                </a:solidFill>
              </a:rPr>
              <a:t>test</a:t>
            </a:r>
            <a:r>
              <a:rPr lang="en-US" altLang="en-US" dirty="0" smtClean="0"/>
              <a:t> (car L))) </a:t>
            </a:r>
            <a:r>
              <a:rPr lang="en-US" altLang="en-US" dirty="0" smtClean="0">
                <a:solidFill>
                  <a:srgbClr val="FF0000"/>
                </a:solidFill>
              </a:rPr>
              <a:t>nil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     (T (ALL-TEST (</a:t>
            </a:r>
            <a:r>
              <a:rPr lang="en-US" altLang="en-US" dirty="0" err="1" smtClean="0"/>
              <a:t>cdr</a:t>
            </a:r>
            <a:r>
              <a:rPr lang="en-US" altLang="en-US" dirty="0" smtClean="0"/>
              <a:t> L)))))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06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ANY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ANY takes a list and determines if any element possesses some particular property.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400" dirty="0" smtClean="0"/>
              <a:t>(SOME-ODD ‘(3 1 4 1)) -&gt; t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(SOME-ODD ‘(2 4 6)) -&gt; nil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defun</a:t>
            </a:r>
            <a:r>
              <a:rPr lang="en-US" altLang="en-US" dirty="0" smtClean="0"/>
              <a:t> ANY-TEST (L)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(</a:t>
            </a:r>
            <a:r>
              <a:rPr lang="en-US" altLang="en-US" dirty="0" err="1" smtClean="0"/>
              <a:t>cond</a:t>
            </a:r>
            <a:r>
              <a:rPr lang="en-US" altLang="en-US" dirty="0" smtClean="0"/>
              <a:t> ((null L) </a:t>
            </a:r>
            <a:r>
              <a:rPr lang="en-US" altLang="en-US" dirty="0" smtClean="0">
                <a:solidFill>
                  <a:srgbClr val="FF0000"/>
                </a:solidFill>
              </a:rPr>
              <a:t>nil</a:t>
            </a:r>
            <a:r>
              <a:rPr lang="en-US" altLang="en-US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((</a:t>
            </a:r>
            <a:r>
              <a:rPr lang="en-US" altLang="en-US" dirty="0" smtClean="0">
                <a:solidFill>
                  <a:srgbClr val="FF0000"/>
                </a:solidFill>
              </a:rPr>
              <a:t>test</a:t>
            </a:r>
            <a:r>
              <a:rPr lang="en-US" altLang="en-US" dirty="0" smtClean="0"/>
              <a:t> (car L)) </a:t>
            </a:r>
            <a:r>
              <a:rPr lang="en-US" altLang="en-US" dirty="0" smtClean="0">
                <a:solidFill>
                  <a:srgbClr val="FF0000"/>
                </a:solidFill>
              </a:rPr>
              <a:t>T</a:t>
            </a:r>
            <a:r>
              <a:rPr lang="en-US" altLang="en-US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(T (ANY-TEST (</a:t>
            </a:r>
            <a:r>
              <a:rPr lang="en-US" altLang="en-US" dirty="0" err="1" smtClean="0"/>
              <a:t>cdr</a:t>
            </a:r>
            <a:r>
              <a:rPr lang="en-US" altLang="en-US" dirty="0" smtClean="0"/>
              <a:t> L)))))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70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Every, Some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FF0000"/>
                </a:solidFill>
              </a:rPr>
              <a:t>Every, some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(every #’</a:t>
            </a:r>
            <a:r>
              <a:rPr lang="en-US" altLang="en-US" sz="3100" dirty="0" err="1" smtClean="0"/>
              <a:t>oddp</a:t>
            </a:r>
            <a:r>
              <a:rPr lang="en-US" altLang="en-US" sz="3100" dirty="0" smtClean="0"/>
              <a:t> ‘(3 1 3 7 1)) -&gt; T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(every #’</a:t>
            </a:r>
            <a:r>
              <a:rPr lang="en-US" altLang="en-US" sz="3100" dirty="0" err="1" smtClean="0"/>
              <a:t>oddp</a:t>
            </a:r>
            <a:r>
              <a:rPr lang="en-US" altLang="en-US" sz="3100" dirty="0" smtClean="0"/>
              <a:t> ‘(3 4 1 7)) -&gt; nil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(some #’</a:t>
            </a:r>
            <a:r>
              <a:rPr lang="en-US" altLang="en-US" sz="3100" dirty="0" err="1" smtClean="0"/>
              <a:t>oddp</a:t>
            </a:r>
            <a:r>
              <a:rPr lang="en-US" altLang="en-US" sz="3100" dirty="0" smtClean="0"/>
              <a:t> ‘(3 4 1 7)) -&gt; t</a:t>
            </a:r>
          </a:p>
          <a:p>
            <a:pPr lvl="1" eaLnBrk="1" hangingPunct="1">
              <a:buFontTx/>
              <a:buNone/>
            </a:pPr>
            <a:endParaRPr lang="en-US" altLang="en-US" sz="3100" dirty="0" smtClean="0"/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;perfect square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(</a:t>
            </a:r>
            <a:r>
              <a:rPr lang="en-US" altLang="en-US" sz="3100" dirty="0" err="1" smtClean="0"/>
              <a:t>defun</a:t>
            </a:r>
            <a:r>
              <a:rPr lang="en-US" altLang="en-US" sz="3100" dirty="0" smtClean="0"/>
              <a:t> </a:t>
            </a:r>
            <a:r>
              <a:rPr lang="en-US" altLang="en-US" sz="3100" dirty="0" err="1" smtClean="0"/>
              <a:t>perfsq</a:t>
            </a:r>
            <a:r>
              <a:rPr lang="en-US" altLang="en-US" sz="3100" dirty="0" smtClean="0"/>
              <a:t> (N) 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	(let ((root (round (</a:t>
            </a:r>
            <a:r>
              <a:rPr lang="en-US" altLang="en-US" sz="3100" dirty="0" err="1" smtClean="0"/>
              <a:t>sqrt</a:t>
            </a:r>
            <a:r>
              <a:rPr lang="en-US" altLang="en-US" sz="3100" dirty="0" smtClean="0"/>
              <a:t> N)))) (= N (* root root))))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(every #’</a:t>
            </a:r>
            <a:r>
              <a:rPr lang="en-US" altLang="en-US" sz="3100" dirty="0" err="1" smtClean="0"/>
              <a:t>perfsq</a:t>
            </a:r>
            <a:r>
              <a:rPr lang="en-US" altLang="en-US" sz="3100" dirty="0" smtClean="0"/>
              <a:t> ‘(1 4 9))  -&gt; t</a:t>
            </a:r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				</a:t>
            </a:r>
            <a:endParaRPr lang="en-US" altLang="en-US" sz="3100" dirty="0"/>
          </a:p>
          <a:p>
            <a:pPr lvl="1" eaLnBrk="1" hangingPunct="1">
              <a:buFontTx/>
              <a:buNone/>
            </a:pPr>
            <a:endParaRPr lang="en-US" altLang="en-US" sz="3100" dirty="0" smtClean="0"/>
          </a:p>
          <a:p>
            <a:pPr lvl="1" eaLnBrk="1" hangingPunct="1">
              <a:buFontTx/>
              <a:buNone/>
            </a:pPr>
            <a:r>
              <a:rPr lang="en-US" altLang="en-US" sz="3100" dirty="0" smtClean="0"/>
              <a:t>Every and Some are predefined higher-order functions</a:t>
            </a:r>
            <a:r>
              <a:rPr lang="en-US" altLang="en-US" sz="3100" dirty="0" smtClean="0"/>
              <a:t>	</a:t>
            </a:r>
            <a:r>
              <a:rPr lang="en-US" alt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 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72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ACC-ALL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ACC-ALL (accumulate-all) takes a list and returns a scalar derived from using every element of the list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ACC-ALL (L)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base_val</a:t>
            </a:r>
            <a:r>
              <a:rPr lang="en-US" altLang="en-US" sz="2000" dirty="0" smtClean="0">
                <a:solidFill>
                  <a:srgbClr val="0070C0"/>
                </a:solidFill>
              </a:rPr>
              <a:t>)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      (T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acc</a:t>
            </a:r>
            <a:r>
              <a:rPr lang="en-US" altLang="en-US" sz="2000" dirty="0" smtClean="0">
                <a:solidFill>
                  <a:srgbClr val="0070C0"/>
                </a:solidFill>
              </a:rPr>
              <a:t>-op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fn</a:t>
            </a:r>
            <a:r>
              <a:rPr lang="en-US" altLang="en-US" sz="2000" dirty="0" smtClean="0">
                <a:solidFill>
                  <a:srgbClr val="0070C0"/>
                </a:solidFill>
              </a:rPr>
              <a:t> (ACC-ALL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)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</a:t>
            </a:r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810000"/>
          <a:ext cx="5303838" cy="1905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base-val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acc-op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(* (car L) 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76" name="TextBox 4"/>
          <p:cNvSpPr txBox="1">
            <a:spLocks noChangeArrowheads="1"/>
          </p:cNvSpPr>
          <p:nvPr/>
        </p:nvSpPr>
        <p:spPr bwMode="auto">
          <a:xfrm>
            <a:off x="6096000" y="28956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(SUM ‘(3 1 4 1)) -&gt; 9</a:t>
            </a:r>
          </a:p>
          <a:p>
            <a:pPr eaLnBrk="1" hangingPunct="1"/>
            <a:r>
              <a:rPr lang="en-US" altLang="en-US"/>
              <a:t>(LEN  ‘(3 1 4 1)) -&gt; 4</a:t>
            </a:r>
          </a:p>
          <a:p>
            <a:pPr eaLnBrk="1" hangingPunct="1"/>
            <a:r>
              <a:rPr lang="en-US" altLang="en-US"/>
              <a:t>(SUMSQ ‘(3 1 4)) -&gt; 26</a:t>
            </a:r>
            <a:endParaRPr lang="en-US" altLang="en-US" sz="2000"/>
          </a:p>
        </p:txBody>
      </p:sp>
      <p:sp>
        <p:nvSpPr>
          <p:cNvPr id="6" name="Rectangle 5"/>
          <p:cNvSpPr/>
          <p:nvPr/>
        </p:nvSpPr>
        <p:spPr>
          <a:xfrm>
            <a:off x="6096000" y="2895600"/>
            <a:ext cx="2590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8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Len</a:t>
            </a:r>
            <a:r>
              <a:rPr lang="en-US" sz="2800" dirty="0" smtClean="0"/>
              <a:t> </a:t>
            </a:r>
            <a:r>
              <a:rPr lang="en-US" sz="2800" dirty="0"/>
              <a:t>(L) </a:t>
            </a:r>
          </a:p>
          <a:p>
            <a:pPr marL="0" indent="0">
              <a:buNone/>
            </a:pPr>
            <a:r>
              <a:rPr lang="en-US" sz="2800" dirty="0"/>
              <a:t>	(</a:t>
            </a:r>
            <a:r>
              <a:rPr lang="en-US" sz="2800" dirty="0" err="1"/>
              <a:t>cond</a:t>
            </a:r>
            <a:r>
              <a:rPr lang="en-US" sz="2800" dirty="0"/>
              <a:t> ((null L)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(</a:t>
            </a:r>
            <a:r>
              <a:rPr lang="en-US" sz="2800" dirty="0"/>
              <a:t>T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70C0"/>
                </a:solidFill>
              </a:rPr>
              <a:t>Len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</a:t>
            </a:r>
          </a:p>
          <a:p>
            <a:pPr marL="0" indent="0">
              <a:buNone/>
            </a:pPr>
            <a:r>
              <a:rPr lang="en-US" sz="2800" dirty="0"/>
              <a:t>    )</a:t>
            </a:r>
          </a:p>
          <a:p>
            <a:pPr marL="0" indent="0">
              <a:buNone/>
            </a:pPr>
            <a:r>
              <a:rPr lang="en-US" sz="2800" dirty="0"/>
              <a:t> )</a:t>
            </a:r>
          </a:p>
          <a:p>
            <a:pPr marL="0" indent="0">
              <a:buNone/>
            </a:pPr>
            <a:r>
              <a:rPr lang="en-US" sz="3000" dirty="0"/>
              <a:t>(</a:t>
            </a:r>
            <a:r>
              <a:rPr lang="en-US" sz="3000" dirty="0" err="1"/>
              <a:t>defun</a:t>
            </a:r>
            <a:r>
              <a:rPr lang="en-US" sz="3000" dirty="0"/>
              <a:t> </a:t>
            </a:r>
            <a:r>
              <a:rPr lang="en-US" sz="3000" dirty="0" smtClean="0">
                <a:solidFill>
                  <a:srgbClr val="0070C0"/>
                </a:solidFill>
              </a:rPr>
              <a:t>Sum</a:t>
            </a:r>
            <a:r>
              <a:rPr lang="en-US" sz="3000" dirty="0" smtClean="0"/>
              <a:t> </a:t>
            </a:r>
            <a:r>
              <a:rPr lang="en-US" sz="3000" dirty="0"/>
              <a:t>(L) </a:t>
            </a:r>
          </a:p>
          <a:p>
            <a:pPr marL="0" indent="0">
              <a:buNone/>
            </a:pPr>
            <a:r>
              <a:rPr lang="en-US" sz="3000" dirty="0"/>
              <a:t>	(</a:t>
            </a:r>
            <a:r>
              <a:rPr lang="en-US" sz="3000" dirty="0" err="1"/>
              <a:t>cond</a:t>
            </a:r>
            <a:r>
              <a:rPr lang="en-US" sz="3000" dirty="0"/>
              <a:t> ((null L) 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) 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	</a:t>
            </a:r>
            <a:r>
              <a:rPr lang="en-US" sz="3000" dirty="0" smtClean="0"/>
              <a:t>(</a:t>
            </a:r>
            <a:r>
              <a:rPr lang="en-US" sz="3000" dirty="0"/>
              <a:t>T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(car L)</a:t>
            </a:r>
            <a:r>
              <a:rPr lang="en-US" sz="3000" dirty="0" smtClean="0"/>
              <a:t> (</a:t>
            </a:r>
            <a:r>
              <a:rPr lang="en-US" sz="3000" dirty="0" smtClean="0">
                <a:solidFill>
                  <a:srgbClr val="0070C0"/>
                </a:solidFill>
              </a:rPr>
              <a:t>Sum</a:t>
            </a:r>
            <a:r>
              <a:rPr lang="en-US" sz="3000" dirty="0" smtClean="0"/>
              <a:t> (</a:t>
            </a:r>
            <a:r>
              <a:rPr lang="en-US" sz="3000" dirty="0" err="1" smtClean="0"/>
              <a:t>cdr</a:t>
            </a:r>
            <a:r>
              <a:rPr lang="en-US" sz="3000" dirty="0" smtClean="0"/>
              <a:t> </a:t>
            </a:r>
            <a:r>
              <a:rPr lang="en-US" sz="3000" dirty="0"/>
              <a:t>L))))</a:t>
            </a:r>
          </a:p>
          <a:p>
            <a:pPr marL="0" indent="0">
              <a:buNone/>
            </a:pPr>
            <a:r>
              <a:rPr lang="en-US" sz="3000" dirty="0"/>
              <a:t>    )</a:t>
            </a:r>
          </a:p>
          <a:p>
            <a:pPr marL="0" indent="0">
              <a:buNone/>
            </a:pPr>
            <a:r>
              <a:rPr lang="en-US" sz="3000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Prod</a:t>
            </a:r>
            <a:r>
              <a:rPr lang="en-US" sz="2800" dirty="0" smtClean="0"/>
              <a:t> </a:t>
            </a:r>
            <a:r>
              <a:rPr lang="en-US" sz="2800" dirty="0"/>
              <a:t>(L) </a:t>
            </a:r>
          </a:p>
          <a:p>
            <a:pPr marL="0" indent="0">
              <a:buNone/>
            </a:pPr>
            <a:r>
              <a:rPr lang="en-US" sz="2800" dirty="0"/>
              <a:t>	(</a:t>
            </a:r>
            <a:r>
              <a:rPr lang="en-US" sz="2800" dirty="0" err="1"/>
              <a:t>cond</a:t>
            </a:r>
            <a:r>
              <a:rPr lang="en-US" sz="2800" dirty="0"/>
              <a:t> ((null L)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(</a:t>
            </a:r>
            <a:r>
              <a:rPr lang="en-US" sz="2800" dirty="0"/>
              <a:t>T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(car L)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Prod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</a:t>
            </a:r>
          </a:p>
          <a:p>
            <a:pPr marL="0" indent="0">
              <a:buNone/>
            </a:pPr>
            <a:r>
              <a:rPr lang="en-US" sz="2800" dirty="0"/>
              <a:t>    )</a:t>
            </a:r>
          </a:p>
          <a:p>
            <a:pPr marL="0" indent="0">
              <a:buNone/>
            </a:pPr>
            <a:r>
              <a:rPr lang="en-US" sz="2800" dirty="0"/>
              <a:t> )</a:t>
            </a:r>
          </a:p>
          <a:p>
            <a:pPr marL="0" indent="0">
              <a:buNone/>
            </a:pPr>
            <a:r>
              <a:rPr lang="en-US" sz="3000" dirty="0"/>
              <a:t>(</a:t>
            </a:r>
            <a:r>
              <a:rPr lang="en-US" sz="3000" dirty="0" err="1"/>
              <a:t>defun</a:t>
            </a:r>
            <a:r>
              <a:rPr lang="en-US" sz="3000" dirty="0"/>
              <a:t> </a:t>
            </a:r>
            <a:r>
              <a:rPr lang="en-US" sz="3000" dirty="0" err="1" smtClean="0">
                <a:solidFill>
                  <a:srgbClr val="0070C0"/>
                </a:solidFill>
              </a:rPr>
              <a:t>SumSQ</a:t>
            </a:r>
            <a:r>
              <a:rPr lang="en-US" sz="3000" dirty="0" smtClean="0"/>
              <a:t> </a:t>
            </a:r>
            <a:r>
              <a:rPr lang="en-US" sz="3000" dirty="0"/>
              <a:t>(L) </a:t>
            </a:r>
          </a:p>
          <a:p>
            <a:pPr marL="0" indent="0">
              <a:buNone/>
            </a:pPr>
            <a:r>
              <a:rPr lang="en-US" sz="3000" dirty="0"/>
              <a:t>	(</a:t>
            </a:r>
            <a:r>
              <a:rPr lang="en-US" sz="3000" dirty="0" err="1"/>
              <a:t>cond</a:t>
            </a:r>
            <a:r>
              <a:rPr lang="en-US" sz="3000" dirty="0"/>
              <a:t> ((null L) 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) 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	</a:t>
            </a:r>
            <a:r>
              <a:rPr lang="en-US" sz="3000" dirty="0" smtClean="0"/>
              <a:t>(</a:t>
            </a:r>
            <a:r>
              <a:rPr lang="en-US" sz="3000" dirty="0"/>
              <a:t>T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(* (car L) (car L)) </a:t>
            </a:r>
            <a:r>
              <a:rPr lang="en-US" sz="3000" dirty="0" smtClean="0"/>
              <a:t>(</a:t>
            </a:r>
            <a:r>
              <a:rPr lang="en-US" sz="3000" dirty="0" err="1" smtClean="0">
                <a:solidFill>
                  <a:srgbClr val="0070C0"/>
                </a:solidFill>
              </a:rPr>
              <a:t>SumSQ</a:t>
            </a:r>
            <a:r>
              <a:rPr lang="en-US" sz="3000" dirty="0" smtClean="0"/>
              <a:t> </a:t>
            </a:r>
            <a:r>
              <a:rPr lang="en-US" sz="3000" dirty="0"/>
              <a:t>(</a:t>
            </a:r>
            <a:r>
              <a:rPr lang="en-US" sz="3000" dirty="0" err="1"/>
              <a:t>cdr</a:t>
            </a:r>
            <a:r>
              <a:rPr lang="en-US" sz="3000" dirty="0"/>
              <a:t> L))))</a:t>
            </a:r>
          </a:p>
          <a:p>
            <a:pPr marL="0" indent="0">
              <a:buNone/>
            </a:pPr>
            <a:r>
              <a:rPr lang="en-US" sz="3000" dirty="0"/>
              <a:t>    )</a:t>
            </a:r>
          </a:p>
          <a:p>
            <a:pPr marL="0" indent="0">
              <a:buNone/>
            </a:pPr>
            <a:r>
              <a:rPr lang="en-US" sz="3000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ACC-Some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ACC-SOME (accumulate-some) takes a list and returns a scalar derived from using only some elements of the list</a:t>
            </a:r>
            <a:r>
              <a:rPr lang="en-US" altLang="en-US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ACC-SOME (L)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base_val</a:t>
            </a:r>
            <a:r>
              <a:rPr lang="en-US" altLang="en-US" sz="2000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((test (car L))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acc</a:t>
            </a:r>
            <a:r>
              <a:rPr lang="en-US" altLang="en-US" sz="2000" dirty="0" smtClean="0">
                <a:solidFill>
                  <a:srgbClr val="0070C0"/>
                </a:solidFill>
              </a:rPr>
              <a:t>-op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fn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                             (ACC-SOME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(T (ACC-SOME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          </a:t>
            </a:r>
            <a:endParaRPr lang="en-US" alt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51622"/>
              </p:ext>
            </p:extLst>
          </p:nvPr>
        </p:nvGraphicFramePr>
        <p:xfrm>
          <a:off x="914400" y="3581400"/>
          <a:ext cx="6096000" cy="18573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base-val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Acc-op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Count-odd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oddp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Sum-odd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oddp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06" name="TextBox 4"/>
          <p:cNvSpPr txBox="1">
            <a:spLocks noChangeArrowheads="1"/>
          </p:cNvSpPr>
          <p:nvPr/>
        </p:nvSpPr>
        <p:spPr bwMode="auto">
          <a:xfrm>
            <a:off x="6019800" y="2057400"/>
            <a:ext cx="2743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(</a:t>
            </a:r>
            <a:r>
              <a:rPr lang="en-US" altLang="en-US" sz="1400"/>
              <a:t>COUNT-ODD ‘(3 1 4 1)) -&gt; 3</a:t>
            </a:r>
          </a:p>
          <a:p>
            <a:pPr eaLnBrk="1" hangingPunct="1"/>
            <a:r>
              <a:rPr lang="en-US" altLang="en-US" sz="1400"/>
              <a:t>(SUM-ODD ‘(3 1 4 1)) -&gt; 5</a:t>
            </a:r>
          </a:p>
          <a:p>
            <a:pPr eaLnBrk="1" hangingPunct="1"/>
            <a:r>
              <a:rPr lang="en-US" altLang="en-US" sz="1400"/>
              <a:t>(COUNT# ‘(A 1 2 B 3)) -&gt; 3 (SUM# ‘(A 1 2 B 3)) -&gt; 6</a:t>
            </a:r>
            <a:endParaRPr lang="en-US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6096000" y="20574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Count-odd</a:t>
            </a:r>
            <a:r>
              <a:rPr lang="en-US" sz="2800" dirty="0" smtClean="0"/>
              <a:t> </a:t>
            </a:r>
            <a:r>
              <a:rPr lang="en-US" sz="2800" dirty="0"/>
              <a:t>(L) </a:t>
            </a:r>
          </a:p>
          <a:p>
            <a:pPr marL="0" indent="0">
              <a:buNone/>
            </a:pPr>
            <a:r>
              <a:rPr lang="en-US" sz="2800" dirty="0"/>
              <a:t>	(</a:t>
            </a:r>
            <a:r>
              <a:rPr lang="en-US" sz="2800" dirty="0" err="1"/>
              <a:t>cond</a:t>
            </a:r>
            <a:r>
              <a:rPr lang="en-US" sz="2800" dirty="0"/>
              <a:t> ((null L)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((</a:t>
            </a:r>
            <a:r>
              <a:rPr lang="en-US" sz="2800" dirty="0" err="1" smtClean="0">
                <a:solidFill>
                  <a:srgbClr val="FF0000"/>
                </a:solidFill>
              </a:rPr>
              <a:t>oddp</a:t>
            </a:r>
            <a:r>
              <a:rPr lang="en-US" sz="2800" dirty="0" smtClean="0"/>
              <a:t> </a:t>
            </a:r>
            <a:r>
              <a:rPr lang="en-US" sz="2800" dirty="0"/>
              <a:t>(car L))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+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Count-odd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(</a:t>
            </a:r>
            <a:r>
              <a:rPr lang="en-US" sz="2800" dirty="0"/>
              <a:t>T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Count-odd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cdr</a:t>
            </a:r>
            <a:r>
              <a:rPr lang="en-US" sz="2800" dirty="0"/>
              <a:t> L)))))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Sum# </a:t>
            </a:r>
            <a:r>
              <a:rPr lang="en-US" sz="2400" dirty="0"/>
              <a:t>(L) </a:t>
            </a:r>
          </a:p>
          <a:p>
            <a:pPr marL="0" indent="0">
              <a:buNone/>
            </a:pPr>
            <a:r>
              <a:rPr lang="en-US" sz="2400" dirty="0"/>
              <a:t>	(</a:t>
            </a:r>
            <a:r>
              <a:rPr lang="en-US" sz="2400" dirty="0" err="1"/>
              <a:t>cond</a:t>
            </a:r>
            <a:r>
              <a:rPr lang="en-US" sz="2400" dirty="0"/>
              <a:t> ((null L)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  ((</a:t>
            </a:r>
            <a:r>
              <a:rPr lang="en-US" sz="2400" dirty="0" err="1" smtClean="0">
                <a:solidFill>
                  <a:srgbClr val="FF0000"/>
                </a:solidFill>
              </a:rPr>
              <a:t>numberp</a:t>
            </a:r>
            <a:r>
              <a:rPr lang="en-US" sz="2400" dirty="0" smtClean="0"/>
              <a:t>(car </a:t>
            </a:r>
            <a:r>
              <a:rPr lang="en-US" sz="2400" dirty="0"/>
              <a:t>L)) 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(car L)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Sum#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cdr</a:t>
            </a:r>
            <a:r>
              <a:rPr lang="en-US" sz="2400" dirty="0"/>
              <a:t> L))))</a:t>
            </a:r>
          </a:p>
          <a:p>
            <a:pPr marL="0" indent="0">
              <a:buNone/>
            </a:pPr>
            <a:r>
              <a:rPr lang="en-US" sz="2400" dirty="0" smtClean="0"/>
              <a:t>                        </a:t>
            </a:r>
            <a:r>
              <a:rPr lang="en-US" sz="2400" dirty="0"/>
              <a:t>(T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Sum#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cdr</a:t>
            </a:r>
            <a:r>
              <a:rPr lang="en-US" sz="2400" dirty="0"/>
              <a:t> L)))))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06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OP-All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OP-ALL (operate-all) takes a list and returns a list of the same length, but operates on every element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sz="2400" dirty="0" smtClean="0">
                <a:solidFill>
                  <a:srgbClr val="0070C0"/>
                </a:solidFill>
              </a:rPr>
              <a:t> OP-All (L)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	(</a:t>
            </a:r>
            <a:r>
              <a:rPr 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sz="2400" dirty="0" smtClean="0">
                <a:solidFill>
                  <a:srgbClr val="0070C0"/>
                </a:solidFill>
              </a:rPr>
              <a:t> ((null L) nil)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                                (T (cons (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0070C0"/>
                </a:solidFill>
              </a:rPr>
              <a:t> (car L)) (OP-All (</a:t>
            </a:r>
            <a:r>
              <a:rPr 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sz="2400" dirty="0" smtClean="0">
                <a:solidFill>
                  <a:srgbClr val="0070C0"/>
                </a:solidFill>
              </a:rPr>
              <a:t> L)))))) </a:t>
            </a:r>
          </a:p>
          <a:p>
            <a:pPr eaLnBrk="1" hangingPunct="1">
              <a:defRPr/>
            </a:pPr>
            <a:r>
              <a:rPr lang="en-US" sz="2800" dirty="0" smtClean="0"/>
              <a:t>Examples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(SQ-ALL ‘(3 1 4 1)) –&gt; (9 1 16 1</a:t>
            </a:r>
            <a:r>
              <a:rPr lang="en-US" sz="2000" dirty="0" smtClean="0">
                <a:ea typeface="+mn-ea"/>
                <a:cs typeface="+mn-cs"/>
              </a:rPr>
              <a:t>)  </a:t>
            </a: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    f: SQ   (</a:t>
            </a:r>
            <a:r>
              <a:rPr lang="en-US" sz="2000" dirty="0" err="1" smtClean="0">
                <a:solidFill>
                  <a:srgbClr val="FF0000"/>
                </a:solidFill>
                <a:ea typeface="+mn-ea"/>
                <a:cs typeface="+mn-cs"/>
              </a:rPr>
              <a:t>defun</a:t>
            </a: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 SQ(x) (* x x))</a:t>
            </a:r>
            <a:endParaRPr lang="en-US" sz="20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   (INC-ALL ‘(3 1 4 1)) -&gt; (4 2 5 2</a:t>
            </a:r>
            <a:r>
              <a:rPr lang="en-US" sz="2000" dirty="0" smtClean="0">
                <a:ea typeface="+mn-ea"/>
                <a:cs typeface="+mn-cs"/>
              </a:rPr>
              <a:t>)         </a:t>
            </a: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f: 1+</a:t>
            </a:r>
            <a:endParaRPr lang="en-US" sz="20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   (LISTIFY-ALL ‘(A 2 B)) -&gt; ((A) (2) (B</a:t>
            </a:r>
            <a:r>
              <a:rPr lang="en-US" sz="2000" dirty="0" smtClean="0">
                <a:ea typeface="+mn-ea"/>
                <a:cs typeface="+mn-cs"/>
              </a:rPr>
              <a:t>)) </a:t>
            </a:r>
            <a:r>
              <a:rPr lang="en-US" sz="2000" dirty="0" smtClean="0">
                <a:solidFill>
                  <a:srgbClr val="FF0000"/>
                </a:solidFill>
                <a:ea typeface="+mn-ea"/>
                <a:cs typeface="+mn-cs"/>
              </a:rPr>
              <a:t>f: list</a:t>
            </a:r>
            <a:endParaRPr lang="en-US" sz="20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(Double-ALL ‘(3 1 4 1) -&gt; (6 2 8 2</a:t>
            </a:r>
            <a:r>
              <a:rPr lang="en-US" sz="2000" dirty="0" smtClean="0"/>
              <a:t>)    </a:t>
            </a:r>
            <a:r>
              <a:rPr lang="en-US" sz="2000" dirty="0" smtClean="0">
                <a:solidFill>
                  <a:srgbClr val="FF0000"/>
                </a:solidFill>
              </a:rPr>
              <a:t>f: DBL  (</a:t>
            </a:r>
            <a:r>
              <a:rPr lang="en-US" sz="2000" dirty="0" err="1" smtClean="0">
                <a:solidFill>
                  <a:srgbClr val="FF0000"/>
                </a:solidFill>
              </a:rPr>
              <a:t>defun</a:t>
            </a:r>
            <a:r>
              <a:rPr lang="en-US" sz="2000" dirty="0" smtClean="0">
                <a:solidFill>
                  <a:srgbClr val="FF0000"/>
                </a:solidFill>
              </a:rPr>
              <a:t> DBL (x) (* x 2))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OP-Some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OP-SOME (operate-some) takes a list and returns a list of the same length, but operates on only some elements.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		</a:t>
            </a: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OP-SOME (L)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  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nil)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	  ((</a:t>
            </a:r>
            <a:r>
              <a:rPr lang="en-US" altLang="en-US" sz="2000" dirty="0" smtClean="0">
                <a:solidFill>
                  <a:srgbClr val="FF0000"/>
                </a:solidFill>
              </a:rPr>
              <a:t>test</a:t>
            </a:r>
            <a:r>
              <a:rPr lang="en-US" altLang="en-US" sz="2000" dirty="0" smtClean="0">
                <a:solidFill>
                  <a:srgbClr val="0070C0"/>
                </a:solidFill>
              </a:rPr>
              <a:t> (car L))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                     (cons (</a:t>
            </a:r>
            <a:r>
              <a:rPr lang="en-US" altLang="en-US" sz="2000" dirty="0" smtClean="0">
                <a:solidFill>
                  <a:srgbClr val="FF0000"/>
                </a:solidFill>
              </a:rPr>
              <a:t>f</a:t>
            </a:r>
            <a:r>
              <a:rPr lang="en-US" altLang="en-US" sz="2000" dirty="0" smtClean="0">
                <a:solidFill>
                  <a:srgbClr val="0070C0"/>
                </a:solidFill>
              </a:rPr>
              <a:t> (car L)) (OP-SOME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                       (T  (cons (car L) (OP-SOME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L))))))</a:t>
            </a:r>
            <a:r>
              <a:rPr lang="en-US" altLang="en-US" sz="2000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en-US" altLang="en-US" sz="2800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	(SQ-ODD ‘(3 5 4 7)) -&gt; (9 25 4 49</a:t>
            </a:r>
            <a:r>
              <a:rPr lang="en-US" altLang="en-US" sz="2000" dirty="0" smtClean="0"/>
              <a:t>)   </a:t>
            </a:r>
            <a:r>
              <a:rPr lang="en-US" altLang="en-US" sz="2000" dirty="0" smtClean="0">
                <a:solidFill>
                  <a:srgbClr val="FF0000"/>
                </a:solidFill>
              </a:rPr>
              <a:t>test: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oddp</a:t>
            </a:r>
            <a:r>
              <a:rPr lang="en-US" altLang="en-US" sz="2000" dirty="0" smtClean="0">
                <a:solidFill>
                  <a:srgbClr val="FF0000"/>
                </a:solidFill>
              </a:rPr>
              <a:t>;   f: SQ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   (INC-ODD ‘(3 5 4 7)) -&gt; (4 6 4 8</a:t>
            </a:r>
            <a:r>
              <a:rPr lang="en-US" altLang="en-US" sz="2000" dirty="0" smtClean="0"/>
              <a:t>)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test: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oddp</a:t>
            </a:r>
            <a:r>
              <a:rPr lang="en-US" altLang="en-US" sz="2000" dirty="0" smtClean="0">
                <a:solidFill>
                  <a:srgbClr val="FF0000"/>
                </a:solidFill>
              </a:rPr>
              <a:t>;  f: 1+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	More: DOUBLE-EVEN, INC#, </a:t>
            </a:r>
            <a:r>
              <a:rPr lang="en-US" altLang="en-US" dirty="0" smtClean="0"/>
              <a:t>…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1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KEEP-SOME/DELETE-SOME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KEEP-SOME/DELETE-SOME takes a list and returns another list, keeping/deleting some of the elements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    (KEEP-ODD ‘(3 1 4 1)) -&gt; (3 1 1)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    (TOSS-ODD ‘(3 1 4 1)) -&gt; (4)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 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More: KEEP-EVEN, KEEP#, KEEP-PS (perfect square), DEL-ODD, …</a:t>
            </a:r>
          </a:p>
        </p:txBody>
      </p:sp>
    </p:spTree>
    <p:extLst>
      <p:ext uri="{BB962C8B-B14F-4D97-AF65-F5344CB8AC3E}">
        <p14:creationId xmlns:p14="http://schemas.microsoft.com/office/powerpoint/2010/main" val="246742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5b:  Recursive Schemata&amp;quot;&quot;/&gt;&lt;property id=&quot;20307&quot; value=&quot;257&quot;/&gt;&lt;/object&gt;&lt;object type=&quot;3&quot; unique_id=&quot;10062&quot;&gt;&lt;property id=&quot;20148&quot; value=&quot;5&quot;/&gt;&lt;property id=&quot;20300&quot; value=&quot;Slide 2 - &amp;quot;ACC-ALL&amp;quot;&quot;/&gt;&lt;property id=&quot;20307&quot; value=&quot;313&quot;/&gt;&lt;/object&gt;&lt;object type=&quot;3&quot; unique_id=&quot;10063&quot;&gt;&lt;property id=&quot;20148&quot; value=&quot;5&quot;/&gt;&lt;property id=&quot;20300&quot; value=&quot;Slide 5 - &amp;quot;ACC-Some&amp;quot;&quot;/&gt;&lt;property id=&quot;20307&quot; value=&quot;314&quot;/&gt;&lt;/object&gt;&lt;object type=&quot;3&quot; unique_id=&quot;10064&quot;&gt;&lt;property id=&quot;20148&quot; value=&quot;5&quot;/&gt;&lt;property id=&quot;20300&quot; value=&quot;Slide 7 - &amp;quot;OP-All&amp;quot;&quot;/&gt;&lt;property id=&quot;20307&quot; value=&quot;315&quot;/&gt;&lt;/object&gt;&lt;object type=&quot;3&quot; unique_id=&quot;10065&quot;&gt;&lt;property id=&quot;20148&quot; value=&quot;5&quot;/&gt;&lt;property id=&quot;20300&quot; value=&quot;Slide 8 - &amp;quot;OP-Some&amp;quot;&quot;/&gt;&lt;property id=&quot;20307&quot; value=&quot;316&quot;/&gt;&lt;/object&gt;&lt;object type=&quot;3&quot; unique_id=&quot;10066&quot;&gt;&lt;property id=&quot;20148&quot; value=&quot;5&quot;/&gt;&lt;property id=&quot;20300&quot; value=&quot;Slide 9 - &amp;quot;KEEP-SOME/DELETE-SOME&amp;quot;&quot;/&gt;&lt;property id=&quot;20307&quot; value=&quot;317&quot;/&gt;&lt;/object&gt;&lt;object type=&quot;3&quot; unique_id=&quot;10067&quot;&gt;&lt;property id=&quot;20148&quot; value=&quot;5&quot;/&gt;&lt;property id=&quot;20300&quot; value=&quot;Slide 12 - &amp;quot;ALL&amp;quot;&quot;/&gt;&lt;property id=&quot;20307&quot; value=&quot;318&quot;/&gt;&lt;/object&gt;&lt;object type=&quot;3&quot; unique_id=&quot;10068&quot;&gt;&lt;property id=&quot;20148&quot; value=&quot;5&quot;/&gt;&lt;property id=&quot;20300&quot; value=&quot;Slide 13 - &amp;quot;ANY&amp;quot;&quot;/&gt;&lt;property id=&quot;20307&quot; value=&quot;319&quot;/&gt;&lt;/object&gt;&lt;object type=&quot;3&quot; unique_id=&quot;10069&quot;&gt;&lt;property id=&quot;20148&quot; value=&quot;5&quot;/&gt;&lt;property id=&quot;20300&quot; value=&quot;Slide 14 - &amp;quot;Every, Some&amp;quot;&quot;/&gt;&lt;property id=&quot;20307&quot; value=&quot;320&quot;/&gt;&lt;/object&gt;&lt;object type=&quot;3&quot; unique_id=&quot;10218&quot;&gt;&lt;property id=&quot;20148&quot; value=&quot;5&quot;/&gt;&lt;property id=&quot;20300&quot; value=&quot;Slide 3 - &amp;quot;Examples&amp;quot;&quot;/&gt;&lt;property id=&quot;20307&quot; value=&quot;321&quot;/&gt;&lt;/object&gt;&lt;object type=&quot;3&quot; unique_id=&quot;10219&quot;&gt;&lt;property id=&quot;20148&quot; value=&quot;5&quot;/&gt;&lt;property id=&quot;20300&quot; value=&quot;Slide 4&quot;/&gt;&lt;property id=&quot;20307&quot; value=&quot;322&quot;/&gt;&lt;/object&gt;&lt;object type=&quot;3&quot; unique_id=&quot;10220&quot;&gt;&lt;property id=&quot;20148&quot; value=&quot;5&quot;/&gt;&lt;property id=&quot;20300&quot; value=&quot;Slide 6 - &amp;quot;Examples&amp;quot;&quot;/&gt;&lt;property id=&quot;20307&quot; value=&quot;323&quot;/&gt;&lt;/object&gt;&lt;object type=&quot;3&quot; unique_id=&quot;10221&quot;&gt;&lt;property id=&quot;20148&quot; value=&quot;5&quot;/&gt;&lt;property id=&quot;20300&quot; value=&quot;Slide 10 - &amp;quot;KEEP-SOME&amp;quot;&quot;/&gt;&lt;property id=&quot;20307&quot; value=&quot;324&quot;/&gt;&lt;/object&gt;&lt;object type=&quot;3&quot; unique_id=&quot;10222&quot;&gt;&lt;property id=&quot;20148&quot; value=&quot;5&quot;/&gt;&lt;property id=&quot;20300&quot; value=&quot;Slide 11 - &amp;quot;DELETE-SOME&amp;quot;&quot;/&gt;&lt;property id=&quot;20307&quot; value=&quot;325&quot;/&gt;&lt;/object&gt;&lt;/object&gt;&lt;object type=&quot;8&quot; unique_id=&quot;101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433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Lecture 5b:  Recursive Schemata</vt:lpstr>
      <vt:lpstr>ACC-ALL</vt:lpstr>
      <vt:lpstr>Examples</vt:lpstr>
      <vt:lpstr>PowerPoint Presentation</vt:lpstr>
      <vt:lpstr>ACC-Some</vt:lpstr>
      <vt:lpstr>Examples</vt:lpstr>
      <vt:lpstr>OP-All</vt:lpstr>
      <vt:lpstr>OP-Some</vt:lpstr>
      <vt:lpstr>KEEP-SOME/DELETE-SOME</vt:lpstr>
      <vt:lpstr>KEEP-SOME</vt:lpstr>
      <vt:lpstr>DELETE-SOME</vt:lpstr>
      <vt:lpstr>ALL</vt:lpstr>
      <vt:lpstr>ANY</vt:lpstr>
      <vt:lpstr>Every, 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Lan Yang</dc:creator>
  <cp:lastModifiedBy>Lan Yang</cp:lastModifiedBy>
  <cp:revision>52</cp:revision>
  <dcterms:created xsi:type="dcterms:W3CDTF">2015-09-15T18:10:47Z</dcterms:created>
  <dcterms:modified xsi:type="dcterms:W3CDTF">2018-04-18T02:03:08Z</dcterms:modified>
</cp:coreProperties>
</file>