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258" r:id="rId10"/>
    <p:sldId id="259" r:id="rId11"/>
    <p:sldId id="279" r:id="rId12"/>
    <p:sldId id="260" r:id="rId13"/>
    <p:sldId id="261" r:id="rId14"/>
    <p:sldId id="282" r:id="rId15"/>
    <p:sldId id="262" r:id="rId16"/>
    <p:sldId id="283" r:id="rId17"/>
    <p:sldId id="266" r:id="rId18"/>
    <p:sldId id="268" r:id="rId19"/>
    <p:sldId id="269" r:id="rId20"/>
    <p:sldId id="267" r:id="rId21"/>
    <p:sldId id="284" r:id="rId22"/>
    <p:sldId id="265" r:id="rId23"/>
    <p:sldId id="263" r:id="rId24"/>
    <p:sldId id="264" r:id="rId25"/>
    <p:sldId id="285" r:id="rId26"/>
    <p:sldId id="274" r:id="rId27"/>
    <p:sldId id="270" r:id="rId28"/>
    <p:sldId id="273" r:id="rId29"/>
    <p:sldId id="271" r:id="rId30"/>
    <p:sldId id="272" r:id="rId31"/>
    <p:sldId id="276" r:id="rId32"/>
    <p:sldId id="294" r:id="rId33"/>
    <p:sldId id="295" r:id="rId34"/>
    <p:sldId id="322" r:id="rId35"/>
    <p:sldId id="323" r:id="rId36"/>
    <p:sldId id="324" r:id="rId37"/>
    <p:sldId id="325" r:id="rId38"/>
    <p:sldId id="327" r:id="rId39"/>
    <p:sldId id="328" r:id="rId40"/>
    <p:sldId id="329" r:id="rId41"/>
    <p:sldId id="330" r:id="rId42"/>
    <p:sldId id="331" r:id="rId43"/>
    <p:sldId id="332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3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AB4A-21C3-44C6-B15C-D20E690F48E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C5277-43E9-4080-B22B-CF055911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4D5B-11CF-451A-A6E3-0B9A974FB73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7AE7-2BC3-4C97-A438-6F6D5C7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</a:t>
            </a:r>
            <a:r>
              <a:rPr lang="en-US" sz="4000" dirty="0"/>
              <a:t>6</a:t>
            </a:r>
            <a:r>
              <a:rPr lang="en-US" sz="4000" dirty="0" smtClean="0"/>
              <a:t>:  </a:t>
            </a:r>
            <a:r>
              <a:rPr lang="en-US" sz="4000" dirty="0" smtClean="0">
                <a:solidFill>
                  <a:srgbClr val="FF0000"/>
                </a:solidFill>
              </a:rPr>
              <a:t>High-order </a:t>
            </a:r>
            <a:r>
              <a:rPr lang="en-US" sz="4000" dirty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CS299 -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Passing built-in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def</a:t>
            </a:r>
            <a:r>
              <a:rPr lang="en-US" sz="2400" dirty="0" smtClean="0">
                <a:solidFill>
                  <a:srgbClr val="0070C0"/>
                </a:solidFill>
              </a:rPr>
              <a:t> convert (</a:t>
            </a:r>
            <a:r>
              <a:rPr lang="en-US" sz="2400" dirty="0" err="1" smtClean="0">
                <a:solidFill>
                  <a:srgbClr val="FF0000"/>
                </a:solidFill>
              </a:rPr>
              <a:t>func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seq</a:t>
            </a:r>
            <a:r>
              <a:rPr lang="en-US" sz="2400" dirty="0" smtClean="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“convert seq. of numbers to same type”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return [</a:t>
            </a:r>
            <a:r>
              <a:rPr lang="en-US" sz="2400" dirty="0" err="1" smtClean="0">
                <a:solidFill>
                  <a:srgbClr val="FF0000"/>
                </a:solidFill>
              </a:rPr>
              <a:t>func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</a:rPr>
              <a:t>eachNum</a:t>
            </a:r>
            <a:r>
              <a:rPr lang="en-US" sz="2400" dirty="0" smtClean="0">
                <a:solidFill>
                  <a:srgbClr val="0070C0"/>
                </a:solidFill>
              </a:rPr>
              <a:t>) for </a:t>
            </a:r>
            <a:r>
              <a:rPr lang="en-US" sz="2400" dirty="0" err="1" smtClean="0">
                <a:solidFill>
                  <a:srgbClr val="0070C0"/>
                </a:solidFill>
              </a:rPr>
              <a:t>eachNum</a:t>
            </a:r>
            <a:r>
              <a:rPr lang="en-US" sz="2400" dirty="0" smtClean="0">
                <a:solidFill>
                  <a:srgbClr val="0070C0"/>
                </a:solidFill>
              </a:rPr>
              <a:t> in </a:t>
            </a:r>
            <a:r>
              <a:rPr lang="en-US" sz="2400" dirty="0" err="1" smtClean="0">
                <a:solidFill>
                  <a:srgbClr val="0070C0"/>
                </a:solidFill>
              </a:rPr>
              <a:t>seq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myseq</a:t>
            </a:r>
            <a:r>
              <a:rPr lang="en-US" sz="2400" dirty="0" smtClean="0">
                <a:solidFill>
                  <a:srgbClr val="0070C0"/>
                </a:solidFill>
              </a:rPr>
              <a:t> = (123, 45.67, -6.2e-1, 50)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print (convert 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myseq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print (convert (</a:t>
            </a:r>
            <a:r>
              <a:rPr lang="en-US" sz="2400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myseq</a:t>
            </a:r>
            <a:r>
              <a:rPr lang="en-US" sz="2400" dirty="0" smtClean="0">
                <a:solidFill>
                  <a:srgbClr val="0070C0"/>
                </a:solidFill>
              </a:rPr>
              <a:t>))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Higher-order Function</a:t>
            </a:r>
            <a:r>
              <a:rPr lang="en-US" sz="4000" dirty="0" smtClean="0"/>
              <a:t>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isSym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x,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if (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(x) ==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(-x)):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return True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else: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return False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square(n):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return(n*n)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cube(n):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return(n*n*n)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print ( </a:t>
            </a:r>
            <a:r>
              <a:rPr lang="en-US" dirty="0" err="1" smtClean="0">
                <a:solidFill>
                  <a:srgbClr val="0070C0"/>
                </a:solidFill>
              </a:rPr>
              <a:t>isSym</a:t>
            </a:r>
            <a:r>
              <a:rPr lang="en-US" dirty="0" smtClean="0">
                <a:solidFill>
                  <a:srgbClr val="0070C0"/>
                </a:solidFill>
              </a:rPr>
              <a:t>(2,</a:t>
            </a:r>
            <a:r>
              <a:rPr lang="en-US" dirty="0" smtClean="0">
                <a:solidFill>
                  <a:srgbClr val="FF0000"/>
                </a:solidFill>
              </a:rPr>
              <a:t>square</a:t>
            </a:r>
            <a:r>
              <a:rPr lang="en-US" dirty="0" smtClean="0">
                <a:solidFill>
                  <a:srgbClr val="0070C0"/>
                </a:solidFill>
              </a:rPr>
              <a:t>))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print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isSym</a:t>
            </a:r>
            <a:r>
              <a:rPr lang="en-US" dirty="0" smtClean="0">
                <a:solidFill>
                  <a:srgbClr val="0070C0"/>
                </a:solidFill>
              </a:rPr>
              <a:t>(2,</a:t>
            </a:r>
            <a:r>
              <a:rPr lang="en-US" dirty="0" smtClean="0">
                <a:solidFill>
                  <a:srgbClr val="FF0000"/>
                </a:solidFill>
              </a:rPr>
              <a:t>cube</a:t>
            </a:r>
            <a:r>
              <a:rPr lang="en-US" dirty="0" smtClean="0">
                <a:solidFill>
                  <a:srgbClr val="0070C0"/>
                </a:solidFill>
              </a:rPr>
              <a:t>))‏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1905000"/>
            <a:ext cx="2514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2472381"/>
            <a:ext cx="1828800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775">
              <a:lnSpc>
                <a:spcPct val="87000"/>
              </a:lnSpc>
              <a:buSzPct val="45000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dirty="0"/>
              <a:t>Output:</a:t>
            </a:r>
            <a:br>
              <a:rPr lang="en-GB" altLang="en-US" dirty="0"/>
            </a:br>
            <a:r>
              <a:rPr lang="en-GB" altLang="en-US" dirty="0" smtClean="0"/>
              <a:t>	True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	False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95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</a:p>
          <a:p>
            <a:endParaRPr lang="en-US" dirty="0"/>
          </a:p>
          <a:p>
            <a:r>
              <a:rPr lang="en-US" dirty="0" smtClean="0"/>
              <a:t>Sorting (with </a:t>
            </a:r>
            <a:r>
              <a:rPr lang="en-US" i="1" dirty="0" smtClean="0">
                <a:solidFill>
                  <a:srgbClr val="C00000"/>
                </a:solidFill>
              </a:rPr>
              <a:t>order</a:t>
            </a:r>
            <a:r>
              <a:rPr lang="en-US" dirty="0" smtClean="0"/>
              <a:t> function as parameter)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Anonymous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anonymous function (i.e. </a:t>
            </a:r>
            <a:r>
              <a:rPr lang="en-US" dirty="0"/>
              <a:t>a</a:t>
            </a:r>
            <a:r>
              <a:rPr lang="en-US" dirty="0" smtClean="0"/>
              <a:t> function without name) using </a:t>
            </a:r>
            <a:r>
              <a:rPr lang="en-US" dirty="0" smtClean="0">
                <a:solidFill>
                  <a:srgbClr val="0070C0"/>
                </a:solidFill>
              </a:rPr>
              <a:t>lambda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lambda arg1, …, </a:t>
            </a:r>
            <a:r>
              <a:rPr lang="en-US" dirty="0" err="1" smtClean="0">
                <a:solidFill>
                  <a:srgbClr val="0070C0"/>
                </a:solidFill>
              </a:rPr>
              <a:t>argn</a:t>
            </a:r>
            <a:r>
              <a:rPr lang="en-US" dirty="0" smtClean="0">
                <a:solidFill>
                  <a:srgbClr val="0070C0"/>
                </a:solidFill>
              </a:rPr>
              <a:t> : expression</a:t>
            </a:r>
          </a:p>
          <a:p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add (x, y) : return x + y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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lambda x, y : x + 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def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add2 (x, y=2) : return x + y 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lambda x, y=2 : x + y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Lambda function vs. regular function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-- simple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0070C0"/>
                </a:solidFill>
              </a:rPr>
              <a:t>&gt;&gt;&gt; </a:t>
            </a:r>
            <a:r>
              <a:rPr lang="es-ES" dirty="0" err="1">
                <a:solidFill>
                  <a:srgbClr val="0070C0"/>
                </a:solidFill>
              </a:rPr>
              <a:t>def</a:t>
            </a:r>
            <a:r>
              <a:rPr lang="es-ES" dirty="0">
                <a:solidFill>
                  <a:srgbClr val="0070C0"/>
                </a:solidFill>
              </a:rPr>
              <a:t> sum(</a:t>
            </a:r>
            <a:r>
              <a:rPr lang="es-ES" dirty="0" err="1">
                <a:solidFill>
                  <a:srgbClr val="0070C0"/>
                </a:solidFill>
              </a:rPr>
              <a:t>x,y</a:t>
            </a:r>
            <a:r>
              <a:rPr lang="es-ES" dirty="0">
                <a:solidFill>
                  <a:srgbClr val="0070C0"/>
                </a:solidFill>
              </a:rPr>
              <a:t>):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x+y</a:t>
            </a: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>&gt;&gt;&gt; ...</a:t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>&gt;&gt;&gt; sum(1,2)</a:t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3</a:t>
            </a: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>&gt;&gt;&gt; sum2 = lambda x, y: </a:t>
            </a:r>
            <a:r>
              <a:rPr lang="es-ES" dirty="0" err="1">
                <a:solidFill>
                  <a:srgbClr val="0070C0"/>
                </a:solidFill>
              </a:rPr>
              <a:t>x+y</a:t>
            </a: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0070C0"/>
                </a:solidFill>
              </a:rPr>
              <a:t>&gt;&gt;&gt; sum2(1,2)</a:t>
            </a:r>
            <a:br>
              <a:rPr lang="es-ES" dirty="0">
                <a:solidFill>
                  <a:srgbClr val="0070C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Built-in (higher-order)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filter(</a:t>
            </a:r>
            <a:r>
              <a:rPr lang="en-US" sz="3600" dirty="0" err="1" smtClean="0">
                <a:solidFill>
                  <a:srgbClr val="0070C0"/>
                </a:solidFill>
              </a:rPr>
              <a:t>func</a:t>
            </a:r>
            <a:r>
              <a:rPr lang="en-US" sz="3600" dirty="0" smtClean="0">
                <a:solidFill>
                  <a:srgbClr val="0070C0"/>
                </a:solidFill>
              </a:rPr>
              <a:t>, </a:t>
            </a:r>
            <a:r>
              <a:rPr lang="en-US" sz="3600" dirty="0" err="1" smtClean="0">
                <a:solidFill>
                  <a:srgbClr val="0070C0"/>
                </a:solidFill>
              </a:rPr>
              <a:t>seq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800" dirty="0" smtClean="0"/>
              <a:t>invokes Boolean function </a:t>
            </a:r>
            <a:r>
              <a:rPr lang="en-US" sz="2800" i="1" dirty="0" err="1" smtClean="0">
                <a:solidFill>
                  <a:srgbClr val="C00000"/>
                </a:solidFill>
              </a:rPr>
              <a:t>func</a:t>
            </a:r>
            <a:r>
              <a:rPr lang="en-US" sz="2800" dirty="0" smtClean="0"/>
              <a:t> to each element of the sequence, returns a sequence of those elements for which </a:t>
            </a:r>
            <a:r>
              <a:rPr lang="en-US" sz="2800" i="1" dirty="0" err="1" smtClean="0">
                <a:solidFill>
                  <a:srgbClr val="C00000"/>
                </a:solidFill>
              </a:rPr>
              <a:t>func</a:t>
            </a:r>
            <a:r>
              <a:rPr lang="en-US" sz="2800" dirty="0" smtClean="0"/>
              <a:t> returns </a:t>
            </a:r>
            <a:r>
              <a:rPr lang="en-US" sz="2800" dirty="0" smtClean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map(</a:t>
            </a:r>
            <a:r>
              <a:rPr lang="en-US" sz="3600" dirty="0" err="1" smtClean="0">
                <a:solidFill>
                  <a:srgbClr val="0070C0"/>
                </a:solidFill>
              </a:rPr>
              <a:t>func</a:t>
            </a:r>
            <a:r>
              <a:rPr lang="en-US" sz="3600" dirty="0" smtClean="0">
                <a:solidFill>
                  <a:srgbClr val="0070C0"/>
                </a:solidFill>
              </a:rPr>
              <a:t>, seq_1, …, </a:t>
            </a:r>
            <a:r>
              <a:rPr lang="en-US" sz="3600" dirty="0" err="1" smtClean="0">
                <a:solidFill>
                  <a:srgbClr val="0070C0"/>
                </a:solidFill>
              </a:rPr>
              <a:t>seq_n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800" dirty="0" smtClean="0"/>
              <a:t>apply </a:t>
            </a:r>
            <a:r>
              <a:rPr lang="en-US" sz="2800" i="1" dirty="0" err="1" smtClean="0">
                <a:solidFill>
                  <a:srgbClr val="C00000"/>
                </a:solidFill>
              </a:rPr>
              <a:t>func</a:t>
            </a:r>
            <a:r>
              <a:rPr lang="en-US" sz="2800" dirty="0" smtClean="0"/>
              <a:t> to each element of given sequence(s)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reduce(</a:t>
            </a:r>
            <a:r>
              <a:rPr lang="en-US" sz="3600" dirty="0" err="1" smtClean="0">
                <a:solidFill>
                  <a:srgbClr val="0070C0"/>
                </a:solidFill>
              </a:rPr>
              <a:t>func</a:t>
            </a:r>
            <a:r>
              <a:rPr lang="en-US" sz="3600" dirty="0" smtClean="0">
                <a:solidFill>
                  <a:srgbClr val="0070C0"/>
                </a:solidFill>
              </a:rPr>
              <a:t>, </a:t>
            </a:r>
            <a:r>
              <a:rPr lang="en-US" sz="3600" dirty="0" err="1" smtClean="0">
                <a:solidFill>
                  <a:srgbClr val="0070C0"/>
                </a:solidFill>
              </a:rPr>
              <a:t>seq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800" dirty="0" smtClean="0"/>
              <a:t>has been dropped from Python3</a:t>
            </a:r>
            <a:r>
              <a:rPr lang="en-US" sz="2800" dirty="0"/>
              <a:t>, </a:t>
            </a:r>
            <a:r>
              <a:rPr lang="en-US" sz="2800" dirty="0" smtClean="0"/>
              <a:t>but can import </a:t>
            </a:r>
            <a:r>
              <a:rPr lang="en-US" sz="2800" dirty="0" err="1"/>
              <a:t>functools</a:t>
            </a:r>
            <a:r>
              <a:rPr lang="en-US" sz="2800" dirty="0"/>
              <a:t> in order to use reduce()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ap()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Map calls a given function on every element of a </a:t>
            </a:r>
            <a:r>
              <a:rPr lang="en-US" sz="2800" dirty="0" smtClean="0"/>
              <a:t>sequence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def</a:t>
            </a:r>
            <a:r>
              <a:rPr lang="en-US" sz="2400" dirty="0" smtClean="0">
                <a:solidFill>
                  <a:srgbClr val="0070C0"/>
                </a:solidFill>
              </a:rPr>
              <a:t> double(x): return x*2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a = [1, 2, 3]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print (list(map(double, a)))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[2, 4, 6]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800" dirty="0"/>
              <a:t>Alternatively:</a:t>
            </a:r>
            <a:br>
              <a:rPr lang="en-US" sz="2800" dirty="0"/>
            </a:br>
            <a:r>
              <a:rPr lang="en-US" dirty="0" smtClean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print (list(map</a:t>
            </a:r>
            <a:r>
              <a:rPr lang="en-US" sz="2400" dirty="0">
                <a:solidFill>
                  <a:srgbClr val="0070C0"/>
                </a:solidFill>
              </a:rPr>
              <a:t>((lambda x: x*2), a</a:t>
            </a:r>
            <a:r>
              <a:rPr lang="en-US" sz="2400" dirty="0" smtClean="0">
                <a:solidFill>
                  <a:srgbClr val="0070C0"/>
                </a:solidFill>
              </a:rPr>
              <a:t>)))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en-US" sz="2400" dirty="0">
                <a:solidFill>
                  <a:srgbClr val="C00000"/>
                </a:solidFill>
              </a:rPr>
              <a:t>2, 4, 6]</a:t>
            </a:r>
          </a:p>
          <a:p>
            <a:r>
              <a:rPr lang="en-US" sz="3000" dirty="0" smtClean="0"/>
              <a:t>Working with two or more lists</a:t>
            </a:r>
          </a:p>
          <a:p>
            <a:pPr marL="457200" lvl="1" indent="0">
              <a:buNone/>
            </a:pPr>
            <a:r>
              <a:rPr lang="es-ES" sz="2600" dirty="0" smtClean="0"/>
              <a:t>	</a:t>
            </a:r>
            <a:r>
              <a:rPr lang="es-ES" sz="2600" dirty="0" err="1" smtClean="0">
                <a:solidFill>
                  <a:srgbClr val="0070C0"/>
                </a:solidFill>
              </a:rPr>
              <a:t>print</a:t>
            </a:r>
            <a:r>
              <a:rPr lang="es-ES" sz="2600" dirty="0" smtClean="0">
                <a:solidFill>
                  <a:srgbClr val="0070C0"/>
                </a:solidFill>
              </a:rPr>
              <a:t> (</a:t>
            </a:r>
            <a:r>
              <a:rPr lang="es-ES" sz="2600" dirty="0" err="1" smtClean="0">
                <a:solidFill>
                  <a:srgbClr val="0070C0"/>
                </a:solidFill>
              </a:rPr>
              <a:t>list</a:t>
            </a:r>
            <a:r>
              <a:rPr lang="es-ES" sz="2600" dirty="0" smtClean="0">
                <a:solidFill>
                  <a:srgbClr val="0070C0"/>
                </a:solidFill>
              </a:rPr>
              <a:t>(</a:t>
            </a:r>
            <a:r>
              <a:rPr lang="es-ES" sz="2600" dirty="0" err="1" smtClean="0">
                <a:solidFill>
                  <a:srgbClr val="0070C0"/>
                </a:solidFill>
              </a:rPr>
              <a:t>map</a:t>
            </a:r>
            <a:r>
              <a:rPr lang="es-ES" sz="2600" dirty="0">
                <a:solidFill>
                  <a:srgbClr val="0070C0"/>
                </a:solidFill>
              </a:rPr>
              <a:t>((lambda x, y: </a:t>
            </a:r>
            <a:r>
              <a:rPr lang="es-ES" sz="2600" dirty="0" err="1">
                <a:solidFill>
                  <a:srgbClr val="0070C0"/>
                </a:solidFill>
              </a:rPr>
              <a:t>x+y</a:t>
            </a:r>
            <a:r>
              <a:rPr lang="es-ES" sz="2600" dirty="0">
                <a:solidFill>
                  <a:srgbClr val="0070C0"/>
                </a:solidFill>
              </a:rPr>
              <a:t>), [1,2,3], [4,5,6</a:t>
            </a:r>
            <a:r>
              <a:rPr lang="es-ES" sz="2600" dirty="0" smtClean="0">
                <a:solidFill>
                  <a:srgbClr val="0070C0"/>
                </a:solidFill>
              </a:rPr>
              <a:t>])))</a:t>
            </a:r>
            <a:r>
              <a:rPr lang="es-ES" sz="2600" dirty="0">
                <a:solidFill>
                  <a:srgbClr val="0070C0"/>
                </a:solidFill>
              </a:rPr>
              <a:t/>
            </a:r>
            <a:br>
              <a:rPr lang="es-ES" sz="2600" dirty="0">
                <a:solidFill>
                  <a:srgbClr val="0070C0"/>
                </a:solidFill>
              </a:rPr>
            </a:br>
            <a:r>
              <a:rPr lang="es-ES" sz="2600" dirty="0" smtClean="0">
                <a:solidFill>
                  <a:srgbClr val="0070C0"/>
                </a:solidFill>
              </a:rPr>
              <a:t>	</a:t>
            </a:r>
            <a:r>
              <a:rPr lang="es-ES" sz="2600" dirty="0" smtClean="0">
                <a:solidFill>
                  <a:srgbClr val="C00000"/>
                </a:solidFill>
              </a:rPr>
              <a:t>[</a:t>
            </a:r>
            <a:r>
              <a:rPr lang="es-ES" sz="2600" dirty="0">
                <a:solidFill>
                  <a:srgbClr val="C00000"/>
                </a:solidFill>
              </a:rPr>
              <a:t>5,7,9]</a:t>
            </a:r>
            <a:r>
              <a:rPr lang="es-ES" sz="2600" dirty="0">
                <a:solidFill>
                  <a:srgbClr val="0070C0"/>
                </a:solidFill>
              </a:rPr>
              <a:t/>
            </a:r>
            <a:br>
              <a:rPr lang="es-E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rgbClr val="FF0000"/>
                </a:solidFill>
              </a:rPr>
              <a:t>map()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24" y="1752600"/>
            <a:ext cx="9275002" cy="4114800"/>
          </a:xfrm>
        </p:spPr>
      </p:pic>
    </p:spTree>
    <p:extLst>
      <p:ext uri="{BB962C8B-B14F-4D97-AF65-F5344CB8AC3E}">
        <p14:creationId xmlns:p14="http://schemas.microsoft.com/office/powerpoint/2010/main" val="41175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map() works with multiple sequences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4" y="1524000"/>
            <a:ext cx="8567731" cy="4876800"/>
          </a:xfrm>
        </p:spPr>
      </p:pic>
    </p:spTree>
    <p:extLst>
      <p:ext uri="{BB962C8B-B14F-4D97-AF65-F5344CB8AC3E}">
        <p14:creationId xmlns:p14="http://schemas.microsoft.com/office/powerpoint/2010/main" val="17213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ap(): </a:t>
            </a:r>
            <a:r>
              <a:rPr lang="en-US" dirty="0" smtClean="0"/>
              <a:t>functionality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map(</a:t>
            </a:r>
            <a:r>
              <a:rPr lang="en-US" dirty="0" err="1" smtClean="0">
                <a:solidFill>
                  <a:srgbClr val="0070C0"/>
                </a:solidFill>
              </a:rPr>
              <a:t>func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result = []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for item in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:		</a:t>
            </a:r>
            <a:r>
              <a:rPr lang="en-US" dirty="0" smtClean="0"/>
              <a:t>#for each item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result.append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func</a:t>
            </a:r>
            <a:r>
              <a:rPr lang="en-US" dirty="0" smtClean="0">
                <a:solidFill>
                  <a:srgbClr val="0070C0"/>
                </a:solidFill>
              </a:rPr>
              <a:t>(item))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return result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  <a:r>
              <a:rPr lang="en-US" dirty="0" smtClean="0"/>
              <a:t>: Integration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2686964" cy="23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534426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3733800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</a:rPr>
              <a:t>def</a:t>
            </a:r>
            <a:r>
              <a:rPr lang="en-US" sz="1600" dirty="0" smtClean="0">
                <a:solidFill>
                  <a:srgbClr val="0070C0"/>
                </a:solidFill>
              </a:rPr>
              <a:t> integration (f, a, b, n) 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sum = 0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w = 0.25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a = 0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for x in range (0, n) 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b = a +  w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    sum += (</a:t>
            </a:r>
            <a:r>
              <a:rPr lang="en-US" sz="1600" dirty="0" smtClean="0">
                <a:solidFill>
                  <a:srgbClr val="FF0000"/>
                </a:solidFill>
              </a:rPr>
              <a:t>f(a) +f(b)</a:t>
            </a:r>
            <a:r>
              <a:rPr lang="en-US" sz="1600" dirty="0" smtClean="0">
                <a:solidFill>
                  <a:srgbClr val="0070C0"/>
                </a:solidFill>
              </a:rPr>
              <a:t>)/2.0 *w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a += w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return sum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&gt;&gt;&gt; </a:t>
            </a:r>
            <a:r>
              <a:rPr lang="en-US" sz="2400" dirty="0" err="1" smtClean="0">
                <a:solidFill>
                  <a:srgbClr val="0070C0"/>
                </a:solidFill>
              </a:rPr>
              <a:t>add_one</a:t>
            </a:r>
            <a:r>
              <a:rPr lang="en-US" sz="2400" dirty="0" smtClean="0">
                <a:solidFill>
                  <a:srgbClr val="0070C0"/>
                </a:solidFill>
              </a:rPr>
              <a:t> = list (</a:t>
            </a:r>
            <a:r>
              <a:rPr lang="en-US" sz="2400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lambda x : x + 1</a:t>
            </a:r>
            <a:r>
              <a:rPr lang="en-US" sz="2400" dirty="0" smtClean="0">
                <a:solidFill>
                  <a:srgbClr val="0070C0"/>
                </a:solidFill>
              </a:rPr>
              <a:t>, [1, 3, 5]))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&gt;&gt;&gt; result = list(</a:t>
            </a:r>
            <a:r>
              <a:rPr lang="en-US" sz="2400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lambda x, y : x + y</a:t>
            </a:r>
            <a:r>
              <a:rPr lang="en-US" sz="2400" dirty="0" smtClean="0">
                <a:solidFill>
                  <a:srgbClr val="0070C0"/>
                </a:solidFill>
              </a:rPr>
              <a:t>, [1, 3, 5], [2, 4, 6]))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#why here need 2 sequences as arguments?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&gt;&gt;&gt; result = list(</a:t>
            </a:r>
            <a:r>
              <a:rPr lang="en-US" sz="2400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lambda x, y :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x+y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, x-y)</a:t>
            </a:r>
            <a:r>
              <a:rPr lang="en-US" sz="2400" dirty="0" smtClean="0">
                <a:solidFill>
                  <a:srgbClr val="0070C0"/>
                </a:solidFill>
              </a:rPr>
              <a:t>,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[1, 3, 5], [2, 4, 6]))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&gt;&gt;&gt; </a:t>
            </a:r>
            <a:r>
              <a:rPr lang="en-US" sz="2400" dirty="0" err="1" smtClean="0">
                <a:solidFill>
                  <a:srgbClr val="0070C0"/>
                </a:solidFill>
              </a:rPr>
              <a:t>def</a:t>
            </a:r>
            <a:r>
              <a:rPr lang="en-US" sz="2400" dirty="0" smtClean="0">
                <a:solidFill>
                  <a:srgbClr val="0070C0"/>
                </a:solidFill>
              </a:rPr>
              <a:t> add2 (x) : return x + 2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&gt;&gt;&gt; result = list(</a:t>
            </a:r>
            <a:r>
              <a:rPr lang="en-US" sz="2400" dirty="0" smtClean="0">
                <a:solidFill>
                  <a:srgbClr val="FF0000"/>
                </a:solidFill>
              </a:rPr>
              <a:t>map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add2</a:t>
            </a:r>
            <a:r>
              <a:rPr lang="en-US" sz="2400" dirty="0" smtClean="0">
                <a:solidFill>
                  <a:srgbClr val="0070C0"/>
                </a:solidFill>
              </a:rPr>
              <a:t>, [1, 3, 5]))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</a:t>
            </a:r>
            <a:r>
              <a:rPr lang="en-US" sz="3600" dirty="0" smtClean="0">
                <a:solidFill>
                  <a:srgbClr val="FF0000"/>
                </a:solidFill>
              </a:rPr>
              <a:t>ilter()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Like map, the filter function </a:t>
            </a:r>
            <a:r>
              <a:rPr lang="en-US" dirty="0">
                <a:solidFill>
                  <a:srgbClr val="FF0000"/>
                </a:solidFill>
              </a:rPr>
              <a:t>works on lists</a:t>
            </a:r>
            <a:r>
              <a:rPr lang="en-US" dirty="0"/>
              <a:t>.  Unlike map, it returns only a selected list of items that </a:t>
            </a:r>
            <a:r>
              <a:rPr lang="en-US" dirty="0">
                <a:solidFill>
                  <a:srgbClr val="FF0000"/>
                </a:solidFill>
              </a:rPr>
              <a:t>matches some criterion</a:t>
            </a:r>
            <a:r>
              <a:rPr lang="en-US" dirty="0"/>
              <a:t>.</a:t>
            </a:r>
          </a:p>
          <a:p>
            <a:r>
              <a:rPr lang="en-US" dirty="0"/>
              <a:t>Get only even numbers: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filter</a:t>
            </a:r>
            <a:r>
              <a:rPr lang="en-US" sz="2800" dirty="0">
                <a:solidFill>
                  <a:srgbClr val="0070C0"/>
                </a:solidFill>
              </a:rPr>
              <a:t>((lambda x: x%2==0), range(-4,4))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[-</a:t>
            </a:r>
            <a:r>
              <a:rPr lang="en-US" sz="2800" dirty="0">
                <a:solidFill>
                  <a:srgbClr val="C00000"/>
                </a:solidFill>
              </a:rPr>
              <a:t>4, -2, 0, 2</a:t>
            </a:r>
            <a:r>
              <a:rPr lang="en-US" sz="2800" dirty="0" smtClean="0">
                <a:solidFill>
                  <a:srgbClr val="C00000"/>
                </a:solidFill>
              </a:rPr>
              <a:t>]	</a:t>
            </a:r>
            <a:r>
              <a:rPr lang="en-US" sz="2400" dirty="0" smtClean="0"/>
              <a:t># note:  range </a:t>
            </a:r>
            <a:r>
              <a:rPr lang="en-US" sz="2400" dirty="0"/>
              <a:t>doesn't include </a:t>
            </a:r>
            <a:r>
              <a:rPr lang="en-US" sz="2400" dirty="0" smtClean="0"/>
              <a:t>last value 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filter()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191000"/>
          </a:xfrm>
        </p:spPr>
      </p:pic>
    </p:spTree>
    <p:extLst>
      <p:ext uri="{BB962C8B-B14F-4D97-AF65-F5344CB8AC3E}">
        <p14:creationId xmlns:p14="http://schemas.microsoft.com/office/powerpoint/2010/main" val="5697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 </a:t>
            </a:r>
            <a:r>
              <a:rPr lang="en-US" sz="2600" dirty="0" err="1" smtClean="0">
                <a:solidFill>
                  <a:srgbClr val="0070C0"/>
                </a:solidFill>
              </a:rPr>
              <a:t>fibonacci</a:t>
            </a:r>
            <a:r>
              <a:rPr lang="en-US" sz="2600" dirty="0" smtClean="0">
                <a:solidFill>
                  <a:srgbClr val="0070C0"/>
                </a:solidFill>
              </a:rPr>
              <a:t> = [0,1,1,2,3,5,8,13,21,34,55]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 </a:t>
            </a:r>
            <a:r>
              <a:rPr lang="en-US" sz="2600" dirty="0" err="1" smtClean="0">
                <a:solidFill>
                  <a:srgbClr val="0070C0"/>
                </a:solidFill>
              </a:rPr>
              <a:t>odd_numbers</a:t>
            </a:r>
            <a:r>
              <a:rPr lang="en-US" sz="2600" dirty="0" smtClean="0">
                <a:solidFill>
                  <a:srgbClr val="0070C0"/>
                </a:solidFill>
              </a:rPr>
              <a:t> = list(</a:t>
            </a:r>
            <a:r>
              <a:rPr lang="en-US" sz="2600" dirty="0" smtClean="0">
                <a:solidFill>
                  <a:srgbClr val="FF0000"/>
                </a:solidFill>
              </a:rPr>
              <a:t>filter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lambda x: x % 2 == 1</a:t>
            </a:r>
            <a:r>
              <a:rPr lang="en-US" sz="2600" dirty="0" smtClean="0">
                <a:solidFill>
                  <a:srgbClr val="0070C0"/>
                </a:solidFill>
              </a:rPr>
              <a:t>, </a:t>
            </a:r>
            <a:r>
              <a:rPr lang="en-US" sz="2600" dirty="0" err="1" smtClean="0">
                <a:solidFill>
                  <a:srgbClr val="0070C0"/>
                </a:solidFill>
              </a:rPr>
              <a:t>fibonacci</a:t>
            </a:r>
            <a:r>
              <a:rPr lang="en-US" sz="2600" dirty="0" smtClean="0">
                <a:solidFill>
                  <a:srgbClr val="0070C0"/>
                </a:solidFill>
              </a:rPr>
              <a:t>))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 print(</a:t>
            </a:r>
            <a:r>
              <a:rPr lang="en-US" sz="2600" dirty="0" err="1" smtClean="0">
                <a:solidFill>
                  <a:srgbClr val="0070C0"/>
                </a:solidFill>
              </a:rPr>
              <a:t>odd_numbers</a:t>
            </a:r>
            <a:r>
              <a:rPr lang="en-US" sz="2600" dirty="0" smtClean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 </a:t>
            </a:r>
            <a:r>
              <a:rPr lang="en-US" sz="2600" dirty="0" err="1" smtClean="0">
                <a:solidFill>
                  <a:srgbClr val="0070C0"/>
                </a:solidFill>
              </a:rPr>
              <a:t>even_numbers</a:t>
            </a:r>
            <a:r>
              <a:rPr lang="en-US" sz="2600" dirty="0" smtClean="0">
                <a:solidFill>
                  <a:srgbClr val="0070C0"/>
                </a:solidFill>
              </a:rPr>
              <a:t> = list(</a:t>
            </a:r>
            <a:r>
              <a:rPr lang="en-US" sz="2600" dirty="0" smtClean="0">
                <a:solidFill>
                  <a:srgbClr val="FF0000"/>
                </a:solidFill>
              </a:rPr>
              <a:t>filter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lambda x: x % 2 == 0</a:t>
            </a:r>
            <a:r>
              <a:rPr lang="en-US" sz="2600" dirty="0" smtClean="0">
                <a:solidFill>
                  <a:srgbClr val="0070C0"/>
                </a:solidFill>
              </a:rPr>
              <a:t>, </a:t>
            </a:r>
            <a:r>
              <a:rPr lang="en-US" sz="2600" dirty="0" err="1" smtClean="0">
                <a:solidFill>
                  <a:srgbClr val="0070C0"/>
                </a:solidFill>
              </a:rPr>
              <a:t>fibonacci</a:t>
            </a:r>
            <a:r>
              <a:rPr lang="en-US" sz="2600" dirty="0" smtClean="0">
                <a:solidFill>
                  <a:srgbClr val="0070C0"/>
                </a:solidFill>
              </a:rPr>
              <a:t>))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 print(</a:t>
            </a:r>
            <a:r>
              <a:rPr lang="en-US" sz="2600" dirty="0" err="1" smtClean="0">
                <a:solidFill>
                  <a:srgbClr val="0070C0"/>
                </a:solidFill>
              </a:rPr>
              <a:t>even_numbers</a:t>
            </a:r>
            <a:r>
              <a:rPr lang="en-US" sz="2600" dirty="0" smtClean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</a:t>
            </a:r>
            <a:r>
              <a:rPr lang="en-US" sz="2600" dirty="0" err="1" smtClean="0">
                <a:solidFill>
                  <a:srgbClr val="0070C0"/>
                </a:solidFill>
              </a:rPr>
              <a:t>def</a:t>
            </a:r>
            <a:r>
              <a:rPr lang="en-US" sz="2600" dirty="0" smtClean="0">
                <a:solidFill>
                  <a:srgbClr val="0070C0"/>
                </a:solidFill>
              </a:rPr>
              <a:t> even (x) 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smtClean="0">
                <a:solidFill>
                  <a:srgbClr val="0070C0"/>
                </a:solidFill>
              </a:rPr>
              <a:t>if (x % 2 ==0) 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smtClean="0">
                <a:solidFill>
                  <a:srgbClr val="0070C0"/>
                </a:solidFill>
              </a:rPr>
              <a:t>	return True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smtClean="0">
                <a:solidFill>
                  <a:srgbClr val="0070C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 smtClean="0">
                <a:solidFill>
                  <a:srgbClr val="0070C0"/>
                </a:solidFill>
              </a:rPr>
              <a:t>	return False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  evens = list (</a:t>
            </a:r>
            <a:r>
              <a:rPr lang="en-US" sz="2600" dirty="0" smtClean="0">
                <a:solidFill>
                  <a:srgbClr val="FF0000"/>
                </a:solidFill>
              </a:rPr>
              <a:t>filter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even</a:t>
            </a:r>
            <a:r>
              <a:rPr lang="en-US" sz="2600" dirty="0" smtClean="0">
                <a:solidFill>
                  <a:srgbClr val="0070C0"/>
                </a:solidFill>
              </a:rPr>
              <a:t>, </a:t>
            </a:r>
            <a:r>
              <a:rPr lang="en-US" sz="2600" dirty="0" err="1" smtClean="0">
                <a:solidFill>
                  <a:srgbClr val="0070C0"/>
                </a:solidFill>
              </a:rPr>
              <a:t>fibonacci</a:t>
            </a:r>
            <a:r>
              <a:rPr lang="en-US" sz="2600" dirty="0" smtClean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ilter(): </a:t>
            </a:r>
            <a:r>
              <a:rPr lang="en-US" sz="4000" dirty="0" smtClean="0"/>
              <a:t>Functionality 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filter (</a:t>
            </a:r>
            <a:r>
              <a:rPr lang="en-US" dirty="0" err="1" smtClean="0">
                <a:solidFill>
                  <a:srgbClr val="0070C0"/>
                </a:solidFill>
              </a:rPr>
              <a:t>bool_f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result = []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tem in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:		</a:t>
            </a:r>
            <a:r>
              <a:rPr lang="en-US" dirty="0" smtClean="0"/>
              <a:t>#for each item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if </a:t>
            </a:r>
            <a:r>
              <a:rPr lang="en-US" dirty="0" err="1" smtClean="0">
                <a:solidFill>
                  <a:srgbClr val="0070C0"/>
                </a:solidFill>
              </a:rPr>
              <a:t>bool_f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tem)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en-US" dirty="0" err="1" smtClean="0">
                <a:solidFill>
                  <a:srgbClr val="0070C0"/>
                </a:solidFill>
              </a:rPr>
              <a:t>result.append</a:t>
            </a:r>
            <a:r>
              <a:rPr lang="en-US" dirty="0" smtClean="0">
                <a:solidFill>
                  <a:srgbClr val="0070C0"/>
                </a:solidFill>
              </a:rPr>
              <a:t>(item)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return result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map/filter functionality in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</a:t>
            </a:r>
            <a:r>
              <a:rPr lang="en-US" dirty="0">
                <a:solidFill>
                  <a:srgbClr val="0070C0"/>
                </a:solidFill>
              </a:rPr>
              <a:t>[x**2 for x in range(9</a:t>
            </a:r>
            <a:r>
              <a:rPr lang="en-US" dirty="0" smtClean="0">
                <a:solidFill>
                  <a:srgbClr val="0070C0"/>
                </a:solidFill>
              </a:rPr>
              <a:t>)]		</a:t>
            </a:r>
            <a:r>
              <a:rPr lang="en-US" dirty="0" smtClean="0"/>
              <a:t>#map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0, 1, 4, 9, 16, 25, 36, 49, 64]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</a:t>
            </a:r>
            <a:r>
              <a:rPr lang="en-US" dirty="0">
                <a:solidFill>
                  <a:srgbClr val="0070C0"/>
                </a:solidFill>
              </a:rPr>
              <a:t>[x**2 for x </a:t>
            </a:r>
            <a:r>
              <a:rPr lang="en-US">
                <a:solidFill>
                  <a:srgbClr val="0070C0"/>
                </a:solidFill>
              </a:rPr>
              <a:t>in </a:t>
            </a:r>
            <a:r>
              <a:rPr lang="en-US" smtClean="0">
                <a:solidFill>
                  <a:srgbClr val="0070C0"/>
                </a:solidFill>
              </a:rPr>
              <a:t>range(9) </a:t>
            </a:r>
            <a:r>
              <a:rPr lang="en-US" dirty="0">
                <a:solidFill>
                  <a:srgbClr val="0070C0"/>
                </a:solidFill>
              </a:rPr>
              <a:t>if x%2 == 0</a:t>
            </a:r>
            <a:r>
              <a:rPr lang="en-US" dirty="0" smtClean="0">
                <a:solidFill>
                  <a:srgbClr val="0070C0"/>
                </a:solidFill>
              </a:rPr>
              <a:t>]	</a:t>
            </a:r>
            <a:r>
              <a:rPr lang="en-US" dirty="0" smtClean="0"/>
              <a:t>#filter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[0, 4, 16, 36, 64]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x+y</a:t>
            </a:r>
            <a:r>
              <a:rPr lang="en-US" dirty="0">
                <a:solidFill>
                  <a:srgbClr val="0070C0"/>
                </a:solidFill>
              </a:rPr>
              <a:t> for x in [1,2,3] for y in [100,200,300]]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[101, 201, 301, 102, 202, 302, 103, 203, 303]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>
                <a:solidFill>
                  <a:srgbClr val="FF0000"/>
                </a:solidFill>
              </a:rPr>
              <a:t>reduce()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</a:p>
          <a:p>
            <a:pPr lvl="1"/>
            <a:r>
              <a:rPr lang="en-US" dirty="0" smtClean="0"/>
              <a:t>Drop </a:t>
            </a:r>
            <a:r>
              <a:rPr lang="en-US" dirty="0" smtClean="0">
                <a:solidFill>
                  <a:srgbClr val="0070C0"/>
                </a:solidFill>
              </a:rPr>
              <a:t>reduce() </a:t>
            </a:r>
            <a:r>
              <a:rPr lang="en-US" dirty="0" smtClean="0"/>
              <a:t>out of core</a:t>
            </a:r>
          </a:p>
          <a:p>
            <a:pPr lvl="1"/>
            <a:r>
              <a:rPr lang="en-US" dirty="0" smtClean="0"/>
              <a:t>Have to import </a:t>
            </a:r>
            <a:r>
              <a:rPr lang="en-US" dirty="0" err="1" smtClean="0"/>
              <a:t>functools</a:t>
            </a:r>
            <a:r>
              <a:rPr lang="en-US" dirty="0" smtClean="0"/>
              <a:t> in order to use </a:t>
            </a:r>
            <a:r>
              <a:rPr lang="en-US" dirty="0" smtClean="0">
                <a:solidFill>
                  <a:srgbClr val="0070C0"/>
                </a:solidFill>
              </a:rPr>
              <a:t>reduce()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rgbClr val="FF0000"/>
                </a:solidFill>
              </a:rPr>
              <a:t>reduce() </a:t>
            </a:r>
            <a:r>
              <a:rPr lang="en-US" dirty="0" smtClean="0"/>
              <a:t>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8" y="1295400"/>
            <a:ext cx="8425598" cy="4724400"/>
          </a:xfrm>
        </p:spPr>
      </p:pic>
    </p:spTree>
    <p:extLst>
      <p:ext uri="{BB962C8B-B14F-4D97-AF65-F5344CB8AC3E}">
        <p14:creationId xmlns:p14="http://schemas.microsoft.com/office/powerpoint/2010/main" val="36604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63" y="2133600"/>
            <a:ext cx="713765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</a:t>
            </a:r>
            <a:r>
              <a:rPr lang="en-US" sz="4000" dirty="0" smtClean="0">
                <a:solidFill>
                  <a:srgbClr val="FF0000"/>
                </a:solidFill>
              </a:rPr>
              <a:t>educe() </a:t>
            </a:r>
            <a:r>
              <a:rPr lang="en-US" sz="4000" dirty="0" smtClean="0"/>
              <a:t>: functionality 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reduce (</a:t>
            </a:r>
            <a:r>
              <a:rPr lang="en-US" dirty="0" err="1" smtClean="0">
                <a:solidFill>
                  <a:srgbClr val="0070C0"/>
                </a:solidFill>
              </a:rPr>
              <a:t>func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init</a:t>
            </a:r>
            <a:r>
              <a:rPr lang="en-US" dirty="0" smtClean="0">
                <a:solidFill>
                  <a:srgbClr val="0070C0"/>
                </a:solidFill>
              </a:rPr>
              <a:t> = None)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</a:t>
            </a:r>
            <a:r>
              <a:rPr lang="en-US" dirty="0" err="1" smtClean="0"/>
              <a:t>func</a:t>
            </a:r>
            <a:r>
              <a:rPr lang="en-US" dirty="0" smtClean="0"/>
              <a:t>: needs to be binary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lseq</a:t>
            </a:r>
            <a:r>
              <a:rPr lang="en-US" dirty="0" smtClean="0">
                <a:solidFill>
                  <a:srgbClr val="0070C0"/>
                </a:solidFill>
              </a:rPr>
              <a:t> = list(</a:t>
            </a: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)	</a:t>
            </a:r>
            <a:r>
              <a:rPr lang="en-US" dirty="0" smtClean="0"/>
              <a:t>#convert to list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 err="1" smtClean="0">
                <a:solidFill>
                  <a:srgbClr val="0070C0"/>
                </a:solidFill>
              </a:rPr>
              <a:t>init</a:t>
            </a:r>
            <a:r>
              <a:rPr lang="en-US" dirty="0" smtClean="0">
                <a:solidFill>
                  <a:srgbClr val="0070C0"/>
                </a:solidFill>
              </a:rPr>
              <a:t> is None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result = </a:t>
            </a:r>
            <a:r>
              <a:rPr lang="en-US" dirty="0" err="1" smtClean="0">
                <a:solidFill>
                  <a:srgbClr val="0070C0"/>
                </a:solidFill>
              </a:rPr>
              <a:t>lseq</a:t>
            </a:r>
            <a:r>
              <a:rPr lang="en-US" dirty="0" smtClean="0">
                <a:solidFill>
                  <a:srgbClr val="0070C0"/>
                </a:solidFill>
              </a:rPr>
              <a:t> : pop (0) 	</a:t>
            </a:r>
            <a:r>
              <a:rPr lang="en-US" dirty="0" smtClean="0"/>
              <a:t>#no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result = </a:t>
            </a:r>
            <a:r>
              <a:rPr lang="en-US" dirty="0" err="1" smtClean="0">
                <a:solidFill>
                  <a:srgbClr val="0070C0"/>
                </a:solidFill>
              </a:rPr>
              <a:t>init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for item in </a:t>
            </a:r>
            <a:r>
              <a:rPr lang="en-US" dirty="0" err="1" smtClean="0">
                <a:solidFill>
                  <a:srgbClr val="0070C0"/>
                </a:solidFill>
              </a:rPr>
              <a:t>lseq</a:t>
            </a:r>
            <a:r>
              <a:rPr lang="en-US" dirty="0" smtClean="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result = </a:t>
            </a:r>
            <a:r>
              <a:rPr lang="en-US" dirty="0" err="1" smtClean="0">
                <a:solidFill>
                  <a:srgbClr val="0070C0"/>
                </a:solidFill>
              </a:rPr>
              <a:t>func</a:t>
            </a:r>
            <a:r>
              <a:rPr lang="en-US" dirty="0" smtClean="0">
                <a:solidFill>
                  <a:srgbClr val="0070C0"/>
                </a:solidFill>
              </a:rPr>
              <a:t> (result, item)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res 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Sorting</a:t>
            </a:r>
          </a:p>
          <a:p>
            <a:pPr lvl="1"/>
            <a:r>
              <a:rPr lang="en-US" dirty="0" smtClean="0"/>
              <a:t>Sort a list in ascending order</a:t>
            </a:r>
          </a:p>
          <a:p>
            <a:pPr lvl="1"/>
            <a:r>
              <a:rPr lang="en-US" dirty="0" smtClean="0"/>
              <a:t>Sort a list in descending order</a:t>
            </a:r>
          </a:p>
          <a:p>
            <a:pPr lvl="1"/>
            <a:r>
              <a:rPr lang="en-US" dirty="0" smtClean="0"/>
              <a:t>Sort a list of (name, age) according to age</a:t>
            </a:r>
          </a:p>
          <a:p>
            <a:pPr lvl="1"/>
            <a:r>
              <a:rPr lang="en-US" dirty="0" smtClean="0"/>
              <a:t>Sort a list of (name, age) according to name</a:t>
            </a:r>
          </a:p>
          <a:p>
            <a:pPr lvl="1"/>
            <a:r>
              <a:rPr lang="en-US" dirty="0" smtClean="0"/>
              <a:t>PA3: sort a list of (coefficient, power) in descending order of power </a:t>
            </a:r>
          </a:p>
          <a:p>
            <a:pPr lvl="2"/>
            <a:r>
              <a:rPr lang="en-US" dirty="0" smtClean="0"/>
              <a:t>((2 3) (4 7) (5 1)) -&gt; ((4, 7) (2 3) (5 1))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6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&gt;&gt;&gt; </a:t>
            </a:r>
            <a:r>
              <a:rPr lang="es-ES" sz="2800" dirty="0" err="1" smtClean="0"/>
              <a:t>import</a:t>
            </a:r>
            <a:r>
              <a:rPr lang="es-ES" sz="2800" dirty="0" smtClean="0"/>
              <a:t> </a:t>
            </a:r>
            <a:r>
              <a:rPr lang="es-ES" sz="2800" dirty="0" err="1" smtClean="0"/>
              <a:t>functools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&gt;&gt;&gt; </a:t>
            </a:r>
            <a:r>
              <a:rPr lang="es-ES" sz="2800" dirty="0" err="1" smtClean="0"/>
              <a:t>functools.reduce</a:t>
            </a:r>
            <a:r>
              <a:rPr lang="es-ES" sz="2800" dirty="0" smtClean="0"/>
              <a:t>(lambda </a:t>
            </a:r>
            <a:r>
              <a:rPr lang="es-ES" sz="2800" dirty="0" err="1" smtClean="0"/>
              <a:t>x,y</a:t>
            </a:r>
            <a:r>
              <a:rPr lang="es-ES" sz="2800" dirty="0" smtClean="0"/>
              <a:t>: </a:t>
            </a:r>
            <a:r>
              <a:rPr lang="es-ES" sz="2800" dirty="0" err="1" smtClean="0"/>
              <a:t>x+y</a:t>
            </a:r>
            <a:r>
              <a:rPr lang="es-ES" sz="2800" dirty="0" smtClean="0"/>
              <a:t>, [47,11,42,13])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518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Currying (partial functions)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of N arguments is “curried” </a:t>
            </a:r>
          </a:p>
          <a:p>
            <a:pPr lvl="1"/>
            <a:r>
              <a:rPr lang="en-US" dirty="0" smtClean="0"/>
              <a:t>It applies to the 1</a:t>
            </a:r>
            <a:r>
              <a:rPr lang="en-US" baseline="30000" dirty="0" smtClean="0"/>
              <a:t>st</a:t>
            </a:r>
            <a:r>
              <a:rPr lang="en-US" dirty="0" smtClean="0"/>
              <a:t> argument, and</a:t>
            </a:r>
          </a:p>
          <a:p>
            <a:pPr lvl="1"/>
            <a:r>
              <a:rPr lang="en-US" dirty="0" smtClean="0"/>
              <a:t>It returns another function object taking the remaining N-1 arguments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&gt;&gt;&gt;from operator import add, </a:t>
            </a:r>
            <a:r>
              <a:rPr lang="en-US" sz="2600" dirty="0" err="1" smtClean="0">
                <a:solidFill>
                  <a:srgbClr val="0070C0"/>
                </a:solidFill>
              </a:rPr>
              <a:t>mul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&gt;&gt;&gt;from </a:t>
            </a:r>
            <a:r>
              <a:rPr lang="en-US" sz="2600" dirty="0" err="1" smtClean="0">
                <a:solidFill>
                  <a:srgbClr val="0070C0"/>
                </a:solidFill>
              </a:rPr>
              <a:t>functools</a:t>
            </a:r>
            <a:r>
              <a:rPr lang="en-US" sz="2600" dirty="0" smtClean="0">
                <a:solidFill>
                  <a:srgbClr val="0070C0"/>
                </a:solidFill>
              </a:rPr>
              <a:t> import </a:t>
            </a:r>
            <a:r>
              <a:rPr lang="en-US" sz="2600" dirty="0" smtClean="0">
                <a:solidFill>
                  <a:srgbClr val="FF0000"/>
                </a:solidFill>
              </a:rPr>
              <a:t>partial</a:t>
            </a: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&gt;&gt;&gt;add5 = partial (add, 5)</a:t>
            </a: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&gt;&gt;&gt;mul10 = partial (</a:t>
            </a:r>
            <a:r>
              <a:rPr lang="en-US" sz="2600" dirty="0" err="1" smtClean="0">
                <a:solidFill>
                  <a:srgbClr val="0070C0"/>
                </a:solidFill>
              </a:rPr>
              <a:t>mul</a:t>
            </a:r>
            <a:r>
              <a:rPr lang="en-US" sz="2600" dirty="0" smtClean="0">
                <a:solidFill>
                  <a:srgbClr val="0070C0"/>
                </a:solidFill>
              </a:rPr>
              <a:t>, 10)</a:t>
            </a: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&gt;&gt;&gt;add5 (3)</a:t>
            </a:r>
          </a:p>
          <a:p>
            <a:pPr marL="400050" lvl="1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&gt;&gt;&gt;mul10(85)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Higher-order Functions in </a:t>
            </a:r>
            <a:r>
              <a:rPr lang="en-US" dirty="0" smtClean="0">
                <a:solidFill>
                  <a:srgbClr val="7030A0"/>
                </a:solidFill>
              </a:rPr>
              <a:t>Lisp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Lists as sets; Lists as sequences</a:t>
            </a:r>
          </a:p>
          <a:p>
            <a:r>
              <a:rPr lang="en-US" dirty="0" smtClean="0"/>
              <a:t>Function as object</a:t>
            </a:r>
          </a:p>
          <a:p>
            <a:pPr lvl="1"/>
            <a:r>
              <a:rPr lang="en-US" dirty="0" smtClean="0"/>
              <a:t>Passing function as argument</a:t>
            </a:r>
          </a:p>
          <a:p>
            <a:pPr lvl="1"/>
            <a:r>
              <a:rPr lang="en-US" dirty="0" smtClean="0"/>
              <a:t>Lambda expressions</a:t>
            </a:r>
          </a:p>
          <a:p>
            <a:r>
              <a:rPr lang="en-US" dirty="0" smtClean="0"/>
              <a:t>Higher-order functions</a:t>
            </a:r>
          </a:p>
          <a:p>
            <a:pPr lvl="1"/>
            <a:r>
              <a:rPr lang="en-US" dirty="0" smtClean="0"/>
              <a:t>Apply, </a:t>
            </a:r>
            <a:r>
              <a:rPr lang="en-US" dirty="0" err="1" smtClean="0"/>
              <a:t>Funcall</a:t>
            </a:r>
            <a:endParaRPr lang="en-US" dirty="0" smtClean="0"/>
          </a:p>
          <a:p>
            <a:pPr lvl="1"/>
            <a:r>
              <a:rPr lang="en-US" dirty="0" smtClean="0"/>
              <a:t> Mapping functions</a:t>
            </a:r>
          </a:p>
          <a:p>
            <a:pPr lvl="1"/>
            <a:r>
              <a:rPr lang="en-US" dirty="0" smtClean="0"/>
              <a:t>Recursive schemata</a:t>
            </a:r>
          </a:p>
          <a:p>
            <a:r>
              <a:rPr lang="en-US" dirty="0" smtClean="0"/>
              <a:t>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Lists as Sets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A list that has no repeats among its top-level elements can be viewed as a representation of a set of its top-level elements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‘(3 1 4) is a set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‘(3 1 4 1) isn’t a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/>
              <a:t>Exercises: 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/>
              <a:t>write a function </a:t>
            </a:r>
            <a:r>
              <a:rPr lang="en-US" altLang="en-US" sz="1800" dirty="0" err="1" smtClean="0"/>
              <a:t>check_set</a:t>
            </a:r>
            <a:r>
              <a:rPr lang="en-US" altLang="en-US" sz="1800" dirty="0" smtClean="0"/>
              <a:t> which returns true if the list is a set, and nil if the list isn’t a set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dirty="0" smtClean="0"/>
              <a:t>write a function </a:t>
            </a:r>
            <a:r>
              <a:rPr lang="en-US" altLang="en-US" sz="1800" dirty="0" err="1" smtClean="0"/>
              <a:t>setify</a:t>
            </a:r>
            <a:r>
              <a:rPr lang="en-US" altLang="en-US" sz="1800" dirty="0" smtClean="0"/>
              <a:t> which makes a list a set, i.e.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	(</a:t>
            </a:r>
            <a:r>
              <a:rPr lang="en-US" altLang="en-US" sz="1800" dirty="0" err="1" smtClean="0"/>
              <a:t>setify</a:t>
            </a:r>
            <a:r>
              <a:rPr lang="en-US" altLang="en-US" sz="1800" dirty="0" smtClean="0"/>
              <a:t> ‘(3 1 4 1)) -&gt; (3 4 1)  (or (3 1 4)) 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      (</a:t>
            </a:r>
            <a:r>
              <a:rPr lang="en-US" altLang="en-US" sz="1800" dirty="0" err="1" smtClean="0"/>
              <a:t>setify</a:t>
            </a:r>
            <a:r>
              <a:rPr lang="en-US" altLang="en-US" sz="1800" dirty="0" smtClean="0"/>
              <a:t> ‘(a b </a:t>
            </a:r>
            <a:r>
              <a:rPr lang="en-US" altLang="en-US" sz="1800" dirty="0" err="1" smtClean="0"/>
              <a:t>b</a:t>
            </a:r>
            <a:r>
              <a:rPr lang="en-US" altLang="en-US" sz="1800" dirty="0" smtClean="0"/>
              <a:t> c a b b)) -&gt; (c a b)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 smtClean="0"/>
              <a:t>A number of pre-defined functions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000" dirty="0" smtClean="0"/>
              <a:t>member, union, </a:t>
            </a:r>
            <a:r>
              <a:rPr lang="en-US" altLang="en-US" sz="2000" dirty="0" err="1" smtClean="0"/>
              <a:t>nunion</a:t>
            </a:r>
            <a:r>
              <a:rPr lang="en-US" altLang="en-US" sz="2000" dirty="0" smtClean="0"/>
              <a:t>, intersection, </a:t>
            </a:r>
            <a:r>
              <a:rPr lang="en-US" altLang="en-US" sz="2000" dirty="0" err="1" smtClean="0"/>
              <a:t>nintersection</a:t>
            </a:r>
            <a:r>
              <a:rPr lang="en-US" altLang="en-US" sz="2000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6701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Returns the part of the list beginning with the object it was looking for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&gt;(member ‘A ‘(A B C))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(A B 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&gt;(member ‘B ‘(A B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&gt;(B 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&gt;(member ‘D ‘(A B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nil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&gt;(member ‘B ‘(A (B)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What will be returned?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&gt;(member ‘(B) ‘(A (B)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What will be returned?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8640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Member: with </a:t>
            </a:r>
            <a:r>
              <a:rPr lang="en-US" altLang="en-US" sz="4000" dirty="0" smtClean="0">
                <a:solidFill>
                  <a:srgbClr val="FF0000"/>
                </a:solidFill>
              </a:rPr>
              <a:t>keyword arguments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:test argument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&gt;(member ‘(a) ‘((b) (a) (z)) </a:t>
            </a:r>
            <a:r>
              <a:rPr lang="en-US" altLang="en-US" sz="2400" dirty="0" smtClean="0">
                <a:solidFill>
                  <a:srgbClr val="FF0000"/>
                </a:solidFill>
              </a:rPr>
              <a:t>:test #’equal</a:t>
            </a:r>
            <a:r>
              <a:rPr lang="en-US" altLang="en-US" sz="2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((a) (z))</a:t>
            </a:r>
            <a:r>
              <a:rPr lang="en-US" altLang="en-US" dirty="0" smtClean="0"/>
              <a:t>         </a:t>
            </a:r>
          </a:p>
          <a:p>
            <a:pPr lvl="1" eaLnBrk="1" hangingPunct="1"/>
            <a:r>
              <a:rPr lang="en-US" altLang="en-US" sz="2000" dirty="0" smtClean="0"/>
              <a:t>In this example, with :test equal argument, it will use equal for comparison instead of </a:t>
            </a:r>
            <a:r>
              <a:rPr lang="en-US" altLang="en-US" sz="2000" dirty="0" err="1" smtClean="0"/>
              <a:t>eql</a:t>
            </a: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:</a:t>
            </a:r>
            <a:r>
              <a:rPr lang="en-US" altLang="en-US" sz="2800" dirty="0" smtClean="0"/>
              <a:t>key argument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&gt;(member ‘a ‘((b d) (a b) (c d)) </a:t>
            </a:r>
            <a:r>
              <a:rPr lang="en-US" altLang="en-US" sz="2400" dirty="0" smtClean="0">
                <a:solidFill>
                  <a:srgbClr val="FF0000"/>
                </a:solidFill>
              </a:rPr>
              <a:t>:key #’car</a:t>
            </a:r>
            <a:r>
              <a:rPr lang="en-US" altLang="en-US" sz="2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((a b) (c d))</a:t>
            </a:r>
          </a:p>
          <a:p>
            <a:pPr lvl="1" eaLnBrk="1" hangingPunct="1"/>
            <a:r>
              <a:rPr lang="en-US" altLang="en-US" sz="2000" dirty="0" smtClean="0"/>
              <a:t>In this example, a function car is applied before comparison</a:t>
            </a:r>
          </a:p>
        </p:txBody>
      </p:sp>
    </p:spTree>
    <p:extLst>
      <p:ext uri="{BB962C8B-B14F-4D97-AF65-F5344CB8AC3E}">
        <p14:creationId xmlns:p14="http://schemas.microsoft.com/office/powerpoint/2010/main" val="40444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&gt;(member 2 ‘((1) (2)) </a:t>
            </a:r>
            <a:r>
              <a:rPr lang="en-US" altLang="en-US" sz="2800" dirty="0" smtClean="0">
                <a:solidFill>
                  <a:srgbClr val="FF0000"/>
                </a:solidFill>
              </a:rPr>
              <a:t>:key #’car :test #’equal</a:t>
            </a:r>
            <a:r>
              <a:rPr lang="en-US" altLang="en-US" sz="2800" dirty="0" smtClean="0"/>
              <a:t>)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Same as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&gt;(member 2 ‘((1) (2)) </a:t>
            </a:r>
            <a:r>
              <a:rPr lang="en-US" altLang="en-US" sz="2800" dirty="0" smtClean="0">
                <a:solidFill>
                  <a:srgbClr val="FF0000"/>
                </a:solidFill>
              </a:rPr>
              <a:t>:test #’equal :key #’car</a:t>
            </a:r>
            <a:r>
              <a:rPr lang="en-US" altLang="en-US" sz="2800" dirty="0" smtClean="0"/>
              <a:t>)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5826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Member-if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 an element satisfying an arbitrary predicate</a:t>
            </a:r>
          </a:p>
          <a:p>
            <a:pPr eaLnBrk="1" hangingPunct="1"/>
            <a:r>
              <a:rPr lang="en-US" altLang="en-US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&gt;</a:t>
            </a:r>
            <a:r>
              <a:rPr lang="en-US" altLang="en-US" dirty="0" smtClean="0">
                <a:solidFill>
                  <a:srgbClr val="0070C0"/>
                </a:solidFill>
              </a:rPr>
              <a:t>(member-if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#’</a:t>
            </a:r>
            <a:r>
              <a:rPr lang="en-US" altLang="en-US" dirty="0" err="1" smtClean="0">
                <a:solidFill>
                  <a:srgbClr val="FF0000"/>
                </a:solidFill>
              </a:rPr>
              <a:t>oddp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‘(2 4 3 8 9))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(3 8 9)</a:t>
            </a:r>
          </a:p>
        </p:txBody>
      </p:sp>
    </p:spTree>
    <p:extLst>
      <p:ext uri="{BB962C8B-B14F-4D97-AF65-F5344CB8AC3E}">
        <p14:creationId xmlns:p14="http://schemas.microsoft.com/office/powerpoint/2010/main" val="2992681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Union, intersection, difference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Takes two lists as arguments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&gt;(union ‘(a b c) ‘(c b s))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(a b c 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&gt;(intersection ‘(a b c) ‘(c b s))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(b c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&gt;(set-difference ‘(a b c d e) ‘(b e))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(a c 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smtClean="0"/>
              <a:t>Question: are you able to write functions for implementing union, intersection,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nunion, nintersection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Same as union or intersection, but destroys the argument lists</a:t>
            </a:r>
          </a:p>
        </p:txBody>
      </p:sp>
    </p:spTree>
    <p:extLst>
      <p:ext uri="{BB962C8B-B14F-4D97-AF65-F5344CB8AC3E}">
        <p14:creationId xmlns:p14="http://schemas.microsoft.com/office/powerpoint/2010/main" val="82015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subsetp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Checks if subset or not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&gt;(subsetp ‘(1 2) ‘(1 3 5 2 6))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&gt;(subsetp ‘(1 2) ‘(1 3 5 7 6))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406141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Higher-order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mathematics and computer science,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higher-order function </a:t>
            </a:r>
            <a:r>
              <a:rPr lang="en-US" dirty="0"/>
              <a:t>(also </a:t>
            </a:r>
            <a:r>
              <a:rPr lang="en-US" dirty="0">
                <a:solidFill>
                  <a:srgbClr val="0070C0"/>
                </a:solidFill>
              </a:rPr>
              <a:t>functional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functional form </a:t>
            </a:r>
            <a:r>
              <a:rPr lang="en-US" dirty="0"/>
              <a:t>or </a:t>
            </a:r>
            <a:r>
              <a:rPr lang="en-US" dirty="0" err="1">
                <a:solidFill>
                  <a:srgbClr val="0070C0"/>
                </a:solidFill>
              </a:rPr>
              <a:t>functor</a:t>
            </a:r>
            <a:r>
              <a:rPr lang="en-US" dirty="0"/>
              <a:t>) is a function that does at least one of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takes one or more </a:t>
            </a:r>
            <a:r>
              <a:rPr lang="en-US" dirty="0">
                <a:solidFill>
                  <a:srgbClr val="FF0000"/>
                </a:solidFill>
              </a:rPr>
              <a:t>functions as arguments 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returns a function as its </a:t>
            </a:r>
            <a:r>
              <a:rPr lang="en-US" dirty="0" smtClean="0"/>
              <a:t>result</a:t>
            </a:r>
          </a:p>
          <a:p>
            <a:pPr marL="914400" lvl="2" indent="0">
              <a:buNone/>
            </a:pPr>
            <a:r>
              <a:rPr lang="en-US" dirty="0" smtClean="0"/>
              <a:t>(note: definition may vary; here we focus on </a:t>
            </a:r>
            <a:r>
              <a:rPr lang="en-US" dirty="0" smtClean="0">
                <a:solidFill>
                  <a:srgbClr val="FF0000"/>
                </a:solidFill>
              </a:rPr>
              <a:t>functions as arguments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All other functions are </a:t>
            </a:r>
            <a:r>
              <a:rPr lang="en-US" dirty="0">
                <a:solidFill>
                  <a:srgbClr val="7030A0"/>
                </a:solidFill>
              </a:rPr>
              <a:t>first-order</a:t>
            </a:r>
            <a:r>
              <a:rPr lang="en-US" dirty="0"/>
              <a:t> functions. </a:t>
            </a:r>
          </a:p>
        </p:txBody>
      </p:sp>
    </p:spTree>
    <p:extLst>
      <p:ext uri="{BB962C8B-B14F-4D97-AF65-F5344CB8AC3E}">
        <p14:creationId xmlns:p14="http://schemas.microsoft.com/office/powerpoint/2010/main" val="3770811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Lists as sequences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 common Lisp, sequences refers to both lists and vectors</a:t>
            </a:r>
          </a:p>
          <a:p>
            <a:pPr lvl="1" eaLnBrk="1" hangingPunct="1"/>
            <a:r>
              <a:rPr lang="en-US" altLang="en-US" sz="2400" dirty="0" smtClean="0"/>
              <a:t>Here we simply discusses relationship with lists</a:t>
            </a:r>
          </a:p>
          <a:p>
            <a:pPr eaLnBrk="1" hangingPunct="1"/>
            <a:r>
              <a:rPr lang="en-US" altLang="en-US" sz="2800" dirty="0" smtClean="0"/>
              <a:t>Sequence functions</a:t>
            </a:r>
          </a:p>
          <a:p>
            <a:pPr lvl="1" eaLnBrk="1" hangingPunct="1"/>
            <a:r>
              <a:rPr lang="en-US" altLang="en-US" sz="2400" dirty="0" smtClean="0"/>
              <a:t>Remove, length, reverse </a:t>
            </a:r>
          </a:p>
          <a:p>
            <a:pPr lvl="2" eaLnBrk="1" hangingPunct="1"/>
            <a:r>
              <a:rPr lang="en-US" altLang="en-US" sz="2000" dirty="0" smtClean="0"/>
              <a:t>We already used these functions</a:t>
            </a:r>
          </a:p>
          <a:p>
            <a:pPr lvl="1" eaLnBrk="1" hangingPunct="1"/>
            <a:r>
              <a:rPr lang="en-US" altLang="en-US" sz="2400" dirty="0" err="1" smtClean="0"/>
              <a:t>subseq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Sort </a:t>
            </a:r>
          </a:p>
          <a:p>
            <a:pPr lvl="2" eaLnBrk="1" hangingPunct="1"/>
            <a:r>
              <a:rPr lang="en-US" altLang="en-US" sz="2000" dirty="0" smtClean="0"/>
              <a:t>Predefined</a:t>
            </a:r>
          </a:p>
          <a:p>
            <a:pPr lvl="1" eaLnBrk="1" hangingPunct="1"/>
            <a:r>
              <a:rPr lang="en-US" altLang="en-US" sz="2400" dirty="0" smtClean="0"/>
              <a:t>Every, some</a:t>
            </a:r>
          </a:p>
        </p:txBody>
      </p:sp>
    </p:spTree>
    <p:extLst>
      <p:ext uri="{BB962C8B-B14F-4D97-AF65-F5344CB8AC3E}">
        <p14:creationId xmlns:p14="http://schemas.microsoft.com/office/powerpoint/2010/main" val="1944432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Sequence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&gt;(subseq ‘(a b c d) 1 3)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(B C)</a:t>
            </a:r>
          </a:p>
          <a:p>
            <a:pPr lvl="1" eaLnBrk="1" hangingPunct="1"/>
            <a:r>
              <a:rPr lang="en-US" altLang="en-US" sz="2400" smtClean="0"/>
              <a:t>from position 1 to position 3 (not included)</a:t>
            </a:r>
          </a:p>
          <a:p>
            <a:pPr lvl="1" eaLnBrk="1" hangingPunct="1"/>
            <a:r>
              <a:rPr lang="en-US" altLang="en-US" sz="2400" smtClean="0"/>
              <a:t>2</a:t>
            </a:r>
            <a:r>
              <a:rPr lang="en-US" altLang="en-US" sz="2400" baseline="30000" smtClean="0"/>
              <a:t>nd</a:t>
            </a:r>
            <a:r>
              <a:rPr lang="en-US" altLang="en-US" sz="2400" smtClean="0"/>
              <a:t> argument required; 3</a:t>
            </a:r>
            <a:r>
              <a:rPr lang="en-US" altLang="en-US" sz="2400" baseline="30000" smtClean="0"/>
              <a:t>rd</a:t>
            </a:r>
            <a:r>
              <a:rPr lang="en-US" altLang="en-US" sz="2400" smtClean="0"/>
              <a:t> optional</a:t>
            </a:r>
          </a:p>
          <a:p>
            <a:pPr lvl="1" eaLnBrk="1" hangingPunct="1"/>
            <a:r>
              <a:rPr lang="en-US" altLang="en-US" sz="2400" smtClean="0"/>
              <a:t>note: position of a list starts from 0 to length-1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&gt;(subseq ‘(a b c d) 1)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&gt;(B C D)</a:t>
            </a:r>
          </a:p>
        </p:txBody>
      </p:sp>
    </p:spTree>
    <p:extLst>
      <p:ext uri="{BB962C8B-B14F-4D97-AF65-F5344CB8AC3E}">
        <p14:creationId xmlns:p14="http://schemas.microsoft.com/office/powerpoint/2010/main" val="407981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5715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&gt;(sort ‘(0 2 1 3 8) </a:t>
            </a:r>
            <a:r>
              <a:rPr lang="en-US" altLang="en-US" sz="2800" dirty="0" smtClean="0">
                <a:solidFill>
                  <a:srgbClr val="FF0000"/>
                </a:solidFill>
              </a:rPr>
              <a:t>#’&gt;</a:t>
            </a:r>
            <a:r>
              <a:rPr lang="en-US" altLang="en-US" sz="2800" dirty="0" smtClean="0">
                <a:solidFill>
                  <a:srgbClr val="0070C0"/>
                </a:solidFill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(8 3 2 1 0)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2400" dirty="0" smtClean="0"/>
              <a:t>Sort based on descending order (&gt;)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sortedp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Lst</a:t>
            </a:r>
            <a:r>
              <a:rPr lang="en-US" altLang="en-US" sz="2400" dirty="0" smtClean="0"/>
              <a:t>) predicate 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&gt;(every </a:t>
            </a:r>
            <a:r>
              <a:rPr lang="en-US" altLang="en-US" sz="2800" dirty="0" smtClean="0">
                <a:solidFill>
                  <a:srgbClr val="FF0000"/>
                </a:solidFill>
              </a:rPr>
              <a:t>#’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oddp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‘(1 3 5))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T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&gt;(every #’</a:t>
            </a:r>
            <a:r>
              <a:rPr lang="en-US" altLang="en-US" sz="2800" dirty="0" err="1" smtClean="0"/>
              <a:t>oddp</a:t>
            </a:r>
            <a:r>
              <a:rPr lang="en-US" altLang="en-US" sz="2800" dirty="0" smtClean="0"/>
              <a:t> ‘(1 3 4 5 7))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Nil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&gt;(some </a:t>
            </a:r>
            <a:r>
              <a:rPr lang="en-US" altLang="en-US" sz="2800" dirty="0" smtClean="0">
                <a:solidFill>
                  <a:srgbClr val="FF0000"/>
                </a:solidFill>
              </a:rPr>
              <a:t>#’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evenp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‘(1 2 3))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T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&gt;(some #’</a:t>
            </a:r>
            <a:r>
              <a:rPr lang="en-US" altLang="en-US" sz="2800" dirty="0" err="1" smtClean="0"/>
              <a:t>evenp</a:t>
            </a:r>
            <a:r>
              <a:rPr lang="en-US" altLang="en-US" sz="2800" dirty="0" smtClean="0"/>
              <a:t> ‘(1 3 5))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933091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List as strings (some string operations)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Write Lisp functions for the following: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Prefix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000" smtClean="0"/>
              <a:t>prefix (L1 L2): checks if L1 is a prefix of L2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400" smtClean="0"/>
              <a:t>Sublistp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000" smtClean="0"/>
              <a:t>Sublistp (L1 L2): checks if L1 is a sublist of L2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Exercises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Write a function (defun nthmost (n L) …) returns the nth greatest element of a list, e.g. (nthmost 2 ‘(0 2 1 3 8)) =&gt; 3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Write  a function to check if a list is a palindrome or not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20273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  </a:t>
            </a:r>
            <a:r>
              <a:rPr lang="en-US" altLang="en-US" sz="3600" dirty="0" smtClean="0">
                <a:solidFill>
                  <a:srgbClr val="FF0000"/>
                </a:solidFill>
              </a:rPr>
              <a:t>Functions as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 In Lisp, functions are regular objects.</a:t>
            </a:r>
          </a:p>
          <a:p>
            <a:pPr lvl="2" eaLnBrk="1" hangingPunct="1"/>
            <a:r>
              <a:rPr lang="en-US" altLang="en-US" sz="2000" dirty="0" smtClean="0"/>
              <a:t>Given the name of a function to </a:t>
            </a:r>
            <a:r>
              <a:rPr lang="en-US" altLang="en-US" sz="2000" i="1" dirty="0" smtClean="0">
                <a:solidFill>
                  <a:schemeClr val="hlink"/>
                </a:solidFill>
              </a:rPr>
              <a:t>function</a:t>
            </a:r>
            <a:r>
              <a:rPr lang="en-US" altLang="en-US" sz="2000" dirty="0" smtClean="0"/>
              <a:t>, it will return the associated object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 &gt;(function +)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#&lt;compiled-function + 17BA4E&gt;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		(strange return value)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same as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    &gt;#’+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#&lt; compiled-function + 17BA4E&gt; </a:t>
            </a:r>
          </a:p>
          <a:p>
            <a:pPr lvl="1"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4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Passing functions as arguments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Apply</a:t>
            </a:r>
          </a:p>
          <a:p>
            <a:pPr lvl="1" eaLnBrk="1" hangingPunct="1"/>
            <a:r>
              <a:rPr lang="en-US" altLang="en-US" sz="2000" dirty="0" smtClean="0"/>
              <a:t>Can be given a number of arguments, but the last one must be a list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&gt;(apply #’+ ‘(1 2 3))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6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&gt;(apply #’+ 1 2 ‘(3 4 5))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15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0070C0"/>
                </a:solidFill>
              </a:rPr>
              <a:t>Funcall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sz="2000" dirty="0" smtClean="0"/>
              <a:t>Does the same thing as </a:t>
            </a:r>
            <a:r>
              <a:rPr lang="en-US" altLang="en-US" sz="2000" i="1" dirty="0" smtClean="0"/>
              <a:t>apply</a:t>
            </a:r>
            <a:r>
              <a:rPr lang="en-US" altLang="en-US" sz="2000" dirty="0" smtClean="0"/>
              <a:t> but doesn’t need the arguments to be packed in a list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&gt;(</a:t>
            </a:r>
            <a:r>
              <a:rPr lang="en-US" altLang="en-US" sz="2000" dirty="0" err="1" smtClean="0"/>
              <a:t>funcall</a:t>
            </a:r>
            <a:r>
              <a:rPr lang="en-US" altLang="en-US" sz="2000" dirty="0" smtClean="0"/>
              <a:t> #’+ 1 2 3)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6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126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&gt;(defun f (x) (+ x 2))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&gt;(funcall #’f 5)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;any problem with it?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;if no problem, what will be the value?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&gt;(apply #’f ‘5)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;any problem with it?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;if no problem, what will be the value?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&gt;(apply #’f ‘(5))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;any problem with it?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;if no problem, what will be the value?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666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will be returned by the following expression?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&gt;(funcall #’List ‘A ‘B ‘C ‘D)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&gt;(funcall #’Member ‘C ‘(A B C D))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&gt;(apply #’List ‘A ‘B ‘C ‘(D E))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&gt;(apply #’Member ‘(C (A B C D))</a:t>
            </a:r>
          </a:p>
        </p:txBody>
      </p:sp>
    </p:spTree>
    <p:extLst>
      <p:ext uri="{BB962C8B-B14F-4D97-AF65-F5344CB8AC3E}">
        <p14:creationId xmlns:p14="http://schemas.microsoft.com/office/powerpoint/2010/main" val="29363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Apply vs. </a:t>
            </a:r>
            <a:r>
              <a:rPr lang="en-US" altLang="en-US" dirty="0" err="1" smtClean="0">
                <a:solidFill>
                  <a:srgbClr val="FF0000"/>
                </a:solidFill>
              </a:rPr>
              <a:t>Funcall</a:t>
            </a:r>
            <a:r>
              <a:rPr lang="en-US" altLang="en-US" dirty="0" smtClean="0"/>
              <a:t>: Summary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(apply #’car ‘((a b c))) =&gt; A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funcall</a:t>
            </a:r>
            <a:r>
              <a:rPr lang="en-US" altLang="en-US" dirty="0" smtClean="0"/>
              <a:t> #’car ‘(a b c)) =&gt; A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(apply #’cons ‘(a b)) =&gt; (A . B)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funcall</a:t>
            </a:r>
            <a:r>
              <a:rPr lang="en-US" altLang="en-US" dirty="0" smtClean="0"/>
              <a:t> #’cons ‘a ‘b)) =&gt; (A . B)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(apply #’+ 1 2 ‘(3)) =&gt; 6	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	</a:t>
            </a:r>
            <a:r>
              <a:rPr lang="en-US" altLang="en-US" sz="2400" dirty="0" smtClean="0"/>
              <a:t>;last parameter must be a list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funcall</a:t>
            </a:r>
            <a:r>
              <a:rPr lang="en-US" altLang="en-US" dirty="0" smtClean="0"/>
              <a:t> #’+ 1 2 3) =&gt; 6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749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Lambda expression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(lambda </a:t>
            </a:r>
            <a:r>
              <a:rPr lang="en-US" altLang="en-US" sz="2400" dirty="0" err="1" smtClean="0"/>
              <a:t>arglist</a:t>
            </a:r>
            <a:r>
              <a:rPr lang="en-US" altLang="en-US" sz="2400" dirty="0" smtClean="0"/>
              <a:t> body)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e.g. (lambda (N) (+ 1 N))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&gt;(</a:t>
            </a:r>
            <a:r>
              <a:rPr lang="en-US" altLang="en-US" dirty="0" err="1">
                <a:solidFill>
                  <a:srgbClr val="0070C0"/>
                </a:solidFill>
              </a:rPr>
              <a:t>funcall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#‘(lambda (N) (+ 1 N)) </a:t>
            </a:r>
            <a:r>
              <a:rPr lang="en-US" altLang="en-US" dirty="0">
                <a:solidFill>
                  <a:srgbClr val="0070C0"/>
                </a:solidFill>
              </a:rPr>
              <a:t>3)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4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&gt;(apply </a:t>
            </a:r>
            <a:r>
              <a:rPr lang="en-US" altLang="en-US" sz="2400" dirty="0" smtClean="0">
                <a:solidFill>
                  <a:srgbClr val="FF0000"/>
                </a:solidFill>
              </a:rPr>
              <a:t>#‘(lambda (A B C) (* A (+ B C))) </a:t>
            </a:r>
            <a:r>
              <a:rPr lang="en-US" altLang="en-US" sz="2400" dirty="0" smtClean="0"/>
              <a:t>‘(4 3 5))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32</a:t>
            </a:r>
          </a:p>
          <a:p>
            <a:pPr lvl="1" eaLnBrk="1" hangingPunct="1"/>
            <a:r>
              <a:rPr lang="en-US" altLang="en-US" sz="2400" dirty="0" smtClean="0"/>
              <a:t> make sure you use #’ in front of the function parameter name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4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Anonymous Functions and 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lambda expression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In computer programming,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anonymous function</a:t>
            </a:r>
            <a:r>
              <a:rPr lang="en-US" dirty="0"/>
              <a:t> (function literal, lambda abstraction, or </a:t>
            </a:r>
            <a:r>
              <a:rPr lang="en-US" dirty="0">
                <a:solidFill>
                  <a:srgbClr val="0070C0"/>
                </a:solidFill>
              </a:rPr>
              <a:t>lambda expression</a:t>
            </a:r>
            <a:r>
              <a:rPr lang="en-US" dirty="0"/>
              <a:t>) is a function definition that is not bound to an </a:t>
            </a:r>
            <a:r>
              <a:rPr lang="en-US" dirty="0" smtClean="0"/>
              <a:t>identifier</a:t>
            </a:r>
            <a:r>
              <a:rPr lang="en-US" dirty="0"/>
              <a:t> </a:t>
            </a:r>
            <a:r>
              <a:rPr lang="en-US" dirty="0" smtClean="0"/>
              <a:t>(i.e. no function name), it typically used  </a:t>
            </a:r>
          </a:p>
          <a:p>
            <a:pPr lvl="1"/>
            <a:r>
              <a:rPr lang="en-US" dirty="0" smtClean="0"/>
              <a:t>as arguments </a:t>
            </a:r>
            <a:r>
              <a:rPr lang="en-US" dirty="0"/>
              <a:t>being passed to higher-order functions, or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constructing the result of a higher-order function that needs to return a function.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&gt;(apply #’(lambda (x y) (cons x (cons x y)))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‘(do-be do))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&gt;(apply #’(lambda (x y) (cons x (cons x y)))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‘do-be ‘(do))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&gt;(apply #’(lambda (x y) (cons x (cons x y)))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    ‘do-be ‘((do)))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&gt;(funcall #’(lambda (a b) (sqrt(+ (* a a) (* b b)))) (- 4 1) (- 3 7))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&gt;(funcall #’(lambda (A &amp;REST B) (Member A B))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smtClean="0"/>
              <a:t>   ‘x ‘u ‘v ‘w ‘x ‘y)</a:t>
            </a:r>
          </a:p>
        </p:txBody>
      </p:sp>
    </p:spTree>
    <p:extLst>
      <p:ext uri="{BB962C8B-B14F-4D97-AF65-F5344CB8AC3E}">
        <p14:creationId xmlns:p14="http://schemas.microsoft.com/office/powerpoint/2010/main" val="38621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Mapping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Mapping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Applied successively to elements of one or more lists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solidFill>
                  <a:srgbClr val="0070C0"/>
                </a:solidFill>
              </a:rPr>
              <a:t>Mapcar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(</a:t>
            </a:r>
            <a:r>
              <a:rPr lang="en-US" altLang="en-US" sz="2800" dirty="0" err="1" smtClean="0"/>
              <a:t>mapcar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fun</a:t>
            </a:r>
            <a:r>
              <a:rPr lang="en-US" altLang="en-US" sz="2800" dirty="0" smtClean="0"/>
              <a:t> arglist-1 … </a:t>
            </a:r>
            <a:r>
              <a:rPr lang="en-US" altLang="en-US" sz="2800" dirty="0" err="1" smtClean="0"/>
              <a:t>arglist</a:t>
            </a:r>
            <a:r>
              <a:rPr lang="en-US" altLang="en-US" sz="2800" dirty="0" smtClean="0"/>
              <a:t>-n)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Applies to car of each </a:t>
            </a:r>
            <a:r>
              <a:rPr lang="en-US" altLang="en-US" sz="2400" dirty="0" err="1" smtClean="0"/>
              <a:t>arglist-i</a:t>
            </a:r>
            <a:r>
              <a:rPr lang="en-US" altLang="en-US" sz="2400" dirty="0" smtClean="0"/>
              <a:t>, then applied to </a:t>
            </a:r>
            <a:r>
              <a:rPr lang="en-US" altLang="en-US" sz="2400" dirty="0" err="1" smtClean="0"/>
              <a:t>cadrs</a:t>
            </a:r>
            <a:r>
              <a:rPr lang="en-US" altLang="en-US" sz="2400" dirty="0" smtClean="0"/>
              <a:t> (i.e. (car (</a:t>
            </a:r>
            <a:r>
              <a:rPr lang="en-US" altLang="en-US" sz="2400" dirty="0" err="1" smtClean="0"/>
              <a:t>cdr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arglist-i</a:t>
            </a:r>
            <a:r>
              <a:rPr lang="en-US" altLang="en-US" sz="2400" dirty="0" smtClean="0"/>
              <a:t>)), that is, to first element, to second element,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&gt;(</a:t>
            </a:r>
            <a:r>
              <a:rPr lang="en-US" altLang="en-US" sz="2400" dirty="0" err="1" smtClean="0"/>
              <a:t>mapcar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#’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numberp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‘(A 3  B 2 4))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(nil T nil T 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&gt;(</a:t>
            </a:r>
            <a:r>
              <a:rPr lang="en-US" altLang="en-US" sz="2400" dirty="0" err="1" smtClean="0"/>
              <a:t>mapcar</a:t>
            </a:r>
            <a:r>
              <a:rPr lang="en-US" altLang="en-US" sz="2400" dirty="0" smtClean="0"/>
              <a:t> #’(lambda (n) (+ 1 n)) ‘(5 3 6 7 2))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(6 4 7 8 3)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57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Mapcar</a:t>
            </a:r>
            <a:r>
              <a:rPr lang="en-US" altLang="en-US" dirty="0" smtClean="0"/>
              <a:t>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800" dirty="0" smtClean="0">
                <a:solidFill>
                  <a:srgbClr val="0070C0"/>
                </a:solidFill>
              </a:rPr>
              <a:t> double (x) (* 2 x)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mapcar</a:t>
            </a:r>
            <a:r>
              <a:rPr lang="en-US" altLang="en-US" sz="2800" dirty="0" smtClean="0">
                <a:solidFill>
                  <a:srgbClr val="0070C0"/>
                </a:solidFill>
              </a:rPr>
              <a:t> #’double ‘(1 2 3)) </a:t>
            </a:r>
            <a:r>
              <a:rPr lang="en-US" altLang="en-US" sz="2800" dirty="0" smtClean="0"/>
              <a:t>=&gt; (2 4 6)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mapcar</a:t>
            </a:r>
            <a:r>
              <a:rPr lang="en-US" altLang="en-US" sz="2800" dirty="0" smtClean="0">
                <a:solidFill>
                  <a:srgbClr val="0070C0"/>
                </a:solidFill>
              </a:rPr>
              <a:t> #’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sqrt</a:t>
            </a:r>
            <a:r>
              <a:rPr lang="en-US" altLang="en-US" sz="2800" dirty="0" smtClean="0">
                <a:solidFill>
                  <a:srgbClr val="0070C0"/>
                </a:solidFill>
              </a:rPr>
              <a:t> ‘(1 2 3 4))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	</a:t>
            </a:r>
            <a:r>
              <a:rPr lang="en-US" altLang="en-US" sz="2800" dirty="0" smtClean="0"/>
              <a:t>=&gt; (1 1.4132135 1.7320508 2)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mapcar</a:t>
            </a:r>
            <a:r>
              <a:rPr lang="en-US" altLang="en-US" sz="2800" dirty="0" smtClean="0">
                <a:solidFill>
                  <a:srgbClr val="0070C0"/>
                </a:solidFill>
              </a:rPr>
              <a:t> #’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oddp</a:t>
            </a:r>
            <a:r>
              <a:rPr lang="en-US" altLang="en-US" sz="2800" dirty="0" smtClean="0">
                <a:solidFill>
                  <a:srgbClr val="0070C0"/>
                </a:solidFill>
              </a:rPr>
              <a:t> ‘(1 2 3)) </a:t>
            </a:r>
            <a:r>
              <a:rPr lang="en-US" altLang="en-US" sz="2800" dirty="0" smtClean="0"/>
              <a:t>=&gt; (T nil T)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mapcar</a:t>
            </a:r>
            <a:r>
              <a:rPr lang="en-US" altLang="en-US" sz="2800" dirty="0" smtClean="0">
                <a:solidFill>
                  <a:srgbClr val="0070C0"/>
                </a:solidFill>
              </a:rPr>
              <a:t> #’(lambda (x) (1+ (* 2 x))) ‘(1 2 3))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	</a:t>
            </a:r>
            <a:r>
              <a:rPr lang="en-US" altLang="en-US" sz="2800" dirty="0" smtClean="0"/>
              <a:t>=&gt; (3 5 7)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96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Maplist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err="1" smtClean="0"/>
              <a:t>Maplist</a:t>
            </a:r>
            <a:endParaRPr lang="en-US" altLang="en-US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smtClean="0"/>
              <a:t>Applied to the list first, then to the </a:t>
            </a:r>
            <a:r>
              <a:rPr lang="en-US" altLang="en-US" dirty="0" err="1" smtClean="0"/>
              <a:t>cdr</a:t>
            </a:r>
            <a:r>
              <a:rPr lang="en-US" altLang="en-US" dirty="0" smtClean="0"/>
              <a:t>, …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maplist</a:t>
            </a:r>
            <a:r>
              <a:rPr lang="en-US" altLang="en-US" sz="2400" dirty="0" smtClean="0">
                <a:solidFill>
                  <a:srgbClr val="0070C0"/>
                </a:solidFill>
              </a:rPr>
              <a:t> #’(Lambda(list) (apply #’+ list)) ‘(5 3 6 7 2))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(23 18 15 9 2)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First applied to the list ‘(5 3 6 7 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Then to (3 6 7 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Then to (6 7 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Then to (7 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Then to (2)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3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Mapping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Mapcan and Mapcon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Mapcan similar to mapcar except is uses nconc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Mapcon is similar to maplist except it uses nconc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Mapc and Mapl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mapc/mapl similar to mapcar/maplist except it doesn’t cons up the result in a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Only used in side-effect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(mapc #’(lambda (x y) (format t “~A ~A “ x y))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       ‘(hip flip slip) ‘(hop flop slop))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hip hop flip flop slip slop   </a:t>
            </a:r>
            <a:r>
              <a:rPr lang="en-US" altLang="en-US" sz="1800" i="1" smtClean="0"/>
              <a:t>;from side-effect -- format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(hip flip slip)  </a:t>
            </a:r>
            <a:r>
              <a:rPr lang="en-US" altLang="en-US" sz="1800" i="1" smtClean="0"/>
              <a:t>;it returns the first list as return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i="1" smtClean="0"/>
          </a:p>
        </p:txBody>
      </p:sp>
    </p:spTree>
    <p:extLst>
      <p:ext uri="{BB962C8B-B14F-4D97-AF65-F5344CB8AC3E}">
        <p14:creationId xmlns:p14="http://schemas.microsoft.com/office/powerpoint/2010/main" val="22156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Mapc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(defun sum (L)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(let ((result 0))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(mapc #’(lambda (x) (setf result (+ result x))) L)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result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)	;end of let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(sum nil) -&gt; 0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(sum ‘(3 1 4 1))=&gt; 9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3179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Functional value of a symbol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(BOUNDP symbol)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Returns nil if the symbol has never been bound a value in the global environment, otherwise returns 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&gt;(defun f (x) (+ 1 x))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&gt;(boundp ‘+) -&gt;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&gt;(boundp ‘f) -&gt;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&gt;(setf a 3)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&gt;(boundp ‘a) -&gt;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(FBOUNDP symbol)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Returns nil if the symbol doesn’t have a functional definition, otherwise returns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&gt;(fboundp ‘+) -&gt;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&gt;(fboundp ‘f) -&gt;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&gt;(fboundp ‘g) -&gt; nil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&gt;(fboundp ‘a) -&gt; nil</a:t>
            </a:r>
          </a:p>
        </p:txBody>
      </p:sp>
    </p:spTree>
    <p:extLst>
      <p:ext uri="{BB962C8B-B14F-4D97-AF65-F5344CB8AC3E}">
        <p14:creationId xmlns:p14="http://schemas.microsoft.com/office/powerpoint/2010/main" val="4330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(SYMBOL-FUNCTION symbol)</a:t>
            </a:r>
          </a:p>
          <a:p>
            <a:pPr lvl="1" eaLnBrk="1" hangingPunct="1"/>
            <a:r>
              <a:rPr lang="en-US" altLang="en-US" sz="2400" smtClean="0"/>
              <a:t>Retrieves the definition of the symbol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/>
              <a:t>&gt;(symbol-function 'f)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/>
              <a:t>#&lt;FUNCTION F (X) (DECLARE (SYSTEM::IN-DEFUN F)) (BLOCK F (+ 1 X))&gt;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smtClean="0"/>
              <a:t>(functionp obj)</a:t>
            </a:r>
          </a:p>
          <a:p>
            <a:pPr lvl="1" eaLnBrk="1" hangingPunct="1"/>
            <a:r>
              <a:rPr lang="en-US" altLang="en-US" sz="2400" smtClean="0"/>
              <a:t>Test if obj is a true functional object. If it is, such obj can be passed to funcall or apply along with its arguments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/>
              <a:t>&gt;(functionp (symbol-function ‘f))  -&gt; T</a:t>
            </a:r>
          </a:p>
          <a:p>
            <a:pPr lvl="2" eaLnBrk="1" hangingPunct="1">
              <a:buFontTx/>
              <a:buNone/>
            </a:pPr>
            <a:r>
              <a:rPr lang="en-US" altLang="en-US" sz="2000" smtClean="0"/>
              <a:t>&gt;(functionp (symbol-function ‘length)) -&gt; T</a:t>
            </a:r>
          </a:p>
        </p:txBody>
      </p:sp>
    </p:spTree>
    <p:extLst>
      <p:ext uri="{BB962C8B-B14F-4D97-AF65-F5344CB8AC3E}">
        <p14:creationId xmlns:p14="http://schemas.microsoft.com/office/powerpoint/2010/main" val="16228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Using LISP to build up an interpreter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defun</a:t>
            </a:r>
            <a:r>
              <a:rPr lang="en-US" altLang="en-US" sz="2400" dirty="0" smtClean="0"/>
              <a:t> the-</a:t>
            </a:r>
            <a:r>
              <a:rPr lang="en-US" altLang="en-US" sz="2400" dirty="0" err="1" smtClean="0"/>
              <a:t>eval</a:t>
            </a:r>
            <a:r>
              <a:rPr lang="en-US" altLang="en-US" sz="2400" dirty="0" smtClean="0"/>
              <a:t> (expr) …)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Algorithm: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if 	</a:t>
            </a:r>
            <a:r>
              <a:rPr lang="en-US" altLang="en-US" sz="2400" dirty="0" err="1" smtClean="0"/>
              <a:t>exp</a:t>
            </a:r>
            <a:r>
              <a:rPr lang="en-US" altLang="en-US" sz="2400" dirty="0" smtClean="0"/>
              <a:t> is a cons list,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let fun-name = (car expr)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</a:t>
            </a:r>
            <a:r>
              <a:rPr lang="en-US" altLang="en-US" sz="2400" dirty="0" err="1" smtClean="0"/>
              <a:t>arg-lst</a:t>
            </a:r>
            <a:r>
              <a:rPr lang="en-US" altLang="en-US" sz="2400" dirty="0" smtClean="0"/>
              <a:t> = (</a:t>
            </a:r>
            <a:r>
              <a:rPr lang="en-US" altLang="en-US" sz="2400" dirty="0" err="1" smtClean="0"/>
              <a:t>cdr</a:t>
            </a:r>
            <a:r>
              <a:rPr lang="en-US" altLang="en-US" sz="2400" dirty="0" smtClean="0"/>
              <a:t> expr)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if (fun-name == ‘quote) return (car </a:t>
            </a:r>
            <a:r>
              <a:rPr lang="en-US" altLang="en-US" sz="2400" dirty="0" err="1" smtClean="0"/>
              <a:t>arg-lst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else if (fun-name is a defined function)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         recursively call the-</a:t>
            </a:r>
            <a:r>
              <a:rPr lang="en-US" altLang="en-US" sz="2400" dirty="0" err="1" smtClean="0"/>
              <a:t>eval</a:t>
            </a:r>
            <a:r>
              <a:rPr lang="en-US" altLang="en-US" sz="2400" dirty="0" smtClean="0"/>
              <a:t> to each </a:t>
            </a:r>
            <a:r>
              <a:rPr lang="en-US" altLang="en-US" sz="2400" dirty="0" err="1" smtClean="0"/>
              <a:t>arg</a:t>
            </a:r>
            <a:r>
              <a:rPr lang="en-US" altLang="en-US" sz="2400" dirty="0" smtClean="0"/>
              <a:t> and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				then apply the function to </a:t>
            </a:r>
            <a:r>
              <a:rPr lang="en-US" altLang="en-US" sz="2400" dirty="0" err="1" smtClean="0"/>
              <a:t>arg-lst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         else unknown function</a:t>
            </a:r>
          </a:p>
        </p:txBody>
      </p:sp>
    </p:spTree>
    <p:extLst>
      <p:ext uri="{BB962C8B-B14F-4D97-AF65-F5344CB8AC3E}">
        <p14:creationId xmlns:p14="http://schemas.microsoft.com/office/powerpoint/2010/main" val="36485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Recursive Schemata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Families of recursive functions which may help in solving Lisp problems. Each schema (plural schemata) represents a whole family of recursive functions which are similar in code.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77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Anonymous Function</a:t>
            </a:r>
            <a:r>
              <a:rPr lang="en-US" dirty="0"/>
              <a:t>: Examples</a:t>
            </a:r>
            <a:br>
              <a:rPr lang="en-US" dirty="0"/>
            </a:br>
            <a:r>
              <a:rPr lang="en-US" sz="3100" dirty="0"/>
              <a:t>https://</a:t>
            </a:r>
            <a:r>
              <a:rPr lang="en-US" sz="3100" dirty="0" smtClean="0"/>
              <a:t>en.wikipedia.org/wiki/Anonymous_function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a = ['house', 'car', 'bike']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>
                <a:solidFill>
                  <a:srgbClr val="0070C0"/>
                </a:solidFill>
              </a:rPr>
              <a:t>a.sort</a:t>
            </a:r>
            <a:r>
              <a:rPr lang="en-US" dirty="0">
                <a:solidFill>
                  <a:srgbClr val="0070C0"/>
                </a:solidFill>
              </a:rPr>
              <a:t>(key=</a:t>
            </a:r>
            <a:r>
              <a:rPr lang="en-US" dirty="0">
                <a:solidFill>
                  <a:srgbClr val="FF0000"/>
                </a:solidFill>
              </a:rPr>
              <a:t>lambda x: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(x)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&gt;&gt;&gt; print(a)</a:t>
            </a:r>
          </a:p>
          <a:p>
            <a:pPr marL="0" indent="0">
              <a:buNone/>
            </a:pPr>
            <a:r>
              <a:rPr lang="en-US" dirty="0"/>
              <a:t>['car', 'bike', 'house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#Question: why not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err="1" smtClean="0">
                <a:solidFill>
                  <a:srgbClr val="00B050"/>
                </a:solidFill>
              </a:rPr>
              <a:t>a.sort</a:t>
            </a:r>
            <a:r>
              <a:rPr lang="en-US" dirty="0" smtClean="0">
                <a:solidFill>
                  <a:srgbClr val="00B050"/>
                </a:solidFill>
              </a:rPr>
              <a:t>(key=</a:t>
            </a:r>
            <a:r>
              <a:rPr lang="en-US" dirty="0" err="1" smtClean="0">
                <a:solidFill>
                  <a:srgbClr val="00B050"/>
                </a:solidFill>
              </a:rPr>
              <a:t>len</a:t>
            </a:r>
            <a:r>
              <a:rPr lang="en-US" dirty="0" smtClean="0">
                <a:solidFill>
                  <a:srgbClr val="00B050"/>
                </a:solidFill>
              </a:rPr>
              <a:t>(x))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&gt;&gt;&gt;</a:t>
            </a:r>
            <a:r>
              <a:rPr lang="en-US" dirty="0" err="1" smtClean="0">
                <a:solidFill>
                  <a:srgbClr val="00B050"/>
                </a:solidFill>
              </a:rPr>
              <a:t>a.sort</a:t>
            </a:r>
            <a:r>
              <a:rPr lang="en-US" dirty="0" smtClean="0">
                <a:solidFill>
                  <a:srgbClr val="00B050"/>
                </a:solidFill>
              </a:rPr>
              <a:t>(key=</a:t>
            </a:r>
            <a:r>
              <a:rPr lang="en-US" dirty="0" err="1" smtClean="0">
                <a:solidFill>
                  <a:srgbClr val="00B050"/>
                </a:solidFill>
              </a:rPr>
              <a:t>len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146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ACC-ALL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ACC-ALL (accumulate-all) takes a list and returns a scalar derived from using every element of the list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ACC-ALL (L)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base_val</a:t>
            </a:r>
            <a:r>
              <a:rPr lang="en-US" altLang="en-US" sz="2000" dirty="0" smtClean="0">
                <a:solidFill>
                  <a:srgbClr val="0070C0"/>
                </a:solidFill>
              </a:rPr>
              <a:t>) 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      (T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acc</a:t>
            </a:r>
            <a:r>
              <a:rPr lang="en-US" altLang="en-US" sz="2000" dirty="0" smtClean="0">
                <a:solidFill>
                  <a:srgbClr val="0070C0"/>
                </a:solidFill>
              </a:rPr>
              <a:t>-op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fn</a:t>
            </a:r>
            <a:r>
              <a:rPr lang="en-US" altLang="en-US" sz="2000" dirty="0" smtClean="0">
                <a:solidFill>
                  <a:srgbClr val="0070C0"/>
                </a:solidFill>
              </a:rPr>
              <a:t> (ACC-ALL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)</a:t>
            </a:r>
            <a:endParaRPr lang="en-US" altLang="en-US" sz="24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    </a:t>
            </a:r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810000"/>
          <a:ext cx="5303838" cy="1905000"/>
        </p:xfrm>
        <a:graphic>
          <a:graphicData uri="http://schemas.openxmlformats.org/drawingml/2006/table">
            <a:tbl>
              <a:tblPr/>
              <a:tblGrid>
                <a:gridCol w="1066800"/>
                <a:gridCol w="1143000"/>
                <a:gridCol w="990600"/>
                <a:gridCol w="2103438"/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base-val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acc-op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(* (car L) 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35876" name="TextBox 4"/>
          <p:cNvSpPr txBox="1">
            <a:spLocks noChangeArrowheads="1"/>
          </p:cNvSpPr>
          <p:nvPr/>
        </p:nvSpPr>
        <p:spPr bwMode="auto">
          <a:xfrm>
            <a:off x="6096000" y="28956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(SUM ‘(3 1 4 1)) -&gt; 9</a:t>
            </a:r>
          </a:p>
          <a:p>
            <a:pPr eaLnBrk="1" hangingPunct="1"/>
            <a:r>
              <a:rPr lang="en-US" altLang="en-US"/>
              <a:t>(LEN  ‘(3 1 4 1)) -&gt; 4</a:t>
            </a:r>
          </a:p>
          <a:p>
            <a:pPr eaLnBrk="1" hangingPunct="1"/>
            <a:r>
              <a:rPr lang="en-US" altLang="en-US"/>
              <a:t>(SUMSQ ‘(3 1 4)) -&gt; 26</a:t>
            </a:r>
            <a:endParaRPr lang="en-US" altLang="en-US" sz="2000"/>
          </a:p>
        </p:txBody>
      </p:sp>
      <p:sp>
        <p:nvSpPr>
          <p:cNvPr id="6" name="Rectangle 5"/>
          <p:cNvSpPr/>
          <p:nvPr/>
        </p:nvSpPr>
        <p:spPr>
          <a:xfrm>
            <a:off x="6096000" y="2895600"/>
            <a:ext cx="2590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88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ACC-Some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ACC-SOME (accumulate-some) takes a list and returns a scalar derived from using only some elements of the list</a:t>
            </a:r>
            <a:r>
              <a:rPr lang="en-US" altLang="en-US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ACC-SOME (L)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base_val</a:t>
            </a:r>
            <a:r>
              <a:rPr lang="en-US" altLang="en-US" sz="2000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((test (car L))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acc</a:t>
            </a:r>
            <a:r>
              <a:rPr lang="en-US" altLang="en-US" sz="2000" dirty="0" smtClean="0">
                <a:solidFill>
                  <a:srgbClr val="0070C0"/>
                </a:solidFill>
              </a:rPr>
              <a:t>-op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fn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                             (ACC-SOME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(T (ACC-SOME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          </a:t>
            </a:r>
            <a:endParaRPr lang="en-US" alt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581400"/>
          <a:ext cx="6096000" cy="18573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914400"/>
                <a:gridCol w="1143000"/>
                <a:gridCol w="1600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base-val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Acc-op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Count-odd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oddp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Count#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Sum-odd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Oddp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Sum#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(car 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36906" name="TextBox 4"/>
          <p:cNvSpPr txBox="1">
            <a:spLocks noChangeArrowheads="1"/>
          </p:cNvSpPr>
          <p:nvPr/>
        </p:nvSpPr>
        <p:spPr bwMode="auto">
          <a:xfrm>
            <a:off x="6019800" y="2057400"/>
            <a:ext cx="2743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/>
              <a:t>(</a:t>
            </a:r>
            <a:r>
              <a:rPr lang="en-US" altLang="en-US" sz="1400"/>
              <a:t>COUNT-ODD ‘(3 1 4 1)) -&gt; 3</a:t>
            </a:r>
          </a:p>
          <a:p>
            <a:pPr eaLnBrk="1" hangingPunct="1"/>
            <a:r>
              <a:rPr lang="en-US" altLang="en-US" sz="1400"/>
              <a:t>(SUM-ODD ‘(3 1 4 1)) -&gt; 5</a:t>
            </a:r>
          </a:p>
          <a:p>
            <a:pPr eaLnBrk="1" hangingPunct="1"/>
            <a:r>
              <a:rPr lang="en-US" altLang="en-US" sz="1400"/>
              <a:t>(COUNT# ‘(A 1 2 B 3)) -&gt; 3 (SUM# ‘(A 1 2 B 3)) -&gt; 6</a:t>
            </a:r>
            <a:endParaRPr lang="en-US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6096000" y="20574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78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OP-All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OP-ALL (operate-all) takes a list and returns a list of the same length, but operates on every element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sz="2400" dirty="0" smtClean="0">
                <a:solidFill>
                  <a:srgbClr val="0070C0"/>
                </a:solidFill>
              </a:rPr>
              <a:t> OP-All (L)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			(</a:t>
            </a:r>
            <a:r>
              <a:rPr 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sz="2400" dirty="0" smtClean="0">
                <a:solidFill>
                  <a:srgbClr val="0070C0"/>
                </a:solidFill>
              </a:rPr>
              <a:t> ((null L) nil)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                                (T (cons (f (car L)) (OP-All (</a:t>
            </a:r>
            <a:r>
              <a:rPr 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sz="2400" dirty="0" smtClean="0">
                <a:solidFill>
                  <a:srgbClr val="0070C0"/>
                </a:solidFill>
              </a:rPr>
              <a:t> L)))))) </a:t>
            </a:r>
          </a:p>
          <a:p>
            <a:pPr eaLnBrk="1" hangingPunct="1">
              <a:defRPr/>
            </a:pPr>
            <a:r>
              <a:rPr lang="en-US" sz="2800" dirty="0" smtClean="0"/>
              <a:t>Examples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(SQ-ALL ‘(3 1 4 1)) –&gt; (9 1 16 1)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   (INC-ALL ‘(3 1 4 1)) -&gt; (4 2 5 2)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    (LISTIFY-ALL ‘(A 2 B)) -&gt; ((A) (2) (B))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(Double-ALL ‘(3 1 4 1) -&gt; (6 2 8 2)</a:t>
            </a:r>
          </a:p>
        </p:txBody>
      </p:sp>
    </p:spTree>
    <p:extLst>
      <p:ext uri="{BB962C8B-B14F-4D97-AF65-F5344CB8AC3E}">
        <p14:creationId xmlns:p14="http://schemas.microsoft.com/office/powerpoint/2010/main" val="1419542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OP-Some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OP-SOME (operate-some) takes a list and returns a list of the same length, but operates on only some elements.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 		</a:t>
            </a: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OP-SOME (L)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    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000" dirty="0" smtClean="0">
                <a:solidFill>
                  <a:srgbClr val="0070C0"/>
                </a:solidFill>
              </a:rPr>
              <a:t> ((null L) nil)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		  ((test (car L)) 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                     (cons (f (car L)) (OP-SOME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	                       (T  (cons (car L) (OP-SOME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L))))))</a:t>
            </a:r>
            <a:r>
              <a:rPr lang="en-US" altLang="en-US" sz="2000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en-US" altLang="en-US" sz="2800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	(SQ-ODD ‘(3 5 4 7)) -&gt; (9 25 4 49)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    (INC-ODD ‘(3 5 4 7)) -&gt; (4 6 4 8)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/>
              <a:t>	More: DOUBLE-EVEN, INC#, </a:t>
            </a:r>
            <a:r>
              <a:rPr lang="en-US" altLang="en-US" dirty="0" smtClean="0"/>
              <a:t>…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16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KEEP-SOME/DELETE-SOME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KEEP-SOME/DELETE-SOME takes a list and returns another list, keeping/deleting some of the elements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(KEEP-ODD ‘(3 1 4 1)) -&gt; (3 1 1)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       (TOSS-ODD ‘(3 1 4 1)) -&gt; (4)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 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More: KEEP-EVEN, KEEP#, KEEP-PS (perfect square), DEL-ODD, …</a:t>
            </a:r>
          </a:p>
        </p:txBody>
      </p:sp>
    </p:spTree>
    <p:extLst>
      <p:ext uri="{BB962C8B-B14F-4D97-AF65-F5344CB8AC3E}">
        <p14:creationId xmlns:p14="http://schemas.microsoft.com/office/powerpoint/2010/main" val="2467422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ALL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takes a list and determines if every element possesses some particular property.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   (ALL-ODD ‘(3 1 4 1)) -&gt; nil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    (ALL-ODD ‘(1 9 9 9)) -&gt; 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8061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ANY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takes a list and determines if any element possesses some particular property.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(SOME-ODD ‘(3 1 4 1)) -&gt; t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(SOME-ODD ‘(2 4 6)) -&gt; nil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705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Every, Some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Every, some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(every #’</a:t>
            </a:r>
            <a:r>
              <a:rPr lang="en-US" altLang="en-US" dirty="0" err="1" smtClean="0"/>
              <a:t>oddp</a:t>
            </a:r>
            <a:r>
              <a:rPr lang="en-US" altLang="en-US" dirty="0" smtClean="0"/>
              <a:t> ‘(3 1 3 7 1)) -&gt; 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(every #’</a:t>
            </a:r>
            <a:r>
              <a:rPr lang="en-US" altLang="en-US" dirty="0" err="1" smtClean="0"/>
              <a:t>oddp</a:t>
            </a:r>
            <a:r>
              <a:rPr lang="en-US" altLang="en-US" dirty="0" smtClean="0"/>
              <a:t> ‘(3 4 1 7)) -&gt; nil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(some #’</a:t>
            </a:r>
            <a:r>
              <a:rPr lang="en-US" altLang="en-US" dirty="0" err="1" smtClean="0"/>
              <a:t>oddp</a:t>
            </a:r>
            <a:r>
              <a:rPr lang="en-US" altLang="en-US" dirty="0" smtClean="0"/>
              <a:t> ‘(3 4 1 7)) -&gt; t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;perfect square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defun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perfsq</a:t>
            </a:r>
            <a:r>
              <a:rPr lang="en-US" altLang="en-US" dirty="0" smtClean="0"/>
              <a:t> (N)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(let ((root (round (</a:t>
            </a:r>
            <a:r>
              <a:rPr lang="en-US" altLang="en-US" dirty="0" err="1" smtClean="0"/>
              <a:t>sqrt</a:t>
            </a:r>
            <a:r>
              <a:rPr lang="en-US" altLang="en-US" dirty="0" smtClean="0"/>
              <a:t> N)))) (= N (* root root))))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(every #’</a:t>
            </a:r>
            <a:r>
              <a:rPr lang="en-US" altLang="en-US" dirty="0" err="1" smtClean="0"/>
              <a:t>perfsq</a:t>
            </a:r>
            <a:r>
              <a:rPr lang="en-US" altLang="en-US" dirty="0" smtClean="0"/>
              <a:t> ‘(1 4 9))  -&gt; 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					</a:t>
            </a:r>
            <a:r>
              <a:rPr lang="en-US" altLang="en-US" sz="2400" dirty="0" smtClean="0"/>
              <a:t> </a:t>
            </a: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 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7250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Functional Programming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is functional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Writing functional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Functional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Work by returning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by modifying things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Not treat modifying object status as the semantics of the program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for side effect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Dominant paradigm in Lisp</a:t>
            </a:r>
          </a:p>
        </p:txBody>
      </p:sp>
    </p:spTree>
    <p:extLst>
      <p:ext uri="{BB962C8B-B14F-4D97-AF65-F5344CB8AC3E}">
        <p14:creationId xmlns:p14="http://schemas.microsoft.com/office/powerpoint/2010/main" val="21302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comp(threshold):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return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lambda x: x &lt;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threshold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</a:t>
            </a:r>
            <a:r>
              <a:rPr lang="en-US" dirty="0" err="1">
                <a:solidFill>
                  <a:srgbClr val="0070C0"/>
                </a:solidFill>
              </a:rPr>
              <a:t>func_a</a:t>
            </a:r>
            <a:r>
              <a:rPr lang="en-US" dirty="0">
                <a:solidFill>
                  <a:srgbClr val="0070C0"/>
                </a:solidFill>
              </a:rPr>
              <a:t> = comp(10)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</a:t>
            </a:r>
            <a:r>
              <a:rPr lang="en-US" dirty="0" err="1">
                <a:solidFill>
                  <a:srgbClr val="0070C0"/>
                </a:solidFill>
              </a:rPr>
              <a:t>func_b</a:t>
            </a:r>
            <a:r>
              <a:rPr lang="en-US" dirty="0">
                <a:solidFill>
                  <a:srgbClr val="0070C0"/>
                </a:solidFill>
              </a:rPr>
              <a:t> = comp(20)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</a:t>
            </a:r>
            <a:r>
              <a:rPr lang="en-US" dirty="0" err="1">
                <a:solidFill>
                  <a:srgbClr val="0070C0"/>
                </a:solidFill>
              </a:rPr>
              <a:t>func_a</a:t>
            </a:r>
            <a:r>
              <a:rPr lang="en-US" dirty="0">
                <a:solidFill>
                  <a:srgbClr val="0070C0"/>
                </a:solidFill>
              </a:rPr>
              <a:t>(5), </a:t>
            </a:r>
            <a:r>
              <a:rPr lang="en-US" dirty="0" err="1">
                <a:solidFill>
                  <a:srgbClr val="0070C0"/>
                </a:solidFill>
              </a:rPr>
              <a:t>func_a</a:t>
            </a:r>
            <a:r>
              <a:rPr lang="en-US" dirty="0">
                <a:solidFill>
                  <a:srgbClr val="0070C0"/>
                </a:solidFill>
              </a:rPr>
              <a:t>(8), </a:t>
            </a:r>
            <a:r>
              <a:rPr lang="en-US" dirty="0" err="1">
                <a:solidFill>
                  <a:srgbClr val="0070C0"/>
                </a:solidFill>
              </a:rPr>
              <a:t>func_a</a:t>
            </a:r>
            <a:r>
              <a:rPr lang="en-US" dirty="0">
                <a:solidFill>
                  <a:srgbClr val="0070C0"/>
                </a:solidFill>
              </a:rPr>
              <a:t>(13), </a:t>
            </a:r>
            <a:r>
              <a:rPr lang="en-US" dirty="0" err="1">
                <a:solidFill>
                  <a:srgbClr val="0070C0"/>
                </a:solidFill>
              </a:rPr>
              <a:t>func_a</a:t>
            </a:r>
            <a:r>
              <a:rPr lang="en-US" dirty="0">
                <a:solidFill>
                  <a:srgbClr val="0070C0"/>
                </a:solidFill>
              </a:rPr>
              <a:t>(21))</a:t>
            </a:r>
          </a:p>
          <a:p>
            <a:pPr marL="0" indent="0">
              <a:buNone/>
            </a:pPr>
            <a:r>
              <a:rPr lang="en-US" dirty="0"/>
              <a:t>True </a:t>
            </a:r>
            <a:r>
              <a:rPr lang="en-US" dirty="0" err="1"/>
              <a:t>True</a:t>
            </a:r>
            <a:r>
              <a:rPr lang="en-US" dirty="0"/>
              <a:t> False </a:t>
            </a:r>
            <a:r>
              <a:rPr lang="en-US" dirty="0" err="1"/>
              <a:t>False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</a:t>
            </a:r>
            <a:r>
              <a:rPr lang="en-US" dirty="0" err="1">
                <a:solidFill>
                  <a:srgbClr val="0070C0"/>
                </a:solidFill>
              </a:rPr>
              <a:t>func_b</a:t>
            </a:r>
            <a:r>
              <a:rPr lang="en-US" dirty="0">
                <a:solidFill>
                  <a:srgbClr val="0070C0"/>
                </a:solidFill>
              </a:rPr>
              <a:t>(5), </a:t>
            </a:r>
            <a:r>
              <a:rPr lang="en-US" dirty="0" err="1">
                <a:solidFill>
                  <a:srgbClr val="0070C0"/>
                </a:solidFill>
              </a:rPr>
              <a:t>func_b</a:t>
            </a:r>
            <a:r>
              <a:rPr lang="en-US" dirty="0">
                <a:solidFill>
                  <a:srgbClr val="0070C0"/>
                </a:solidFill>
              </a:rPr>
              <a:t>(8), </a:t>
            </a:r>
            <a:r>
              <a:rPr lang="en-US" dirty="0" err="1">
                <a:solidFill>
                  <a:srgbClr val="0070C0"/>
                </a:solidFill>
              </a:rPr>
              <a:t>func_b</a:t>
            </a:r>
            <a:r>
              <a:rPr lang="en-US" dirty="0">
                <a:solidFill>
                  <a:srgbClr val="0070C0"/>
                </a:solidFill>
              </a:rPr>
              <a:t>(13), </a:t>
            </a:r>
            <a:r>
              <a:rPr lang="en-US" dirty="0" err="1">
                <a:solidFill>
                  <a:srgbClr val="0070C0"/>
                </a:solidFill>
              </a:rPr>
              <a:t>func_b</a:t>
            </a:r>
            <a:r>
              <a:rPr lang="en-US" dirty="0">
                <a:solidFill>
                  <a:srgbClr val="0070C0"/>
                </a:solidFill>
              </a:rPr>
              <a:t>(21))</a:t>
            </a:r>
          </a:p>
          <a:p>
            <a:pPr marL="0" indent="0">
              <a:buNone/>
            </a:pPr>
            <a:r>
              <a:rPr lang="en-US" dirty="0"/>
              <a:t>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1619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Currying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Currying:  from f(</a:t>
            </a:r>
            <a:r>
              <a:rPr lang="en-US" dirty="0" err="1" smtClean="0"/>
              <a:t>x,y</a:t>
            </a:r>
            <a:r>
              <a:rPr lang="en-US" dirty="0"/>
              <a:t>), create a curried representative notation </a:t>
            </a:r>
            <a:r>
              <a:rPr lang="en-US" dirty="0" smtClean="0"/>
              <a:t>h,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x</a:t>
            </a:r>
            <a:r>
              <a:rPr lang="en-US" dirty="0" smtClean="0"/>
              <a:t>(y) = f(</a:t>
            </a:r>
            <a:r>
              <a:rPr lang="en-US" dirty="0" err="1" smtClean="0"/>
              <a:t>x,y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divide(x, y):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>
                <a:solidFill>
                  <a:srgbClr val="0070C0"/>
                </a:solidFill>
              </a:rPr>
              <a:t>x / y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divisor(d):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>
                <a:solidFill>
                  <a:srgbClr val="0070C0"/>
                </a:solidFill>
              </a:rPr>
              <a:t>lambda x: divide(x, d)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</a:t>
            </a:r>
            <a:r>
              <a:rPr lang="en-US" dirty="0">
                <a:solidFill>
                  <a:srgbClr val="FF0000"/>
                </a:solidFill>
              </a:rPr>
              <a:t>half = divisor(2</a:t>
            </a:r>
            <a:r>
              <a:rPr lang="en-US" dirty="0" smtClean="0">
                <a:solidFill>
                  <a:srgbClr val="FF0000"/>
                </a:solidFill>
              </a:rPr>
              <a:t>)     </a:t>
            </a:r>
            <a:r>
              <a:rPr lang="en-US" dirty="0" smtClean="0"/>
              <a:t>#half = divide(x,2) = x/2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</a:t>
            </a:r>
            <a:r>
              <a:rPr lang="en-US" dirty="0">
                <a:solidFill>
                  <a:srgbClr val="FF0000"/>
                </a:solidFill>
              </a:rPr>
              <a:t>third = divisor(3</a:t>
            </a:r>
            <a:r>
              <a:rPr lang="en-US" dirty="0" smtClean="0">
                <a:solidFill>
                  <a:srgbClr val="FF0000"/>
                </a:solidFill>
              </a:rPr>
              <a:t>)   </a:t>
            </a:r>
            <a:r>
              <a:rPr lang="en-US" dirty="0" smtClean="0"/>
              <a:t>#third = divide(x,3) = x/3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print(half(32), third(32))</a:t>
            </a:r>
          </a:p>
          <a:p>
            <a:pPr marL="0" indent="0">
              <a:buNone/>
            </a:pPr>
            <a:r>
              <a:rPr lang="en-US" dirty="0"/>
              <a:t>16.0 10.666666666666666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&gt;&gt;&gt; print(half(40), third(40))</a:t>
            </a:r>
          </a:p>
          <a:p>
            <a:pPr marL="0" indent="0">
              <a:buNone/>
            </a:pPr>
            <a:r>
              <a:rPr lang="en-US" dirty="0"/>
              <a:t>20.0 13.333333333333334</a:t>
            </a:r>
          </a:p>
        </p:txBody>
      </p:sp>
    </p:spTree>
    <p:extLst>
      <p:ext uri="{BB962C8B-B14F-4D97-AF65-F5344CB8AC3E}">
        <p14:creationId xmlns:p14="http://schemas.microsoft.com/office/powerpoint/2010/main" val="291399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Higher-order Functions in </a:t>
            </a:r>
            <a:r>
              <a:rPr lang="en-US" sz="4000" dirty="0" smtClean="0">
                <a:solidFill>
                  <a:srgbClr val="7030A0"/>
                </a:solidFill>
              </a:rPr>
              <a:t>Python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functions be used as arguments?</a:t>
            </a:r>
          </a:p>
          <a:p>
            <a:pPr lvl="1"/>
            <a:r>
              <a:rPr lang="en-US" dirty="0" smtClean="0"/>
              <a:t>In Python, functions are no difference than objects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</a:t>
            </a:r>
            <a:r>
              <a:rPr lang="en-US" sz="2400" dirty="0" err="1" smtClean="0">
                <a:solidFill>
                  <a:srgbClr val="0070C0"/>
                </a:solidFill>
              </a:rPr>
              <a:t>def</a:t>
            </a:r>
            <a:r>
              <a:rPr lang="en-US" sz="2400" dirty="0" smtClean="0">
                <a:solidFill>
                  <a:srgbClr val="0070C0"/>
                </a:solidFill>
              </a:rPr>
              <a:t> foo () 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…</a:t>
            </a: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print (“in foo()”)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bar = foo</a:t>
            </a:r>
            <a:r>
              <a:rPr lang="en-US" sz="2400" dirty="0" smtClean="0"/>
              <a:t>		#function object assignment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bar()	</a:t>
            </a:r>
            <a:r>
              <a:rPr lang="en-US" sz="2400" dirty="0" smtClean="0"/>
              <a:t>	#calling bar() same as foo()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Passing a function as argument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</a:t>
            </a:r>
            <a:r>
              <a:rPr lang="en-US" sz="2400" dirty="0" err="1" smtClean="0">
                <a:solidFill>
                  <a:srgbClr val="0070C0"/>
                </a:solidFill>
              </a:rPr>
              <a:t>def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hf</a:t>
            </a:r>
            <a:r>
              <a:rPr lang="en-US" sz="2400" dirty="0" smtClean="0">
                <a:solidFill>
                  <a:srgbClr val="0070C0"/>
                </a:solidFill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</a:rPr>
              <a:t>argfun</a:t>
            </a:r>
            <a:r>
              <a:rPr lang="en-US" sz="2400" dirty="0" smtClean="0">
                <a:solidFill>
                  <a:srgbClr val="0070C0"/>
                </a:solidFill>
              </a:rPr>
              <a:t>) :		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…	</a:t>
            </a:r>
            <a:r>
              <a:rPr lang="en-US" sz="2400" dirty="0" err="1" smtClean="0">
                <a:solidFill>
                  <a:srgbClr val="FF0000"/>
                </a:solidFill>
              </a:rPr>
              <a:t>argfun</a:t>
            </a:r>
            <a:r>
              <a:rPr lang="en-US" sz="2400" dirty="0" smtClean="0">
                <a:solidFill>
                  <a:srgbClr val="FF0000"/>
                </a:solidFill>
              </a:rPr>
              <a:t>()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#calling </a:t>
            </a:r>
            <a:r>
              <a:rPr lang="en-US" sz="2400" dirty="0" err="1" smtClean="0">
                <a:solidFill>
                  <a:srgbClr val="C00000"/>
                </a:solidFill>
              </a:rPr>
              <a:t>argfun</a:t>
            </a:r>
            <a:r>
              <a:rPr lang="en-US" sz="2400" dirty="0" smtClean="0">
                <a:solidFill>
                  <a:srgbClr val="C00000"/>
                </a:solidFill>
              </a:rPr>
              <a:t> here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…	print (“back to </a:t>
            </a:r>
            <a:r>
              <a:rPr lang="en-US" sz="2400" dirty="0" err="1" smtClean="0">
                <a:solidFill>
                  <a:srgbClr val="0070C0"/>
                </a:solidFill>
              </a:rPr>
              <a:t>hf</a:t>
            </a:r>
            <a:r>
              <a:rPr lang="en-US" sz="2400" dirty="0" smtClean="0">
                <a:solidFill>
                  <a:srgbClr val="0070C0"/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</a:t>
            </a:r>
            <a:r>
              <a:rPr lang="en-US" sz="2400" dirty="0" err="1" smtClean="0">
                <a:solidFill>
                  <a:srgbClr val="0070C0"/>
                </a:solidFill>
              </a:rPr>
              <a:t>hf</a:t>
            </a:r>
            <a:r>
              <a:rPr lang="en-US" sz="2400" dirty="0" smtClean="0">
                <a:solidFill>
                  <a:srgbClr val="0070C0"/>
                </a:solidFill>
              </a:rPr>
              <a:t> (foo)			</a:t>
            </a:r>
            <a:r>
              <a:rPr lang="en-US" sz="2400" dirty="0" smtClean="0">
                <a:solidFill>
                  <a:srgbClr val="C00000"/>
                </a:solidFill>
              </a:rPr>
              <a:t>#passing foo as a parameter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2832</Words>
  <Application>Microsoft Office PowerPoint</Application>
  <PresentationFormat>On-screen Show (4:3)</PresentationFormat>
  <Paragraphs>591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Lecture 6:  High-order Functions</vt:lpstr>
      <vt:lpstr>Motivation: Integration</vt:lpstr>
      <vt:lpstr>More Examples</vt:lpstr>
      <vt:lpstr>Higher-order Functions</vt:lpstr>
      <vt:lpstr>Anonymous Functions and  lambda expression</vt:lpstr>
      <vt:lpstr>Anonymous Function: Examples https://en.wikipedia.org/wiki/Anonymous_function</vt:lpstr>
      <vt:lpstr>Return a function</vt:lpstr>
      <vt:lpstr>Currying  </vt:lpstr>
      <vt:lpstr>Higher-order Functions in Python</vt:lpstr>
      <vt:lpstr>Passing built-in functions</vt:lpstr>
      <vt:lpstr>Higher-order Function: Example</vt:lpstr>
      <vt:lpstr>Practice</vt:lpstr>
      <vt:lpstr>Anonymous Functions</vt:lpstr>
      <vt:lpstr>Lambda function vs. regular function -- simple example</vt:lpstr>
      <vt:lpstr>Built-in (higher-order) Functions</vt:lpstr>
      <vt:lpstr>map()</vt:lpstr>
      <vt:lpstr>How map() works</vt:lpstr>
      <vt:lpstr>How map() works with multiple sequences</vt:lpstr>
      <vt:lpstr>map(): functionality description</vt:lpstr>
      <vt:lpstr>Examples</vt:lpstr>
      <vt:lpstr>filter()</vt:lpstr>
      <vt:lpstr>How filter() works</vt:lpstr>
      <vt:lpstr> Examples</vt:lpstr>
      <vt:lpstr>filter(): Functionality description</vt:lpstr>
      <vt:lpstr> map/filter functionality in list operations</vt:lpstr>
      <vt:lpstr>About reduce()</vt:lpstr>
      <vt:lpstr>How reduce() works</vt:lpstr>
      <vt:lpstr>Illustration </vt:lpstr>
      <vt:lpstr>reduce() : functionality description</vt:lpstr>
      <vt:lpstr>Example</vt:lpstr>
      <vt:lpstr>Currying (partial functions)</vt:lpstr>
      <vt:lpstr>Higher-order Functions in Lisp</vt:lpstr>
      <vt:lpstr>Lists as Sets</vt:lpstr>
      <vt:lpstr>member function</vt:lpstr>
      <vt:lpstr>Member: with keyword arguments</vt:lpstr>
      <vt:lpstr>PowerPoint Presentation</vt:lpstr>
      <vt:lpstr>Member-if</vt:lpstr>
      <vt:lpstr>Union, intersection, difference</vt:lpstr>
      <vt:lpstr>subsetp</vt:lpstr>
      <vt:lpstr>Lists as sequences</vt:lpstr>
      <vt:lpstr>Sequence functions</vt:lpstr>
      <vt:lpstr> </vt:lpstr>
      <vt:lpstr>Practice</vt:lpstr>
      <vt:lpstr>  Functions as Objects</vt:lpstr>
      <vt:lpstr>Passing functions as arguments</vt:lpstr>
      <vt:lpstr>Example</vt:lpstr>
      <vt:lpstr>Practice</vt:lpstr>
      <vt:lpstr>Apply vs. Funcall: Summary</vt:lpstr>
      <vt:lpstr>Lambda</vt:lpstr>
      <vt:lpstr>Practices</vt:lpstr>
      <vt:lpstr>Mapping Functions</vt:lpstr>
      <vt:lpstr> Mapcar Examples</vt:lpstr>
      <vt:lpstr>Maplist</vt:lpstr>
      <vt:lpstr>More Mapping Functions</vt:lpstr>
      <vt:lpstr>Mapc Example</vt:lpstr>
      <vt:lpstr>Functional value of a symbol</vt:lpstr>
      <vt:lpstr>PowerPoint Presentation</vt:lpstr>
      <vt:lpstr>Application</vt:lpstr>
      <vt:lpstr>Recursive Schemata</vt:lpstr>
      <vt:lpstr>ACC-ALL</vt:lpstr>
      <vt:lpstr>ACC-Some</vt:lpstr>
      <vt:lpstr>OP-All</vt:lpstr>
      <vt:lpstr>OP-Some</vt:lpstr>
      <vt:lpstr>KEEP-SOME/DELETE-SOME</vt:lpstr>
      <vt:lpstr>ALL</vt:lpstr>
      <vt:lpstr>ANY</vt:lpstr>
      <vt:lpstr>Every, Some</vt:lpstr>
      <vt:lpstr>Functional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Lan Yang</dc:creator>
  <cp:lastModifiedBy>Lan Yang</cp:lastModifiedBy>
  <cp:revision>47</cp:revision>
  <dcterms:created xsi:type="dcterms:W3CDTF">2015-09-15T18:10:47Z</dcterms:created>
  <dcterms:modified xsi:type="dcterms:W3CDTF">2018-04-12T21:46:48Z</dcterms:modified>
</cp:coreProperties>
</file>