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5" r:id="rId5"/>
    <p:sldId id="303" r:id="rId6"/>
    <p:sldId id="304" r:id="rId7"/>
    <p:sldId id="306" r:id="rId8"/>
    <p:sldId id="307" r:id="rId9"/>
    <p:sldId id="257" r:id="rId10"/>
    <p:sldId id="291" r:id="rId11"/>
    <p:sldId id="258" r:id="rId12"/>
    <p:sldId id="259" r:id="rId13"/>
    <p:sldId id="260" r:id="rId14"/>
    <p:sldId id="261" r:id="rId15"/>
    <p:sldId id="286" r:id="rId16"/>
    <p:sldId id="284" r:id="rId17"/>
    <p:sldId id="283" r:id="rId18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75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44D2-A904-4734-811E-689012B68A11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CE49-7772-4D78-8B19-1D83CBDF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3058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Lecture </a:t>
            </a:r>
            <a:r>
              <a:rPr lang="en-US" sz="4000" dirty="0"/>
              <a:t>8</a:t>
            </a:r>
            <a:r>
              <a:rPr lang="en-US" sz="4000" dirty="0" smtClean="0"/>
              <a:t>: File I/O 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CS352 – Yang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2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and Writing from/to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 err="1" smtClean="0">
                <a:solidFill>
                  <a:srgbClr val="0070C0"/>
                </a:solidFill>
              </a:rPr>
              <a:t>nf</a:t>
            </a:r>
            <a:r>
              <a:rPr lang="en-US" i="1" dirty="0" smtClean="0">
                <a:solidFill>
                  <a:srgbClr val="0070C0"/>
                </a:solidFill>
              </a:rPr>
              <a:t> = open(‘mydata.txt’, ‘r’)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f</a:t>
            </a:r>
            <a:r>
              <a:rPr lang="en-US" i="1" dirty="0" smtClean="0">
                <a:solidFill>
                  <a:srgbClr val="0070C0"/>
                </a:solidFill>
              </a:rPr>
              <a:t>or line in </a:t>
            </a:r>
            <a:r>
              <a:rPr lang="en-US" i="1" dirty="0" err="1" smtClean="0">
                <a:solidFill>
                  <a:srgbClr val="0070C0"/>
                </a:solidFill>
              </a:rPr>
              <a:t>inf</a:t>
            </a:r>
            <a:r>
              <a:rPr lang="en-US" i="1" dirty="0" smtClean="0">
                <a:solidFill>
                  <a:srgbClr val="0070C0"/>
                </a:solidFill>
              </a:rPr>
              <a:t> 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	</a:t>
            </a:r>
            <a:r>
              <a:rPr lang="en-US" i="1" dirty="0" err="1" smtClean="0">
                <a:solidFill>
                  <a:srgbClr val="0070C0"/>
                </a:solidFill>
              </a:rPr>
              <a:t>println</a:t>
            </a:r>
            <a:r>
              <a:rPr lang="en-US" i="1" dirty="0" smtClean="0">
                <a:solidFill>
                  <a:srgbClr val="0070C0"/>
                </a:solidFill>
              </a:rPr>
              <a:t>(line)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0070C0"/>
                </a:solidFill>
              </a:rPr>
              <a:t>i</a:t>
            </a:r>
            <a:r>
              <a:rPr lang="en-US" i="1" dirty="0" err="1" smtClean="0">
                <a:solidFill>
                  <a:srgbClr val="0070C0"/>
                </a:solidFill>
              </a:rPr>
              <a:t>nf.close</a:t>
            </a:r>
            <a:r>
              <a:rPr lang="en-US" i="1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US" i="1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outf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open('mylog.txt', 'w')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outf.write</a:t>
            </a:r>
            <a:r>
              <a:rPr lang="en-US" dirty="0" smtClean="0">
                <a:solidFill>
                  <a:srgbClr val="0070C0"/>
                </a:solidFill>
              </a:rPr>
              <a:t> (‘Where are you? \n')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outf.close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Opening a file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 =open(“C:\\Users\\</a:t>
            </a:r>
            <a:r>
              <a:rPr lang="en-US" sz="2400" dirty="0" err="1" smtClean="0">
                <a:solidFill>
                  <a:schemeClr val="accent1"/>
                </a:solidFill>
              </a:rPr>
              <a:t>lyang</a:t>
            </a:r>
            <a:r>
              <a:rPr lang="en-US" sz="2400" dirty="0" smtClean="0">
                <a:solidFill>
                  <a:schemeClr val="accent1"/>
                </a:solidFill>
              </a:rPr>
              <a:t>\\python\\project1\\data”)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#open for read; note: path \\ differs in </a:t>
            </a:r>
            <a:r>
              <a:rPr lang="en-US" sz="2400" dirty="0" err="1" smtClean="0"/>
              <a:t>unix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 = open(‘test’, ‘w’)	</a:t>
            </a:r>
            <a:r>
              <a:rPr lang="en-US" sz="2400" dirty="0" smtClean="0"/>
              <a:t>	#open for write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 = open(‘data’, ‘r+’)</a:t>
            </a:r>
            <a:r>
              <a:rPr lang="en-US" sz="2400" dirty="0" smtClean="0"/>
              <a:t>		#open for read/write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 = open (‘c:\\io.sys’, ‘</a:t>
            </a:r>
            <a:r>
              <a:rPr lang="en-US" sz="2400" dirty="0" err="1" smtClean="0">
                <a:solidFill>
                  <a:schemeClr val="accent1"/>
                </a:solidFill>
              </a:rPr>
              <a:t>rb</a:t>
            </a:r>
            <a:r>
              <a:rPr lang="en-US" sz="2400" dirty="0" smtClean="0">
                <a:solidFill>
                  <a:schemeClr val="accent1"/>
                </a:solidFill>
              </a:rPr>
              <a:t>’)</a:t>
            </a:r>
            <a:r>
              <a:rPr lang="en-US" sz="2400" dirty="0" smtClean="0"/>
              <a:t>	#open binary file for read</a:t>
            </a:r>
          </a:p>
          <a:p>
            <a:r>
              <a:rPr lang="en-US" dirty="0" smtClean="0"/>
              <a:t>Basic usage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400" dirty="0" err="1">
                <a:solidFill>
                  <a:srgbClr val="0070C0"/>
                </a:solidFill>
              </a:rPr>
              <a:t>outfile</a:t>
            </a:r>
            <a:r>
              <a:rPr lang="en-US" sz="2400" dirty="0">
                <a:solidFill>
                  <a:srgbClr val="0070C0"/>
                </a:solidFill>
              </a:rPr>
              <a:t> = open('output.dat', 'w')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err="1" smtClean="0">
                <a:solidFill>
                  <a:srgbClr val="0070C0"/>
                </a:solidFill>
              </a:rPr>
              <a:t>infile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= open('input.dat', r')‏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07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000" dirty="0" smtClean="0"/>
              <a:t>Built-in methods for file objects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 smtClean="0">
                <a:solidFill>
                  <a:schemeClr val="accent1"/>
                </a:solidFill>
              </a:rPr>
              <a:t>ile.close</a:t>
            </a:r>
            <a:r>
              <a:rPr lang="en-US" sz="2800" dirty="0" smtClean="0">
                <a:solidFill>
                  <a:schemeClr val="accent1"/>
                </a:solidFill>
              </a:rPr>
              <a:t>()</a:t>
            </a:r>
            <a:r>
              <a:rPr lang="en-US" sz="2800" dirty="0" smtClean="0"/>
              <a:t>		#file: a file object; close the file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1"/>
                </a:solidFill>
              </a:rPr>
              <a:t>file.flush</a:t>
            </a:r>
            <a:r>
              <a:rPr lang="en-US" sz="2800" dirty="0" smtClean="0">
                <a:solidFill>
                  <a:schemeClr val="accent1"/>
                </a:solidFill>
              </a:rPr>
              <a:t>()</a:t>
            </a:r>
            <a:r>
              <a:rPr lang="en-US" sz="2800" dirty="0" smtClean="0"/>
              <a:t>		#flush the internal buffer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 smtClean="0">
                <a:solidFill>
                  <a:schemeClr val="accent1"/>
                </a:solidFill>
              </a:rPr>
              <a:t>ile.read</a:t>
            </a:r>
            <a:r>
              <a:rPr lang="en-US" sz="2800" dirty="0" smtClean="0">
                <a:solidFill>
                  <a:schemeClr val="accent1"/>
                </a:solidFill>
              </a:rPr>
              <a:t>(size=-1</a:t>
            </a:r>
            <a:r>
              <a:rPr lang="en-US" sz="2800" dirty="0" smtClean="0"/>
              <a:t>)	</a:t>
            </a:r>
          </a:p>
          <a:p>
            <a:pPr marL="0" indent="0">
              <a:buNone/>
            </a:pPr>
            <a:r>
              <a:rPr lang="en-US" sz="2800" dirty="0" smtClean="0"/>
              <a:t>     </a:t>
            </a:r>
            <a:r>
              <a:rPr lang="en-US" sz="2400" dirty="0" smtClean="0"/>
              <a:t>#read  and return size bytes of file; size – 1 or none: a string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 smtClean="0">
                <a:solidFill>
                  <a:schemeClr val="accent1"/>
                </a:solidFill>
              </a:rPr>
              <a:t>ile.readline</a:t>
            </a:r>
            <a:r>
              <a:rPr lang="en-US" sz="2800" dirty="0" smtClean="0">
                <a:solidFill>
                  <a:schemeClr val="accent1"/>
                </a:solidFill>
              </a:rPr>
              <a:t>(size = -1)</a:t>
            </a:r>
            <a:r>
              <a:rPr lang="en-US" sz="2800" dirty="0" smtClean="0"/>
              <a:t>	</a:t>
            </a:r>
            <a:r>
              <a:rPr lang="en-US" sz="2400" dirty="0"/>
              <a:t>#returns the next line in </a:t>
            </a:r>
            <a:r>
              <a:rPr lang="en-US" sz="2400" dirty="0" smtClean="0"/>
              <a:t>the file</a:t>
            </a:r>
            <a:endParaRPr lang="en-US" sz="24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file.readlines</a:t>
            </a:r>
            <a:r>
              <a:rPr lang="en-US" sz="2800" dirty="0" smtClean="0">
                <a:solidFill>
                  <a:srgbClr val="0070C0"/>
                </a:solidFill>
              </a:rPr>
              <a:t>()</a:t>
            </a:r>
            <a:r>
              <a:rPr lang="en-US" sz="2800" dirty="0" smtClean="0"/>
              <a:t>	</a:t>
            </a:r>
            <a:r>
              <a:rPr lang="en-US" sz="2200" dirty="0" smtClean="0"/>
              <a:t>#reads and returns all lines from file as a list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 smtClean="0">
                <a:solidFill>
                  <a:schemeClr val="accent1"/>
                </a:solidFill>
              </a:rPr>
              <a:t>ile.write</a:t>
            </a:r>
            <a:r>
              <a:rPr lang="en-US" sz="2800" dirty="0" smtClean="0">
                <a:solidFill>
                  <a:schemeClr val="accent1"/>
                </a:solidFill>
              </a:rPr>
              <a:t>(</a:t>
            </a:r>
            <a:r>
              <a:rPr lang="en-US" sz="2800" dirty="0" err="1" smtClean="0">
                <a:solidFill>
                  <a:schemeClr val="accent1"/>
                </a:solidFill>
              </a:rPr>
              <a:t>str</a:t>
            </a:r>
            <a:r>
              <a:rPr lang="en-US" sz="2800" dirty="0" smtClean="0">
                <a:solidFill>
                  <a:schemeClr val="accent1"/>
                </a:solidFill>
              </a:rPr>
              <a:t>)	</a:t>
            </a:r>
            <a:r>
              <a:rPr lang="en-US" sz="2400" dirty="0" smtClean="0"/>
              <a:t>#write a string to file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accent1"/>
                </a:solidFill>
              </a:rPr>
              <a:t>f</a:t>
            </a:r>
            <a:r>
              <a:rPr lang="en-US" sz="2800" dirty="0" err="1" smtClean="0">
                <a:solidFill>
                  <a:schemeClr val="accent1"/>
                </a:solidFill>
              </a:rPr>
              <a:t>ile.writelines</a:t>
            </a:r>
            <a:r>
              <a:rPr lang="en-US" sz="2800" dirty="0" smtClean="0">
                <a:solidFill>
                  <a:schemeClr val="accent1"/>
                </a:solidFill>
              </a:rPr>
              <a:t>(</a:t>
            </a:r>
            <a:r>
              <a:rPr lang="en-US" sz="2800" dirty="0" err="1" smtClean="0">
                <a:solidFill>
                  <a:schemeClr val="accent1"/>
                </a:solidFill>
              </a:rPr>
              <a:t>seq</a:t>
            </a:r>
            <a:r>
              <a:rPr lang="en-US" sz="2800" dirty="0" smtClean="0">
                <a:solidFill>
                  <a:schemeClr val="accent1"/>
                </a:solidFill>
              </a:rPr>
              <a:t>)	</a:t>
            </a:r>
            <a:r>
              <a:rPr lang="en-US" sz="2400" dirty="0" smtClean="0"/>
              <a:t>#write sequence of strings to file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804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#writing to a file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=open(“C:\\Users\\</a:t>
            </a:r>
            <a:r>
              <a:rPr lang="en-US" sz="2400" dirty="0" err="1" smtClean="0">
                <a:solidFill>
                  <a:schemeClr val="accent1"/>
                </a:solidFill>
              </a:rPr>
              <a:t>lyang</a:t>
            </a:r>
            <a:r>
              <a:rPr lang="en-US" sz="2400" dirty="0" smtClean="0">
                <a:solidFill>
                  <a:schemeClr val="accent1"/>
                </a:solidFill>
              </a:rPr>
              <a:t>\\python\\project1\\data”, “w”)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for j in range(10)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err="1" smtClean="0">
                <a:solidFill>
                  <a:schemeClr val="accent1"/>
                </a:solidFill>
              </a:rPr>
              <a:t>fp.write</a:t>
            </a:r>
            <a:r>
              <a:rPr lang="en-US" sz="2400" dirty="0" smtClean="0">
                <a:solidFill>
                  <a:schemeClr val="accent1"/>
                </a:solidFill>
              </a:rPr>
              <a:t>(“test data line “ + </a:t>
            </a:r>
            <a:r>
              <a:rPr lang="en-US" sz="2400" dirty="0" err="1" smtClean="0">
                <a:solidFill>
                  <a:schemeClr val="accent1"/>
                </a:solidFill>
              </a:rPr>
              <a:t>str</a:t>
            </a:r>
            <a:r>
              <a:rPr lang="en-US" sz="2400" dirty="0" smtClean="0">
                <a:solidFill>
                  <a:schemeClr val="accent1"/>
                </a:solidFill>
              </a:rPr>
              <a:t>(j))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f</a:t>
            </a:r>
            <a:r>
              <a:rPr lang="en-US" sz="2400" dirty="0" err="1" smtClean="0">
                <a:solidFill>
                  <a:schemeClr val="accent1"/>
                </a:solidFill>
              </a:rPr>
              <a:t>p.close</a:t>
            </a:r>
            <a:r>
              <a:rPr lang="en-US" sz="2400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#reading from the file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=open(“C:\\Users\\</a:t>
            </a:r>
            <a:r>
              <a:rPr lang="en-US" sz="2400" dirty="0" err="1" smtClean="0">
                <a:solidFill>
                  <a:schemeClr val="accent1"/>
                </a:solidFill>
              </a:rPr>
              <a:t>lyang</a:t>
            </a:r>
            <a:r>
              <a:rPr lang="en-US" sz="2400" dirty="0" smtClean="0">
                <a:solidFill>
                  <a:schemeClr val="accent1"/>
                </a:solidFill>
              </a:rPr>
              <a:t>\\python\\project1\\data”, “</a:t>
            </a:r>
            <a:r>
              <a:rPr lang="en-US" sz="2400" dirty="0">
                <a:solidFill>
                  <a:schemeClr val="accent1"/>
                </a:solidFill>
              </a:rPr>
              <a:t>r</a:t>
            </a:r>
            <a:r>
              <a:rPr lang="en-US" sz="2400" dirty="0" smtClean="0">
                <a:solidFill>
                  <a:schemeClr val="accent1"/>
                </a:solidFill>
              </a:rPr>
              <a:t>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f</a:t>
            </a:r>
            <a:r>
              <a:rPr lang="en-US" sz="2400" dirty="0" smtClean="0">
                <a:solidFill>
                  <a:schemeClr val="accent1"/>
                </a:solidFill>
              </a:rPr>
              <a:t>or </a:t>
            </a:r>
            <a:r>
              <a:rPr lang="en-US" sz="2400" dirty="0" err="1" smtClean="0">
                <a:solidFill>
                  <a:schemeClr val="accent1"/>
                </a:solidFill>
              </a:rPr>
              <a:t>eachLine</a:t>
            </a:r>
            <a:r>
              <a:rPr lang="en-US" sz="2400" dirty="0" smtClean="0">
                <a:solidFill>
                  <a:schemeClr val="accent1"/>
                </a:solidFill>
              </a:rPr>
              <a:t> in </a:t>
            </a:r>
            <a:r>
              <a:rPr lang="en-US" sz="2400" dirty="0" err="1" smtClean="0">
                <a:solidFill>
                  <a:schemeClr val="accent1"/>
                </a:solidFill>
              </a:rPr>
              <a:t>fp</a:t>
            </a:r>
            <a:r>
              <a:rPr lang="en-US" sz="2400" dirty="0" smtClean="0">
                <a:solidFill>
                  <a:schemeClr val="accent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print (</a:t>
            </a:r>
            <a:r>
              <a:rPr lang="en-US" sz="2400" dirty="0" err="1" smtClean="0">
                <a:solidFill>
                  <a:schemeClr val="accent1"/>
                </a:solidFill>
              </a:rPr>
              <a:t>eachLine</a:t>
            </a:r>
            <a:r>
              <a:rPr lang="en-US" sz="2400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f</a:t>
            </a:r>
            <a:r>
              <a:rPr lang="en-US" sz="2400" dirty="0" err="1" smtClean="0">
                <a:solidFill>
                  <a:schemeClr val="accent1"/>
                </a:solidFill>
              </a:rPr>
              <a:t>p.close</a:t>
            </a:r>
            <a:r>
              <a:rPr lang="en-US" sz="2400" dirty="0" smtClean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05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One More Example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fn</a:t>
            </a:r>
            <a:r>
              <a:rPr lang="en-US" sz="2800" dirty="0" smtClean="0">
                <a:solidFill>
                  <a:srgbClr val="0070C0"/>
                </a:solidFill>
              </a:rPr>
              <a:t> = input (“Enter file name: “)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fobj</a:t>
            </a:r>
            <a:r>
              <a:rPr lang="en-US" sz="2800" dirty="0" smtClean="0">
                <a:solidFill>
                  <a:srgbClr val="0070C0"/>
                </a:solidFill>
              </a:rPr>
              <a:t> = open(</a:t>
            </a:r>
            <a:r>
              <a:rPr lang="en-US" sz="2800" dirty="0" err="1" smtClean="0">
                <a:solidFill>
                  <a:srgbClr val="0070C0"/>
                </a:solidFill>
              </a:rPr>
              <a:t>fn</a:t>
            </a:r>
            <a:r>
              <a:rPr lang="en-US" sz="2800" dirty="0" smtClean="0">
                <a:solidFill>
                  <a:srgbClr val="0070C0"/>
                </a:solidFill>
              </a:rPr>
              <a:t>, “w”)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while True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aLine</a:t>
            </a:r>
            <a:r>
              <a:rPr lang="en-US" sz="2800" dirty="0" smtClean="0">
                <a:solidFill>
                  <a:srgbClr val="0070C0"/>
                </a:solidFill>
              </a:rPr>
              <a:t> = input(“Enter a line, ‘.’ to quite): “)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if </a:t>
            </a:r>
            <a:r>
              <a:rPr lang="en-US" sz="2800" dirty="0" err="1" smtClean="0">
                <a:solidFill>
                  <a:srgbClr val="0070C0"/>
                </a:solidFill>
              </a:rPr>
              <a:t>aLine</a:t>
            </a:r>
            <a:r>
              <a:rPr lang="en-US" sz="2800" dirty="0" smtClean="0">
                <a:solidFill>
                  <a:srgbClr val="0070C0"/>
                </a:solidFill>
              </a:rPr>
              <a:t> != “.”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</a:t>
            </a:r>
            <a:r>
              <a:rPr lang="en-US" sz="2800" dirty="0" err="1" smtClean="0">
                <a:solidFill>
                  <a:srgbClr val="0070C0"/>
                </a:solidFill>
              </a:rPr>
              <a:t>fobj.write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aLine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else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	break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fobj.close</a:t>
            </a:r>
            <a:r>
              <a:rPr lang="en-US" sz="2800" dirty="0" smtClean="0">
                <a:solidFill>
                  <a:srgbClr val="0070C0"/>
                </a:solidFill>
              </a:rPr>
              <a:t>()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lines in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0070C0"/>
                </a:solidFill>
              </a:rPr>
              <a:t>myFile</a:t>
            </a:r>
            <a:r>
              <a:rPr lang="en-US" sz="2800" dirty="0" smtClean="0">
                <a:solidFill>
                  <a:srgbClr val="0070C0"/>
                </a:solidFill>
              </a:rPr>
              <a:t> = open(“rainfall.txt”, “r”)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for </a:t>
            </a:r>
            <a:r>
              <a:rPr lang="en-US" sz="2800" dirty="0" smtClean="0">
                <a:solidFill>
                  <a:srgbClr val="FF0000"/>
                </a:solidFill>
              </a:rPr>
              <a:t>line in </a:t>
            </a:r>
            <a:r>
              <a:rPr lang="en-US" sz="2800" dirty="0" err="1" smtClean="0">
                <a:solidFill>
                  <a:srgbClr val="FF0000"/>
                </a:solidFill>
              </a:rPr>
              <a:t>myFile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print(line)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values = </a:t>
            </a:r>
            <a:r>
              <a:rPr lang="en-US" sz="2800" dirty="0" err="1" smtClean="0">
                <a:solidFill>
                  <a:srgbClr val="0070C0"/>
                </a:solidFill>
              </a:rPr>
              <a:t>line.split</a:t>
            </a:r>
            <a:r>
              <a:rPr lang="en-US" sz="2800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print(values[0], “had”, values[1], “inches of rain”)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4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</a:t>
            </a:r>
            <a:r>
              <a:rPr lang="en-US" dirty="0" err="1" smtClean="0">
                <a:solidFill>
                  <a:schemeClr val="accent2"/>
                </a:solidFill>
              </a:rPr>
              <a:t>stdout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 statements normally go to </a:t>
            </a:r>
            <a:r>
              <a:rPr lang="en-US" dirty="0" err="1">
                <a:solidFill>
                  <a:srgbClr val="C00000"/>
                </a:solidFill>
              </a:rPr>
              <a:t>stdout</a:t>
            </a:r>
            <a:r>
              <a:rPr lang="en-US" dirty="0"/>
              <a:t> (“standard output,” i.e., the screen)‏</a:t>
            </a:r>
          </a:p>
          <a:p>
            <a:r>
              <a:rPr lang="en-US" dirty="0" err="1">
                <a:solidFill>
                  <a:srgbClr val="C00000"/>
                </a:solidFill>
              </a:rPr>
              <a:t>stdout</a:t>
            </a:r>
            <a:r>
              <a:rPr lang="en-US" dirty="0"/>
              <a:t> can be redirected to a file: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>
                <a:solidFill>
                  <a:srgbClr val="0070C0"/>
                </a:solidFill>
              </a:rPr>
              <a:t>import sys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 err="1">
                <a:solidFill>
                  <a:srgbClr val="0070C0"/>
                </a:solidFill>
              </a:rPr>
              <a:t>sys.stdout</a:t>
            </a:r>
            <a:r>
              <a:rPr lang="en-US" sz="3000" dirty="0">
                <a:solidFill>
                  <a:srgbClr val="0070C0"/>
                </a:solidFill>
              </a:rPr>
              <a:t> = open('output.txt', 'w')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print </a:t>
            </a:r>
            <a:r>
              <a:rPr lang="en-US" sz="3000" dirty="0" smtClean="0">
                <a:solidFill>
                  <a:srgbClr val="0070C0"/>
                </a:solidFill>
              </a:rPr>
              <a:t>(message)   </a:t>
            </a:r>
            <a:r>
              <a:rPr lang="en-US" sz="3000" dirty="0"/>
              <a:t># will show up in output.txt</a:t>
            </a:r>
            <a:br>
              <a:rPr lang="en-US" sz="3000" dirty="0"/>
            </a:br>
            <a:endParaRPr lang="en-US" dirty="0"/>
          </a:p>
          <a:p>
            <a:r>
              <a:rPr lang="en-US" dirty="0"/>
              <a:t>Alternatively, to print just some stuff to a file: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print &gt;&gt; </a:t>
            </a:r>
            <a:r>
              <a:rPr lang="en-US" dirty="0" err="1">
                <a:solidFill>
                  <a:srgbClr val="0070C0"/>
                </a:solidFill>
              </a:rPr>
              <a:t>logfile</a:t>
            </a:r>
            <a:r>
              <a:rPr lang="en-US" dirty="0"/>
              <a:t>, message # if </a:t>
            </a:r>
            <a:r>
              <a:rPr lang="en-US" dirty="0" err="1"/>
              <a:t>logfile</a:t>
            </a:r>
            <a:r>
              <a:rPr lang="en-US" dirty="0"/>
              <a:t> open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Summary: basic file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output </a:t>
            </a:r>
            <a:r>
              <a:rPr lang="en-US" dirty="0">
                <a:solidFill>
                  <a:srgbClr val="0070C0"/>
                </a:solidFill>
              </a:rPr>
              <a:t>= open('output.dat', 'w')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input = open('input.dat', 'r')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input.read</a:t>
            </a:r>
            <a:r>
              <a:rPr lang="en-US" dirty="0">
                <a:solidFill>
                  <a:srgbClr val="0070C0"/>
                </a:solidFill>
              </a:rPr>
              <a:t>()       </a:t>
            </a:r>
            <a:r>
              <a:rPr lang="en-US" dirty="0" smtClean="0">
                <a:solidFill>
                  <a:srgbClr val="0070C0"/>
                </a:solidFill>
              </a:rPr>
              <a:t>	 </a:t>
            </a:r>
            <a:r>
              <a:rPr lang="en-US" dirty="0"/>
              <a:t># read whole file into string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input.read</a:t>
            </a:r>
            <a:r>
              <a:rPr lang="en-US" dirty="0">
                <a:solidFill>
                  <a:srgbClr val="0070C0"/>
                </a:solidFill>
              </a:rPr>
              <a:t>(N)     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 </a:t>
            </a:r>
            <a:r>
              <a:rPr lang="en-US" dirty="0"/>
              <a:t>read N bytes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input.readline</a:t>
            </a:r>
            <a:r>
              <a:rPr lang="en-US" dirty="0">
                <a:solidFill>
                  <a:srgbClr val="0070C0"/>
                </a:solidFill>
              </a:rPr>
              <a:t>()  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 </a:t>
            </a:r>
            <a:r>
              <a:rPr lang="en-US" dirty="0"/>
              <a:t>read next line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 = </a:t>
            </a:r>
            <a:r>
              <a:rPr lang="en-US" dirty="0" err="1">
                <a:solidFill>
                  <a:srgbClr val="0070C0"/>
                </a:solidFill>
              </a:rPr>
              <a:t>input.readlines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 </a:t>
            </a:r>
            <a:r>
              <a:rPr lang="en-US" dirty="0"/>
              <a:t>read file into list </a:t>
            </a:r>
            <a:r>
              <a:rPr lang="en-US" dirty="0" smtClean="0"/>
              <a:t>of </a:t>
            </a:r>
            <a:r>
              <a:rPr lang="en-US" dirty="0"/>
              <a:t>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output.write</a:t>
            </a:r>
            <a:r>
              <a:rPr lang="en-US" dirty="0">
                <a:solidFill>
                  <a:srgbClr val="0070C0"/>
                </a:solidFill>
              </a:rPr>
              <a:t>(A) </a:t>
            </a:r>
            <a:r>
              <a:rPr lang="en-US" dirty="0" smtClean="0">
                <a:solidFill>
                  <a:srgbClr val="0070C0"/>
                </a:solidFill>
              </a:rPr>
              <a:t>		</a:t>
            </a:r>
            <a:r>
              <a:rPr lang="en-US" dirty="0" smtClean="0"/>
              <a:t># </a:t>
            </a:r>
            <a:r>
              <a:rPr lang="en-US" dirty="0"/>
              <a:t>Write string A into file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output.writelines</a:t>
            </a:r>
            <a:r>
              <a:rPr lang="en-US" dirty="0">
                <a:solidFill>
                  <a:srgbClr val="0070C0"/>
                </a:solidFill>
              </a:rPr>
              <a:t>(A)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 </a:t>
            </a:r>
            <a:r>
              <a:rPr lang="en-US" dirty="0"/>
              <a:t>Write list of strings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output.close</a:t>
            </a:r>
            <a:r>
              <a:rPr lang="en-US" dirty="0">
                <a:solidFill>
                  <a:srgbClr val="0070C0"/>
                </a:solidFill>
              </a:rPr>
              <a:t>()          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/>
              <a:t># </a:t>
            </a:r>
            <a:r>
              <a:rPr lang="en-US" dirty="0"/>
              <a:t>Close a </a:t>
            </a:r>
            <a:r>
              <a:rPr lang="en-US" dirty="0" smtClean="0"/>
              <a:t>file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Python can also read (directly) from a cs</a:t>
            </a:r>
            <a:r>
              <a:rPr lang="en-US" dirty="0" smtClean="0"/>
              <a:t>v file, from internet, …</a:t>
            </a:r>
          </a:p>
          <a:p>
            <a:pPr marL="400050" lvl="1" indent="0">
              <a:buNone/>
            </a:pPr>
            <a:r>
              <a:rPr lang="en-US" dirty="0" smtClean="0"/>
              <a:t>Common Lisp also has similar library to do so 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Lisp</a:t>
            </a:r>
            <a:r>
              <a:rPr lang="en-US" dirty="0" smtClean="0"/>
              <a:t>: </a:t>
            </a:r>
            <a:r>
              <a:rPr lang="en-US" dirty="0" err="1" smtClean="0"/>
              <a:t>Input/Output</a:t>
            </a:r>
            <a:r>
              <a:rPr lang="en-US" dirty="0" smtClean="0"/>
              <a:t>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Streams</a:t>
            </a:r>
            <a:r>
              <a:rPr lang="en-US" dirty="0" smtClean="0"/>
              <a:t> are Lisp objects representing sources and/or destinations of characters.</a:t>
            </a:r>
          </a:p>
          <a:p>
            <a:r>
              <a:rPr lang="en-US" dirty="0" smtClean="0"/>
              <a:t>To read from or write to a </a:t>
            </a:r>
            <a:r>
              <a:rPr lang="en-US" dirty="0" smtClean="0">
                <a:solidFill>
                  <a:srgbClr val="0070C0"/>
                </a:solidFill>
              </a:rPr>
              <a:t>file</a:t>
            </a:r>
            <a:r>
              <a:rPr lang="en-US" dirty="0" smtClean="0"/>
              <a:t>, you open it as </a:t>
            </a:r>
            <a:r>
              <a:rPr lang="en-US" dirty="0" smtClean="0">
                <a:solidFill>
                  <a:srgbClr val="0070C0"/>
                </a:solidFill>
              </a:rPr>
              <a:t>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default, input is read from the stream </a:t>
            </a:r>
            <a:r>
              <a:rPr lang="en-US" dirty="0" smtClean="0">
                <a:solidFill>
                  <a:srgbClr val="0070C0"/>
                </a:solidFill>
              </a:rPr>
              <a:t>*standard-input*</a:t>
            </a:r>
            <a:r>
              <a:rPr lang="en-US" dirty="0" smtClean="0"/>
              <a:t>. The default output stream is </a:t>
            </a:r>
            <a:r>
              <a:rPr lang="en-US" dirty="0" smtClean="0">
                <a:solidFill>
                  <a:srgbClr val="0070C0"/>
                </a:solidFill>
              </a:rPr>
              <a:t>*standard-output*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8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64820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pathname</a:t>
            </a:r>
            <a:r>
              <a:rPr lang="en-US" dirty="0" smtClean="0"/>
              <a:t> is a portable way of specifying a file</a:t>
            </a:r>
          </a:p>
          <a:p>
            <a:r>
              <a:rPr lang="en-US" dirty="0" smtClean="0"/>
              <a:t>It has six components (but you don’t have to specify all)</a:t>
            </a:r>
          </a:p>
          <a:p>
            <a:pPr lvl="1"/>
            <a:r>
              <a:rPr lang="en-US" dirty="0" smtClean="0"/>
              <a:t>Host</a:t>
            </a:r>
          </a:p>
          <a:p>
            <a:pPr lvl="1"/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Version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path (make-pathname :name “outfile.txt”))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my-out (open path :direction :output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                                        :if-exists :supersede)))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(format my-out “Hello ~%”)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(close my-out)</a:t>
            </a:r>
          </a:p>
        </p:txBody>
      </p:sp>
    </p:spTree>
    <p:extLst>
      <p:ext uri="{BB962C8B-B14F-4D97-AF65-F5344CB8AC3E}">
        <p14:creationId xmlns:p14="http://schemas.microsoft.com/office/powerpoint/2010/main" val="11978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Another way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(with-open-file (my-out file :direction :output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                                          :if-exists :supersede)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 (format my-out “Hello~%))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6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0070C0"/>
                </a:solidFill>
              </a:rPr>
              <a:t>format t "Color ~A, number1 ~D, number2 ~5,'0D, hex ~X,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float </a:t>
            </a:r>
            <a:r>
              <a:rPr lang="en-US" sz="2400" dirty="0">
                <a:solidFill>
                  <a:srgbClr val="0070C0"/>
                </a:solidFill>
              </a:rPr>
              <a:t>~5,2F, unsigned value ~D</a:t>
            </a:r>
            <a:r>
              <a:rPr lang="en-US" sz="2400" dirty="0" smtClean="0">
                <a:solidFill>
                  <a:srgbClr val="0070C0"/>
                </a:solidFill>
              </a:rPr>
              <a:t>.~%”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"</a:t>
            </a:r>
            <a:r>
              <a:rPr lang="en-US" sz="2400" dirty="0">
                <a:solidFill>
                  <a:srgbClr val="0070C0"/>
                </a:solidFill>
              </a:rPr>
              <a:t>red" 123456 89 255 </a:t>
            </a:r>
            <a:r>
              <a:rPr lang="en-US" sz="2400" dirty="0" smtClean="0">
                <a:solidFill>
                  <a:srgbClr val="0070C0"/>
                </a:solidFill>
              </a:rPr>
              <a:t>	3.14 </a:t>
            </a:r>
            <a:r>
              <a:rPr lang="en-US" sz="2400" dirty="0">
                <a:solidFill>
                  <a:srgbClr val="0070C0"/>
                </a:solidFill>
              </a:rPr>
              <a:t>250)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;; prints: Color red, number1 123456, number2 00089, hex FF, float  3.14, unsigned value 250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~5,’0D</a:t>
            </a:r>
            <a:r>
              <a:rPr lang="en-US" sz="2400" dirty="0" smtClean="0"/>
              <a:t>:  integer number in 5 spaces, filled with 0s if needed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~%</a:t>
            </a:r>
            <a:r>
              <a:rPr lang="en-US" sz="2400" dirty="0" smtClean="0"/>
              <a:t>: newline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72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setf</a:t>
            </a:r>
            <a:r>
              <a:rPr lang="en-US" dirty="0">
                <a:solidFill>
                  <a:srgbClr val="0070C0"/>
                </a:solidFill>
              </a:rPr>
              <a:t> path (make-pathname :name </a:t>
            </a:r>
            <a:r>
              <a:rPr lang="en-US" dirty="0" smtClean="0">
                <a:solidFill>
                  <a:srgbClr val="0070C0"/>
                </a:solidFill>
              </a:rPr>
              <a:t>“infile.txt”))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setf</a:t>
            </a:r>
            <a:r>
              <a:rPr lang="en-US" dirty="0" smtClean="0">
                <a:solidFill>
                  <a:srgbClr val="0070C0"/>
                </a:solidFill>
              </a:rPr>
              <a:t> my-in (open path :direction :input))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(read-line my-in)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(close my-in)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two most popular input functions: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read-line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read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9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Input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err="1" smtClean="0">
                <a:solidFill>
                  <a:srgbClr val="0070C0"/>
                </a:solidFill>
              </a:rPr>
              <a:t>prog</a:t>
            </a:r>
            <a:r>
              <a:rPr lang="en-US" dirty="0" err="1">
                <a:solidFill>
                  <a:srgbClr val="0070C0"/>
                </a:solidFill>
              </a:rPr>
              <a:t>n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(format t “please enter your name”)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(read-line)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Special operator </a:t>
            </a:r>
            <a:r>
              <a:rPr lang="en-US" dirty="0" err="1" smtClean="0">
                <a:solidFill>
                  <a:srgbClr val="0070C0"/>
                </a:solidFill>
              </a:rPr>
              <a:t>progn</a:t>
            </a:r>
            <a:r>
              <a:rPr lang="en-US" dirty="0" smtClean="0"/>
              <a:t>: </a:t>
            </a:r>
          </a:p>
          <a:p>
            <a:pPr marL="400050" lvl="1" indent="0">
              <a:buNone/>
            </a:pPr>
            <a:r>
              <a:rPr lang="en-US" dirty="0"/>
              <a:t>E</a:t>
            </a:r>
            <a:r>
              <a:rPr lang="en-US" dirty="0" smtClean="0"/>
              <a:t>valuates expressions in order; returning the value of last expression (thus it will not return the result of (format t …))</a:t>
            </a:r>
          </a:p>
          <a:p>
            <a:pPr marL="400050" lvl="1" indent="0">
              <a:buNone/>
            </a:pPr>
            <a:r>
              <a:rPr lang="en-US" dirty="0" smtClean="0"/>
              <a:t>Similar to a block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Input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n-US" sz="2800" dirty="0" err="1" smtClean="0">
                <a:solidFill>
                  <a:srgbClr val="0070C0"/>
                </a:solidFill>
              </a:rPr>
              <a:t>defun</a:t>
            </a:r>
            <a:r>
              <a:rPr lang="en-US" sz="2800" dirty="0" smtClean="0">
                <a:solidFill>
                  <a:srgbClr val="0070C0"/>
                </a:solidFill>
              </a:rPr>
              <a:t> pseudo-cat (file)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(with-open-file (my-in file :direction :input)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(do ((line (read-line my-in nil ‘</a:t>
            </a:r>
            <a:r>
              <a:rPr lang="en-US" sz="2800" dirty="0" err="1" smtClean="0">
                <a:solidFill>
                  <a:srgbClr val="0070C0"/>
                </a:solidFill>
              </a:rPr>
              <a:t>eof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            (read-line my-in nil ‘</a:t>
            </a:r>
            <a:r>
              <a:rPr lang="en-US" sz="2800" dirty="0" err="1" smtClean="0">
                <a:solidFill>
                  <a:srgbClr val="0070C0"/>
                </a:solidFill>
              </a:rPr>
              <a:t>eof</a:t>
            </a:r>
            <a:r>
              <a:rPr lang="en-US" sz="2800" dirty="0" smtClean="0">
                <a:solidFill>
                  <a:srgbClr val="0070C0"/>
                </a:solidFill>
              </a:rPr>
              <a:t>)))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   ((</a:t>
            </a:r>
            <a:r>
              <a:rPr lang="en-US" sz="2800" dirty="0" err="1" smtClean="0">
                <a:solidFill>
                  <a:srgbClr val="0070C0"/>
                </a:solidFill>
              </a:rPr>
              <a:t>eq</a:t>
            </a:r>
            <a:r>
              <a:rPr lang="en-US" sz="2800" dirty="0" smtClean="0">
                <a:solidFill>
                  <a:srgbClr val="0070C0"/>
                </a:solidFill>
              </a:rPr>
              <a:t> line ‘</a:t>
            </a:r>
            <a:r>
              <a:rPr lang="en-US" sz="2800" dirty="0" err="1" smtClean="0">
                <a:solidFill>
                  <a:srgbClr val="0070C0"/>
                </a:solidFill>
              </a:rPr>
              <a:t>eof</a:t>
            </a:r>
            <a:r>
              <a:rPr lang="en-US" sz="2800" dirty="0" smtClean="0">
                <a:solidFill>
                  <a:srgbClr val="0070C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(format t “~A ~%” line))))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(pseudo-cat “temp.txt”)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Python</a:t>
            </a:r>
            <a:r>
              <a:rPr lang="en-US" sz="4000" dirty="0" smtClean="0"/>
              <a:t>: File I/O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File object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0070C0"/>
                </a:solidFill>
              </a:rPr>
              <a:t>file_obj</a:t>
            </a:r>
            <a:r>
              <a:rPr lang="en-US" sz="2400" dirty="0" smtClean="0">
                <a:solidFill>
                  <a:srgbClr val="0070C0"/>
                </a:solidFill>
              </a:rPr>
              <a:t> = open (</a:t>
            </a:r>
            <a:r>
              <a:rPr lang="en-US" sz="2400" dirty="0" err="1" smtClean="0">
                <a:solidFill>
                  <a:srgbClr val="0070C0"/>
                </a:solidFill>
              </a:rPr>
              <a:t>file_name</a:t>
            </a:r>
            <a:r>
              <a:rPr lang="en-US" sz="2400" dirty="0" smtClean="0">
                <a:solidFill>
                  <a:srgbClr val="0070C0"/>
                </a:solidFill>
              </a:rPr>
              <a:t>, </a:t>
            </a:r>
            <a:r>
              <a:rPr lang="en-US" sz="2400" dirty="0" err="1" smtClean="0">
                <a:solidFill>
                  <a:srgbClr val="0070C0"/>
                </a:solidFill>
              </a:rPr>
              <a:t>access_mode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=‘r’, buffering=-1)</a:t>
            </a:r>
            <a:endParaRPr lang="en-US" sz="2400" dirty="0"/>
          </a:p>
          <a:p>
            <a:pPr lvl="1"/>
            <a:r>
              <a:rPr lang="en-US" sz="2400" dirty="0" smtClean="0"/>
              <a:t>Access mode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r</a:t>
            </a:r>
            <a:r>
              <a:rPr lang="en-US" sz="2400" dirty="0" smtClean="0"/>
              <a:t> for read, </a:t>
            </a:r>
            <a:r>
              <a:rPr lang="en-US" sz="2400" dirty="0" smtClean="0">
                <a:solidFill>
                  <a:srgbClr val="C00000"/>
                </a:solidFill>
              </a:rPr>
              <a:t>w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for write,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for append, …</a:t>
            </a:r>
          </a:p>
          <a:p>
            <a:pPr lvl="1"/>
            <a:r>
              <a:rPr lang="en-US" sz="2400" dirty="0" smtClean="0"/>
              <a:t>Buffering  (suggestion: use default)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0</a:t>
            </a:r>
            <a:r>
              <a:rPr lang="en-US" sz="2400" dirty="0" smtClean="0"/>
              <a:t>: no buffering; 	</a:t>
            </a:r>
            <a:r>
              <a:rPr lang="en-US" sz="2400" dirty="0" smtClean="0">
                <a:solidFill>
                  <a:schemeClr val="accent1"/>
                </a:solidFill>
              </a:rPr>
              <a:t>1</a:t>
            </a:r>
            <a:r>
              <a:rPr lang="en-US" sz="2400" dirty="0" smtClean="0"/>
              <a:t> : line buffering;  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chemeClr val="accent1"/>
                </a:solidFill>
              </a:rPr>
              <a:t>&gt; 1 value</a:t>
            </a:r>
            <a:r>
              <a:rPr lang="en-US" sz="2400" dirty="0" smtClean="0"/>
              <a:t>: buffer size; 	</a:t>
            </a:r>
            <a:r>
              <a:rPr lang="en-US" sz="2400" dirty="0" smtClean="0">
                <a:solidFill>
                  <a:schemeClr val="accent1"/>
                </a:solidFill>
              </a:rPr>
              <a:t>-1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or None</a:t>
            </a:r>
            <a:r>
              <a:rPr lang="en-US" sz="2400" dirty="0" smtClean="0"/>
              <a:t>: system default</a:t>
            </a:r>
          </a:p>
          <a:p>
            <a:r>
              <a:rPr lang="en-US" sz="2800" dirty="0" smtClean="0"/>
              <a:t>Built-in functions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open()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file() </a:t>
            </a:r>
            <a:r>
              <a:rPr lang="en-US" sz="2400" dirty="0" smtClean="0"/>
              <a:t>– factory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2101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ecture 8: File I/O 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Lisp: Input/Output Streams&amp;quot;&quot;/&gt;&lt;property id=&quot;20307&quot; value=&quot;301&quot;/&gt;&lt;/object&gt;&lt;object type=&quot;3&quot; unique_id=&quot;10005&quot;&gt;&lt;property id=&quot;20148&quot; value=&quot;5&quot;/&gt;&lt;property id=&quot;20300&quot; value=&quot;Slide 3 - &amp;quot;Output File&amp;quot;&quot;/&gt;&lt;property id=&quot;20307&quot; value=&quot;302&quot;/&gt;&lt;/object&gt;&lt;object type=&quot;3&quot; unique_id=&quot;10006&quot;&gt;&lt;property id=&quot;20148&quot; value=&quot;5&quot;/&gt;&lt;property id=&quot;20300&quot; value=&quot;Slide 4 - &amp;quot; &amp;quot;&quot;/&gt;&lt;property id=&quot;20307&quot; value=&quot;305&quot;/&gt;&lt;/object&gt;&lt;object type=&quot;3&quot; unique_id=&quot;10007&quot;&gt;&lt;property id=&quot;20148&quot; value=&quot;5&quot;/&gt;&lt;property id=&quot;20300&quot; value=&quot;Slide 5 - &amp;quot;Output format&amp;quot;&quot;/&gt;&lt;property id=&quot;20307&quot; value=&quot;303&quot;/&gt;&lt;/object&gt;&lt;object type=&quot;3&quot; unique_id=&quot;10008&quot;&gt;&lt;property id=&quot;20148&quot; value=&quot;5&quot;/&gt;&lt;property id=&quot;20300&quot; value=&quot;Slide 6 - &amp;quot;Input File&amp;quot;&quot;/&gt;&lt;property id=&quot;20307&quot; value=&quot;304&quot;/&gt;&lt;/object&gt;&lt;object type=&quot;3&quot; unique_id=&quot;10009&quot;&gt;&lt;property id=&quot;20148&quot; value=&quot;5&quot;/&gt;&lt;property id=&quot;20300&quot; value=&quot;Slide 7 - &amp;quot;Standard Input Example &amp;quot;&quot;/&gt;&lt;property id=&quot;20307&quot; value=&quot;306&quot;/&gt;&lt;/object&gt;&lt;object type=&quot;3&quot; unique_id=&quot;10010&quot;&gt;&lt;property id=&quot;20148&quot; value=&quot;5&quot;/&gt;&lt;property id=&quot;20300&quot; value=&quot;Slide 8 - &amp;quot;File Input Example&amp;quot;&quot;/&gt;&lt;property id=&quot;20307&quot; value=&quot;307&quot;/&gt;&lt;/object&gt;&lt;object type=&quot;3&quot; unique_id=&quot;10011&quot;&gt;&lt;property id=&quot;20148&quot; value=&quot;5&quot;/&gt;&lt;property id=&quot;20300&quot; value=&quot;Slide 9 - &amp;quot;Python: File I/O&amp;quot;&quot;/&gt;&lt;property id=&quot;20307&quot; value=&quot;257&quot;/&gt;&lt;/object&gt;&lt;object type=&quot;3&quot; unique_id=&quot;10012&quot;&gt;&lt;property id=&quot;20148&quot; value=&quot;5&quot;/&gt;&lt;property id=&quot;20300&quot; value=&quot;Slide 10 - &amp;quot;Reading and Writing from/to File&amp;quot;&quot;/&gt;&lt;property id=&quot;20307&quot; value=&quot;291&quot;/&gt;&lt;/object&gt;&lt;object type=&quot;3&quot; unique_id=&quot;10013&quot;&gt;&lt;property id=&quot;20148&quot; value=&quot;5&quot;/&gt;&lt;property id=&quot;20300&quot; value=&quot;Slide 11 - &amp;quot;Examples&amp;quot;&quot;/&gt;&lt;property id=&quot;20307&quot; value=&quot;258&quot;/&gt;&lt;/object&gt;&lt;object type=&quot;3&quot; unique_id=&quot;10014&quot;&gt;&lt;property id=&quot;20148&quot; value=&quot;5&quot;/&gt;&lt;property id=&quot;20300&quot; value=&quot;Slide 12 - &amp;quot; Built-in methods for file objects&amp;quot;&quot;/&gt;&lt;property id=&quot;20307&quot; value=&quot;259&quot;/&gt;&lt;/object&gt;&lt;object type=&quot;3&quot; unique_id=&quot;10015&quot;&gt;&lt;property id=&quot;20148&quot; value=&quot;5&quot;/&gt;&lt;property id=&quot;20300&quot; value=&quot;Slide 13 - &amp;quot;Example&amp;quot;&quot;/&gt;&lt;property id=&quot;20307&quot; value=&quot;260&quot;/&gt;&lt;/object&gt;&lt;object type=&quot;3&quot; unique_id=&quot;10016&quot;&gt;&lt;property id=&quot;20148&quot; value=&quot;5&quot;/&gt;&lt;property id=&quot;20300&quot; value=&quot;Slide 14 - &amp;quot;One More Example&amp;quot;&quot;/&gt;&lt;property id=&quot;20307&quot; value=&quot;261&quot;/&gt;&lt;/object&gt;&lt;object type=&quot;3&quot; unique_id=&quot;10017&quot;&gt;&lt;property id=&quot;20148&quot; value=&quot;5&quot;/&gt;&lt;property id=&quot;20300&quot; value=&quot;Slide 15 - &amp;quot;Iterating over lines in a file&amp;quot;&quot;/&gt;&lt;property id=&quot;20307&quot; value=&quot;286&quot;/&gt;&lt;/object&gt;&lt;object type=&quot;3&quot; unique_id=&quot;10018&quot;&gt;&lt;property id=&quot;20148&quot; value=&quot;5&quot;/&gt;&lt;property id=&quot;20300&quot; value=&quot;Slide 16 - &amp;quot;Redirecting stdout&amp;quot;&quot;/&gt;&lt;property id=&quot;20307&quot; value=&quot;284&quot;/&gt;&lt;/object&gt;&lt;object type=&quot;3&quot; unique_id=&quot;10019&quot;&gt;&lt;property id=&quot;20148&quot; value=&quot;5&quot;/&gt;&lt;property id=&quot;20300&quot; value=&quot;Slide 17 - &amp;quot;Summary: basic file operations&amp;quot;&quot;/&gt;&lt;property id=&quot;20307&quot; value=&quot;283&quot;/&gt;&lt;/object&gt;&lt;/object&gt;&lt;object type=&quot;8&quot; unique_id=&quot;1004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438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Lecture 8: File I/O  </vt:lpstr>
      <vt:lpstr>Lisp: Input/Output Streams</vt:lpstr>
      <vt:lpstr>Output File</vt:lpstr>
      <vt:lpstr> </vt:lpstr>
      <vt:lpstr>Output format</vt:lpstr>
      <vt:lpstr>Input File</vt:lpstr>
      <vt:lpstr>Standard Input Example </vt:lpstr>
      <vt:lpstr>File Input Example</vt:lpstr>
      <vt:lpstr>Python: File I/O</vt:lpstr>
      <vt:lpstr>Reading and Writing from/to File</vt:lpstr>
      <vt:lpstr>Examples</vt:lpstr>
      <vt:lpstr> Built-in methods for file objects</vt:lpstr>
      <vt:lpstr>Example</vt:lpstr>
      <vt:lpstr>One More Example</vt:lpstr>
      <vt:lpstr>Iterating over lines in a file</vt:lpstr>
      <vt:lpstr>Redirecting stdout</vt:lpstr>
      <vt:lpstr>Summary: basic file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File I/O and Exceptions</dc:title>
  <dc:creator>Lan Yang</dc:creator>
  <cp:lastModifiedBy>Lan Yang</cp:lastModifiedBy>
  <cp:revision>51</cp:revision>
  <dcterms:created xsi:type="dcterms:W3CDTF">2015-09-16T16:37:48Z</dcterms:created>
  <dcterms:modified xsi:type="dcterms:W3CDTF">2018-04-21T05:22:01Z</dcterms:modified>
</cp:coreProperties>
</file>