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45D4-4800-47D2-97D2-77431954CD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5FA467-8447-4C48-8636-F7554E5E0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DB5DD0-9675-4C62-BA78-0ECA7A1DCA4D}"/>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5" name="Footer Placeholder 4">
            <a:extLst>
              <a:ext uri="{FF2B5EF4-FFF2-40B4-BE49-F238E27FC236}">
                <a16:creationId xmlns:a16="http://schemas.microsoft.com/office/drawing/2014/main" id="{246E4BAE-0CC5-4D64-A296-4B197C2E1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62E6D-846C-484E-8A23-850EBFB0835F}"/>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77307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0D69-60B9-4B3C-8F9B-C8F6E62230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7E05F1-940C-4DF9-8C3E-C7084F97E8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74ABC-7616-41AF-9133-9D0436859825}"/>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5" name="Footer Placeholder 4">
            <a:extLst>
              <a:ext uri="{FF2B5EF4-FFF2-40B4-BE49-F238E27FC236}">
                <a16:creationId xmlns:a16="http://schemas.microsoft.com/office/drawing/2014/main" id="{7A45A818-6279-49D7-8691-4EE093151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B5D2B-13CA-4897-8247-99746252482F}"/>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366817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02524B-2B7B-40A0-B853-4F82DD259D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EF0E12-F923-4906-967D-F260EF3EA2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36731-159A-4125-9D38-237238101E7D}"/>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5" name="Footer Placeholder 4">
            <a:extLst>
              <a:ext uri="{FF2B5EF4-FFF2-40B4-BE49-F238E27FC236}">
                <a16:creationId xmlns:a16="http://schemas.microsoft.com/office/drawing/2014/main" id="{760F6C3D-F1FE-45D6-85D8-087342667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291E3-95EB-4131-B7F6-FE40931A081A}"/>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11543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D68B-F853-45C4-AE90-CF3FC1E38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CA4B75-F084-41A0-9D9F-64D5C0071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49668-2179-412A-929E-00B0401C1447}"/>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5" name="Footer Placeholder 4">
            <a:extLst>
              <a:ext uri="{FF2B5EF4-FFF2-40B4-BE49-F238E27FC236}">
                <a16:creationId xmlns:a16="http://schemas.microsoft.com/office/drawing/2014/main" id="{7E2DDD1B-671C-441B-B196-DDE1B5D55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BE64B-519B-4892-B70F-93C747626C2B}"/>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210908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A4BD-5FEC-4C6E-BAB5-C71787EB08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8ACD2B-2DAC-41B1-BBF8-A48B3EE35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AE998B-9F27-4F52-9011-7CE4C1A11F85}"/>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5" name="Footer Placeholder 4">
            <a:extLst>
              <a:ext uri="{FF2B5EF4-FFF2-40B4-BE49-F238E27FC236}">
                <a16:creationId xmlns:a16="http://schemas.microsoft.com/office/drawing/2014/main" id="{8BAE1736-704C-4D77-AC33-6E0199E35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E45FA-7720-42D0-AF45-3121315768BE}"/>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187693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65F6-5D13-458B-81E1-149730358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887C8-A91B-4CC4-A6F1-72C814269D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5FAC65-BB9D-475A-BD9D-032EA5CA7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C35053-E20A-4565-8F9A-457DA3BC50C6}"/>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6" name="Footer Placeholder 5">
            <a:extLst>
              <a:ext uri="{FF2B5EF4-FFF2-40B4-BE49-F238E27FC236}">
                <a16:creationId xmlns:a16="http://schemas.microsoft.com/office/drawing/2014/main" id="{ADA306F8-3B1A-4F1C-A66C-0200679BC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263AE-3644-4262-A106-141D72C756FD}"/>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17364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3CB9-68F5-4F6E-892C-B84BD2400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FD8BB-51B7-447E-98BF-594BB85EE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6A8C4C-E20E-4AED-AFCF-0200268B16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CAC5BE-DFFD-49E7-AB24-67B5A72DE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D765DD-AB9B-4D18-8C3C-0824A4B41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BA58AD-AECB-4B55-89E7-ABEA84438D12}"/>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8" name="Footer Placeholder 7">
            <a:extLst>
              <a:ext uri="{FF2B5EF4-FFF2-40B4-BE49-F238E27FC236}">
                <a16:creationId xmlns:a16="http://schemas.microsoft.com/office/drawing/2014/main" id="{D7CEF9C4-7F73-4928-8B4E-7279538EC3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004F54-48F1-4C53-94E5-621D3C316681}"/>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2979740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B3EB-4504-4EBF-8877-4F72A3FE0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9C8D13-851E-4288-AA10-EAD82DF2E7B8}"/>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4" name="Footer Placeholder 3">
            <a:extLst>
              <a:ext uri="{FF2B5EF4-FFF2-40B4-BE49-F238E27FC236}">
                <a16:creationId xmlns:a16="http://schemas.microsoft.com/office/drawing/2014/main" id="{A4EF9E24-8B7A-4D93-9BF9-78551F7727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36045A-237D-46C1-A3B8-C5785BA14389}"/>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209206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B5FCFF-C2A5-4825-85C2-635539C37D85}"/>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3" name="Footer Placeholder 2">
            <a:extLst>
              <a:ext uri="{FF2B5EF4-FFF2-40B4-BE49-F238E27FC236}">
                <a16:creationId xmlns:a16="http://schemas.microsoft.com/office/drawing/2014/main" id="{218CE7A7-AA47-4745-BD71-851572E45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7F8CDC-5D5F-4518-A0EB-9E36FFD067FC}"/>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77113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46F5-B2FA-4356-9BD7-124F19CE2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BFFFF-8A97-42E2-BC67-081D06378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C7837-0421-47D7-A19C-C03A4A944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9A955-224C-4E00-8C08-B9A73139DE6D}"/>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6" name="Footer Placeholder 5">
            <a:extLst>
              <a:ext uri="{FF2B5EF4-FFF2-40B4-BE49-F238E27FC236}">
                <a16:creationId xmlns:a16="http://schemas.microsoft.com/office/drawing/2014/main" id="{9E2D2F26-E24F-4289-B1A1-20CDC07A1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EAC380-C608-40D3-A0EF-AB32FCE47F85}"/>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364882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1658-1470-4858-B26F-5438964D9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B28155-B6D3-42AD-81BF-7E0A25C89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E1310C-C557-4F21-B081-435C1A32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39BB8-0169-4907-941A-FA5C48742EFF}"/>
              </a:ext>
            </a:extLst>
          </p:cNvPr>
          <p:cNvSpPr>
            <a:spLocks noGrp="1"/>
          </p:cNvSpPr>
          <p:nvPr>
            <p:ph type="dt" sz="half" idx="10"/>
          </p:nvPr>
        </p:nvSpPr>
        <p:spPr/>
        <p:txBody>
          <a:bodyPr/>
          <a:lstStyle/>
          <a:p>
            <a:fld id="{6158F41B-E8EC-4BB8-A372-4870E9668189}" type="datetimeFigureOut">
              <a:rPr lang="en-US" smtClean="0"/>
              <a:t>5/19/2020</a:t>
            </a:fld>
            <a:endParaRPr lang="en-US"/>
          </a:p>
        </p:txBody>
      </p:sp>
      <p:sp>
        <p:nvSpPr>
          <p:cNvPr id="6" name="Footer Placeholder 5">
            <a:extLst>
              <a:ext uri="{FF2B5EF4-FFF2-40B4-BE49-F238E27FC236}">
                <a16:creationId xmlns:a16="http://schemas.microsoft.com/office/drawing/2014/main" id="{CF7979BD-DEC9-431A-AB87-901B70F0C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20056-BC8C-439D-8B9D-E534B1216681}"/>
              </a:ext>
            </a:extLst>
          </p:cNvPr>
          <p:cNvSpPr>
            <a:spLocks noGrp="1"/>
          </p:cNvSpPr>
          <p:nvPr>
            <p:ph type="sldNum" sz="quarter" idx="12"/>
          </p:nvPr>
        </p:nvSpPr>
        <p:spPr/>
        <p:txBody>
          <a:bodyPr/>
          <a:lstStyle/>
          <a:p>
            <a:fld id="{4620F846-5C89-4466-B504-3090810A25BB}" type="slidenum">
              <a:rPr lang="en-US" smtClean="0"/>
              <a:t>‹#›</a:t>
            </a:fld>
            <a:endParaRPr lang="en-US"/>
          </a:p>
        </p:txBody>
      </p:sp>
    </p:spTree>
    <p:extLst>
      <p:ext uri="{BB962C8B-B14F-4D97-AF65-F5344CB8AC3E}">
        <p14:creationId xmlns:p14="http://schemas.microsoft.com/office/powerpoint/2010/main" val="243836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1C92B-9092-4141-8E88-ED0DC28C9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D3AA20-8D2B-4E92-A156-0222578719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7BA66-9DB5-4D03-A4EF-E93EB9F8F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8F41B-E8EC-4BB8-A372-4870E9668189}" type="datetimeFigureOut">
              <a:rPr lang="en-US" smtClean="0"/>
              <a:t>5/19/2020</a:t>
            </a:fld>
            <a:endParaRPr lang="en-US"/>
          </a:p>
        </p:txBody>
      </p:sp>
      <p:sp>
        <p:nvSpPr>
          <p:cNvPr id="5" name="Footer Placeholder 4">
            <a:extLst>
              <a:ext uri="{FF2B5EF4-FFF2-40B4-BE49-F238E27FC236}">
                <a16:creationId xmlns:a16="http://schemas.microsoft.com/office/drawing/2014/main" id="{0F8037BA-96BC-4C8B-8CDB-D75CE2AF3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37806D-6F50-4AFD-B4A2-04F12A0EA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0F846-5C89-4466-B504-3090810A25BB}" type="slidenum">
              <a:rPr lang="en-US" smtClean="0"/>
              <a:t>‹#›</a:t>
            </a:fld>
            <a:endParaRPr lang="en-US"/>
          </a:p>
        </p:txBody>
      </p:sp>
    </p:spTree>
    <p:extLst>
      <p:ext uri="{BB962C8B-B14F-4D97-AF65-F5344CB8AC3E}">
        <p14:creationId xmlns:p14="http://schemas.microsoft.com/office/powerpoint/2010/main" val="19580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ity-data.co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oronavirus.jhu.edu/us-map" TargetMode="External"/><Relationship Id="rId5" Type="http://schemas.openxmlformats.org/officeDocument/2006/relationships/hyperlink" Target="https://www.worldometers.info/" TargetMode="External"/><Relationship Id="rId4" Type="http://schemas.openxmlformats.org/officeDocument/2006/relationships/hyperlink" Target="https://www.countyhealthrankings.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city-data.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51D2814-C427-4428-AB75-879D19C24EA0}"/>
              </a:ext>
            </a:extLst>
          </p:cNvPr>
          <p:cNvSpPr>
            <a:spLocks noGrp="1"/>
          </p:cNvSpPr>
          <p:nvPr>
            <p:ph type="ctrTitle"/>
          </p:nvPr>
        </p:nvSpPr>
        <p:spPr>
          <a:xfrm>
            <a:off x="3045368" y="2043663"/>
            <a:ext cx="6105194" cy="2031055"/>
          </a:xfrm>
        </p:spPr>
        <p:txBody>
          <a:bodyPr>
            <a:normAutofit/>
          </a:bodyPr>
          <a:lstStyle/>
          <a:p>
            <a:r>
              <a:rPr lang="en-US" sz="3800" b="1" dirty="0">
                <a:solidFill>
                  <a:srgbClr val="FFFFFF"/>
                </a:solidFill>
              </a:rPr>
              <a:t>Georgia and Florida Reopening Among COVID-19 Concerns</a:t>
            </a:r>
            <a:br>
              <a:rPr lang="en-US" sz="3800" b="1" dirty="0">
                <a:solidFill>
                  <a:srgbClr val="FFFFFF"/>
                </a:solidFill>
              </a:rPr>
            </a:br>
            <a:endParaRPr lang="en-US" sz="3800" dirty="0">
              <a:solidFill>
                <a:srgbClr val="FFFFFF"/>
              </a:solidFill>
            </a:endParaRPr>
          </a:p>
        </p:txBody>
      </p:sp>
      <p:sp>
        <p:nvSpPr>
          <p:cNvPr id="3" name="Subtitle 2">
            <a:extLst>
              <a:ext uri="{FF2B5EF4-FFF2-40B4-BE49-F238E27FC236}">
                <a16:creationId xmlns:a16="http://schemas.microsoft.com/office/drawing/2014/main" id="{80C8AD2D-D92C-44DC-A2FD-BDB212038E40}"/>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81468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AFE1-EC80-4CA5-AF55-6C478272C67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Results</a:t>
            </a:r>
            <a:br>
              <a:rPr lang="en-US" sz="2200" kern="1200">
                <a:solidFill>
                  <a:schemeClr val="bg1"/>
                </a:solidFill>
                <a:latin typeface="+mj-lt"/>
                <a:ea typeface="+mj-ea"/>
                <a:cs typeface="+mj-cs"/>
              </a:rPr>
            </a:br>
            <a:r>
              <a:rPr lang="en-US" sz="2200" i="1" kern="1200">
                <a:solidFill>
                  <a:schemeClr val="bg1"/>
                </a:solidFill>
                <a:latin typeface="+mj-lt"/>
                <a:ea typeface="+mj-ea"/>
                <a:cs typeface="+mj-cs"/>
              </a:rPr>
              <a:t>Death by Age New York</a:t>
            </a:r>
          </a:p>
        </p:txBody>
      </p:sp>
      <p:pic>
        <p:nvPicPr>
          <p:cNvPr id="7" name="Content Placeholder 6">
            <a:extLst>
              <a:ext uri="{FF2B5EF4-FFF2-40B4-BE49-F238E27FC236}">
                <a16:creationId xmlns:a16="http://schemas.microsoft.com/office/drawing/2014/main" id="{5681BBAF-3A3A-437E-B27F-7EA2B0AE6C8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2927839"/>
            <a:ext cx="10905066" cy="1888975"/>
          </a:xfrm>
          <a:prstGeom prst="rect">
            <a:avLst/>
          </a:prstGeom>
          <a:noFill/>
        </p:spPr>
      </p:pic>
    </p:spTree>
    <p:extLst>
      <p:ext uri="{BB962C8B-B14F-4D97-AF65-F5344CB8AC3E}">
        <p14:creationId xmlns:p14="http://schemas.microsoft.com/office/powerpoint/2010/main" val="269403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AFE1-EC80-4CA5-AF55-6C478272C67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kern="1200">
                <a:solidFill>
                  <a:schemeClr val="bg1"/>
                </a:solidFill>
                <a:latin typeface="+mj-lt"/>
                <a:ea typeface="+mj-ea"/>
                <a:cs typeface="+mj-cs"/>
              </a:rPr>
              <a:t>Results</a:t>
            </a:r>
            <a:br>
              <a:rPr lang="en-US" sz="3000" kern="1200">
                <a:solidFill>
                  <a:schemeClr val="bg1"/>
                </a:solidFill>
                <a:latin typeface="+mj-lt"/>
                <a:ea typeface="+mj-ea"/>
                <a:cs typeface="+mj-cs"/>
              </a:rPr>
            </a:br>
            <a:r>
              <a:rPr lang="en-US" sz="3000" i="1" kern="1200">
                <a:solidFill>
                  <a:schemeClr val="bg1"/>
                </a:solidFill>
                <a:latin typeface="+mj-lt"/>
                <a:ea typeface="+mj-ea"/>
                <a:cs typeface="+mj-cs"/>
              </a:rPr>
              <a:t>Capacity and Fatality Rates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A02EE570-2403-4CF7-8970-7CFDEFE81A34}"/>
              </a:ext>
            </a:extLst>
          </p:cNvPr>
          <p:cNvGraphicFramePr>
            <a:graphicFrameLocks noGrp="1"/>
          </p:cNvGraphicFramePr>
          <p:nvPr>
            <p:ph idx="1"/>
            <p:extLst>
              <p:ext uri="{D42A27DB-BD31-4B8C-83A1-F6EECF244321}">
                <p14:modId xmlns:p14="http://schemas.microsoft.com/office/powerpoint/2010/main" val="2122376782"/>
              </p:ext>
            </p:extLst>
          </p:nvPr>
        </p:nvGraphicFramePr>
        <p:xfrm>
          <a:off x="1386358" y="2427541"/>
          <a:ext cx="9364186" cy="3997638"/>
        </p:xfrm>
        <a:graphic>
          <a:graphicData uri="http://schemas.openxmlformats.org/drawingml/2006/table">
            <a:tbl>
              <a:tblPr firstRow="1" firstCol="1" bandRow="1">
                <a:noFill/>
                <a:tableStyleId>{5C22544A-7EE6-4342-B048-85BDC9FD1C3A}</a:tableStyleId>
              </a:tblPr>
              <a:tblGrid>
                <a:gridCol w="2775212">
                  <a:extLst>
                    <a:ext uri="{9D8B030D-6E8A-4147-A177-3AD203B41FA5}">
                      <a16:colId xmlns:a16="http://schemas.microsoft.com/office/drawing/2014/main" val="2962173584"/>
                    </a:ext>
                  </a:extLst>
                </a:gridCol>
                <a:gridCol w="1994047">
                  <a:extLst>
                    <a:ext uri="{9D8B030D-6E8A-4147-A177-3AD203B41FA5}">
                      <a16:colId xmlns:a16="http://schemas.microsoft.com/office/drawing/2014/main" val="1790296012"/>
                    </a:ext>
                  </a:extLst>
                </a:gridCol>
                <a:gridCol w="2371497">
                  <a:extLst>
                    <a:ext uri="{9D8B030D-6E8A-4147-A177-3AD203B41FA5}">
                      <a16:colId xmlns:a16="http://schemas.microsoft.com/office/drawing/2014/main" val="3408427976"/>
                    </a:ext>
                  </a:extLst>
                </a:gridCol>
                <a:gridCol w="2223430">
                  <a:extLst>
                    <a:ext uri="{9D8B030D-6E8A-4147-A177-3AD203B41FA5}">
                      <a16:colId xmlns:a16="http://schemas.microsoft.com/office/drawing/2014/main" val="1299178215"/>
                    </a:ext>
                  </a:extLst>
                </a:gridCol>
              </a:tblGrid>
              <a:tr h="564404">
                <a:tc>
                  <a:txBody>
                    <a:bodyPr/>
                    <a:lstStyle/>
                    <a:p>
                      <a:pPr marL="0" marR="304800" indent="255270" algn="r">
                        <a:lnSpc>
                          <a:spcPct val="107000"/>
                        </a:lnSpc>
                        <a:spcBef>
                          <a:spcPts val="0"/>
                        </a:spcBef>
                        <a:spcAft>
                          <a:spcPts val="0"/>
                        </a:spcAft>
                      </a:pPr>
                      <a:r>
                        <a:rPr lang="en-US" sz="1900" b="1">
                          <a:solidFill>
                            <a:schemeClr val="tx1">
                              <a:lumMod val="75000"/>
                              <a:lumOff val="25000"/>
                            </a:schemeClr>
                          </a:solidFill>
                          <a:effectLst/>
                        </a:rPr>
                        <a:t>Description</a:t>
                      </a:r>
                      <a:endParaRPr lang="en-US" sz="1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342736" marT="114245" marB="114245"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304800" indent="255270">
                        <a:lnSpc>
                          <a:spcPct val="107000"/>
                        </a:lnSpc>
                        <a:spcBef>
                          <a:spcPts val="0"/>
                        </a:spcBef>
                        <a:spcAft>
                          <a:spcPts val="0"/>
                        </a:spcAft>
                      </a:pPr>
                      <a:r>
                        <a:rPr lang="en-US" sz="1900" b="1">
                          <a:solidFill>
                            <a:schemeClr val="tx1">
                              <a:lumMod val="75000"/>
                              <a:lumOff val="25000"/>
                            </a:schemeClr>
                          </a:solidFill>
                          <a:effectLst/>
                        </a:rPr>
                        <a:t>Duval</a:t>
                      </a:r>
                      <a:endParaRPr lang="en-US" sz="1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304800" indent="255270">
                        <a:lnSpc>
                          <a:spcPct val="107000"/>
                        </a:lnSpc>
                        <a:spcBef>
                          <a:spcPts val="0"/>
                        </a:spcBef>
                        <a:spcAft>
                          <a:spcPts val="0"/>
                        </a:spcAft>
                      </a:pPr>
                      <a:r>
                        <a:rPr lang="en-US" sz="1900" b="1">
                          <a:solidFill>
                            <a:schemeClr val="tx1">
                              <a:lumMod val="75000"/>
                              <a:lumOff val="25000"/>
                            </a:schemeClr>
                          </a:solidFill>
                          <a:effectLst/>
                        </a:rPr>
                        <a:t>Chatham</a:t>
                      </a:r>
                      <a:endParaRPr lang="en-US" sz="1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304800" indent="255270">
                        <a:lnSpc>
                          <a:spcPct val="107000"/>
                        </a:lnSpc>
                        <a:spcBef>
                          <a:spcPts val="0"/>
                        </a:spcBef>
                        <a:spcAft>
                          <a:spcPts val="0"/>
                        </a:spcAft>
                      </a:pPr>
                      <a:r>
                        <a:rPr lang="en-US" sz="1900" b="1">
                          <a:solidFill>
                            <a:schemeClr val="tx1">
                              <a:lumMod val="75000"/>
                              <a:lumOff val="25000"/>
                            </a:schemeClr>
                          </a:solidFill>
                          <a:effectLst/>
                        </a:rPr>
                        <a:t>Queens</a:t>
                      </a:r>
                      <a:endParaRPr lang="en-US" sz="1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734592003"/>
                  </a:ext>
                </a:extLst>
              </a:tr>
              <a:tr h="564404">
                <a:tc>
                  <a:txBody>
                    <a:bodyPr/>
                    <a:lstStyle/>
                    <a:p>
                      <a:pPr marL="0" marR="0" indent="228600" algn="r">
                        <a:lnSpc>
                          <a:spcPct val="107000"/>
                        </a:lnSpc>
                        <a:spcBef>
                          <a:spcPts val="0"/>
                        </a:spcBef>
                        <a:spcAft>
                          <a:spcPts val="0"/>
                        </a:spcAft>
                      </a:pPr>
                      <a:r>
                        <a:rPr lang="en-US" sz="1900" b="1">
                          <a:solidFill>
                            <a:schemeClr val="tx1">
                              <a:lumMod val="75000"/>
                              <a:lumOff val="25000"/>
                            </a:schemeClr>
                          </a:solidFill>
                          <a:effectLst/>
                        </a:rPr>
                        <a:t>Number of Beds</a:t>
                      </a:r>
                      <a:endParaRPr lang="en-US" sz="1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342736" marT="114245" marB="114245" anchor="ctr">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3,456</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1,569</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3,210</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52787849"/>
                  </a:ext>
                </a:extLst>
              </a:tr>
              <a:tr h="870011">
                <a:tc>
                  <a:txBody>
                    <a:bodyPr/>
                    <a:lstStyle/>
                    <a:p>
                      <a:pPr marL="0" marR="0" indent="228600" algn="r">
                        <a:lnSpc>
                          <a:spcPct val="107000"/>
                        </a:lnSpc>
                        <a:spcBef>
                          <a:spcPts val="0"/>
                        </a:spcBef>
                        <a:spcAft>
                          <a:spcPts val="0"/>
                        </a:spcAft>
                      </a:pPr>
                      <a:r>
                        <a:rPr lang="en-US" sz="1900" b="1">
                          <a:solidFill>
                            <a:schemeClr val="tx1">
                              <a:lumMod val="75000"/>
                              <a:lumOff val="25000"/>
                            </a:schemeClr>
                          </a:solidFill>
                          <a:effectLst/>
                        </a:rPr>
                        <a:t>Cases per 100,000</a:t>
                      </a:r>
                      <a:endParaRPr lang="en-US" sz="1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342736" marT="114245" marB="114245"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128</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119</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2,521</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223001158"/>
                  </a:ext>
                </a:extLst>
              </a:tr>
              <a:tr h="870011">
                <a:tc>
                  <a:txBody>
                    <a:bodyPr/>
                    <a:lstStyle/>
                    <a:p>
                      <a:pPr marL="0" marR="0" indent="228600" algn="r">
                        <a:lnSpc>
                          <a:spcPct val="107000"/>
                        </a:lnSpc>
                        <a:spcBef>
                          <a:spcPts val="0"/>
                        </a:spcBef>
                        <a:spcAft>
                          <a:spcPts val="0"/>
                        </a:spcAft>
                      </a:pPr>
                      <a:r>
                        <a:rPr lang="en-US" sz="1900" b="1">
                          <a:solidFill>
                            <a:schemeClr val="tx1">
                              <a:lumMod val="75000"/>
                              <a:lumOff val="25000"/>
                            </a:schemeClr>
                          </a:solidFill>
                          <a:effectLst/>
                        </a:rPr>
                        <a:t>Confirmed Cases</a:t>
                      </a:r>
                      <a:endParaRPr lang="en-US" sz="1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342736" marT="114245" marB="114245"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1,215</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344</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57,459</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01650284"/>
                  </a:ext>
                </a:extLst>
              </a:tr>
              <a:tr h="564404">
                <a:tc>
                  <a:txBody>
                    <a:bodyPr/>
                    <a:lstStyle/>
                    <a:p>
                      <a:pPr marL="0" marR="0" indent="228600" algn="r">
                        <a:lnSpc>
                          <a:spcPct val="107000"/>
                        </a:lnSpc>
                        <a:spcBef>
                          <a:spcPts val="0"/>
                        </a:spcBef>
                        <a:spcAft>
                          <a:spcPts val="0"/>
                        </a:spcAft>
                      </a:pPr>
                      <a:r>
                        <a:rPr lang="en-US" sz="1900" b="1">
                          <a:solidFill>
                            <a:schemeClr val="tx1">
                              <a:lumMod val="75000"/>
                              <a:lumOff val="25000"/>
                            </a:schemeClr>
                          </a:solidFill>
                          <a:effectLst/>
                        </a:rPr>
                        <a:t>Deaths</a:t>
                      </a:r>
                      <a:endParaRPr lang="en-US" sz="1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342736" marT="114245" marB="114245"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32</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14</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4,595</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808686251"/>
                  </a:ext>
                </a:extLst>
              </a:tr>
              <a:tr h="564404">
                <a:tc>
                  <a:txBody>
                    <a:bodyPr/>
                    <a:lstStyle/>
                    <a:p>
                      <a:pPr marL="0" marR="0" indent="228600" algn="r">
                        <a:lnSpc>
                          <a:spcPct val="107000"/>
                        </a:lnSpc>
                        <a:spcBef>
                          <a:spcPts val="0"/>
                        </a:spcBef>
                        <a:spcAft>
                          <a:spcPts val="0"/>
                        </a:spcAft>
                      </a:pPr>
                      <a:r>
                        <a:rPr lang="en-US" sz="1900" b="1">
                          <a:solidFill>
                            <a:schemeClr val="tx1">
                              <a:lumMod val="75000"/>
                              <a:lumOff val="25000"/>
                            </a:schemeClr>
                          </a:solidFill>
                          <a:effectLst/>
                        </a:rPr>
                        <a:t>Fatality Rate</a:t>
                      </a:r>
                      <a:endParaRPr lang="en-US" sz="19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342736" marT="114245" marB="114245"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2.60%</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4%</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indent="228600">
                        <a:lnSpc>
                          <a:spcPct val="107000"/>
                        </a:lnSpc>
                        <a:spcBef>
                          <a:spcPts val="0"/>
                        </a:spcBef>
                        <a:spcAft>
                          <a:spcPts val="0"/>
                        </a:spcAft>
                      </a:pPr>
                      <a:r>
                        <a:rPr lang="en-US" sz="1900">
                          <a:solidFill>
                            <a:schemeClr val="tx1">
                              <a:lumMod val="75000"/>
                              <a:lumOff val="25000"/>
                            </a:schemeClr>
                          </a:solidFill>
                          <a:effectLst/>
                        </a:rPr>
                        <a:t>8%</a:t>
                      </a:r>
                      <a:endParaRPr lang="en-US" sz="19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491" marR="85684" marT="114245" marB="1142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97527557"/>
                  </a:ext>
                </a:extLst>
              </a:tr>
            </a:tbl>
          </a:graphicData>
        </a:graphic>
      </p:graphicFrame>
    </p:spTree>
    <p:extLst>
      <p:ext uri="{BB962C8B-B14F-4D97-AF65-F5344CB8AC3E}">
        <p14:creationId xmlns:p14="http://schemas.microsoft.com/office/powerpoint/2010/main" val="171872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D01227-D2D4-41D5-8454-E0DC9EAB0FF4}"/>
              </a:ext>
            </a:extLst>
          </p:cNvPr>
          <p:cNvSpPr>
            <a:spLocks noGrp="1"/>
          </p:cNvSpPr>
          <p:nvPr>
            <p:ph type="title"/>
          </p:nvPr>
        </p:nvSpPr>
        <p:spPr>
          <a:xfrm>
            <a:off x="640079" y="2053641"/>
            <a:ext cx="3669161" cy="2760098"/>
          </a:xfrm>
        </p:spPr>
        <p:txBody>
          <a:bodyPr>
            <a:normAutofit/>
          </a:bodyPr>
          <a:lstStyle/>
          <a:p>
            <a:r>
              <a:rPr lang="en-US">
                <a:solidFill>
                  <a:srgbClr val="FFFFFF"/>
                </a:solidFill>
              </a:rPr>
              <a:t>Discussion	</a:t>
            </a:r>
          </a:p>
        </p:txBody>
      </p:sp>
      <p:sp>
        <p:nvSpPr>
          <p:cNvPr id="3" name="Content Placeholder 2">
            <a:extLst>
              <a:ext uri="{FF2B5EF4-FFF2-40B4-BE49-F238E27FC236}">
                <a16:creationId xmlns:a16="http://schemas.microsoft.com/office/drawing/2014/main" id="{506F0AD4-14EF-4DA5-A4E3-42B1F14D4534}"/>
              </a:ext>
            </a:extLst>
          </p:cNvPr>
          <p:cNvSpPr>
            <a:spLocks noGrp="1"/>
          </p:cNvSpPr>
          <p:nvPr>
            <p:ph idx="1"/>
          </p:nvPr>
        </p:nvSpPr>
        <p:spPr>
          <a:xfrm>
            <a:off x="6090574" y="801866"/>
            <a:ext cx="5306084" cy="5230634"/>
          </a:xfrm>
        </p:spPr>
        <p:txBody>
          <a:bodyPr anchor="ctr">
            <a:normAutofit/>
          </a:bodyPr>
          <a:lstStyle/>
          <a:p>
            <a:r>
              <a:rPr lang="en-US" sz="1500">
                <a:solidFill>
                  <a:srgbClr val="000000"/>
                </a:solidFill>
              </a:rPr>
              <a:t>Based on venues in Savannah (Table 1) and Jacksonville (Table 2) there are many businesses/venues that will be significantly impacted by economic shutdown. In North Jacksonville and East Jacksonville, fast food restaurants account for about 38% of venues. In East Savannah, pizza places (18%) and discount stores (18%) account for 36% of venues while in Southover, Savannah bakeries (25%), breweries (25%), and discount stores (25%) account for 75% of venues. With so many businesses impacted will reopening be risky? If we take a look at county health rankings (Table 3), only 14-15% of the population is 65 and over indicating a small high-risk population (Table 4) with about 75% of deaths occurring in people 65+. Additionally, access to exercise opportunities are about 90% indicating the ability for most of the population to engage in immune and health boosting activities which is important to improve the obesity rate at 31%. However, we do need to factor in smoking at 20% which increases the risk for complications for Coronavirus. Is there medical capacity for handling increase in cases? According to Johns Hopkins University, capacity and fatality rates (Table 5), Duval and Chatham counties fall well below the averages of Queens, New York. Although New York was initial site, at this point Jacksonville and Savannah have relatively low numbers of infections with a significant number of beds available.</a:t>
            </a:r>
          </a:p>
          <a:p>
            <a:endParaRPr lang="en-US" sz="1500">
              <a:solidFill>
                <a:srgbClr val="000000"/>
              </a:solidFill>
            </a:endParaRPr>
          </a:p>
        </p:txBody>
      </p:sp>
    </p:spTree>
    <p:extLst>
      <p:ext uri="{BB962C8B-B14F-4D97-AF65-F5344CB8AC3E}">
        <p14:creationId xmlns:p14="http://schemas.microsoft.com/office/powerpoint/2010/main" val="326388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B5751D-AB92-4378-A210-E06CF343C626}"/>
              </a:ext>
            </a:extLst>
          </p:cNvPr>
          <p:cNvSpPr>
            <a:spLocks noGrp="1"/>
          </p:cNvSpPr>
          <p:nvPr>
            <p:ph type="title"/>
          </p:nvPr>
        </p:nvSpPr>
        <p:spPr>
          <a:xfrm>
            <a:off x="640079" y="2053641"/>
            <a:ext cx="3669161" cy="2760098"/>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76F67C53-CCCE-4D0D-93B1-A3F37053D39B}"/>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The governors of Jacksonville and Savannah should consider the pros and cons of opening up too soon. As Table 5 indicates, the rate of infections and fatalities are relatively low especially for Duval county of Jacksonville. Chatham county has a higher rate but still half of Queens, New York which is the epicenter of the virus. With a population of about 300K, Chatham may fare better than other counties because of the relatively small population and vulnerable population at approximately 15% (65+). Governors have considered opening places at 25% capacity, but many businesses cannot be profitable at such low capacity. Another suggestion is perhaps sustaining stay-at-home orders for vulnerable populations. Businesses like gyms may significantly lower the risks by permitting those under 65 at full capacity with significant cleaning measures. For schools, the most vulnerable populations continue to work online while the least can go back to the classroom. Allow the least vulnerable populations get back to work and subsidize the ones that need to stay at home.</a:t>
            </a:r>
          </a:p>
          <a:p>
            <a:endParaRPr lang="en-US" sz="1700">
              <a:solidFill>
                <a:srgbClr val="000000"/>
              </a:solidFill>
            </a:endParaRPr>
          </a:p>
        </p:txBody>
      </p:sp>
    </p:spTree>
    <p:extLst>
      <p:ext uri="{BB962C8B-B14F-4D97-AF65-F5344CB8AC3E}">
        <p14:creationId xmlns:p14="http://schemas.microsoft.com/office/powerpoint/2010/main" val="157973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E81F2D-11B4-446D-8FDB-0FBB8887EC7E}"/>
              </a:ext>
            </a:extLst>
          </p:cNvPr>
          <p:cNvSpPr>
            <a:spLocks noGrp="1"/>
          </p:cNvSpPr>
          <p:nvPr>
            <p:ph type="title"/>
          </p:nvPr>
        </p:nvSpPr>
        <p:spPr>
          <a:xfrm>
            <a:off x="640079" y="2053641"/>
            <a:ext cx="3669161" cy="2760098"/>
          </a:xfrm>
        </p:spPr>
        <p:txBody>
          <a:bodyPr>
            <a:normAutofit/>
          </a:bodyPr>
          <a:lstStyle/>
          <a:p>
            <a:r>
              <a:rPr lang="en-US" sz="3100" b="1">
                <a:solidFill>
                  <a:srgbClr val="FFFFFF"/>
                </a:solidFill>
              </a:rPr>
              <a:t>Introduction/Business Problem</a:t>
            </a:r>
            <a:br>
              <a:rPr lang="en-US" sz="3100" b="1">
                <a:solidFill>
                  <a:srgbClr val="FFFFFF"/>
                </a:solidFill>
              </a:rPr>
            </a:br>
            <a:endParaRPr lang="en-US" sz="3100">
              <a:solidFill>
                <a:srgbClr val="FFFFFF"/>
              </a:solidFill>
            </a:endParaRPr>
          </a:p>
        </p:txBody>
      </p:sp>
      <p:sp>
        <p:nvSpPr>
          <p:cNvPr id="3" name="Content Placeholder 2">
            <a:extLst>
              <a:ext uri="{FF2B5EF4-FFF2-40B4-BE49-F238E27FC236}">
                <a16:creationId xmlns:a16="http://schemas.microsoft.com/office/drawing/2014/main" id="{610CE204-3365-4273-B43D-E5FEA11BEFB8}"/>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There are cities like Jacksonville reopening beaches while Georgia is planning to reopen several businesses starting April 24th. Is this a good time to consider reopening with the risk to public health from COVID-19 or will there be too much economic damage if not? </a:t>
            </a:r>
          </a:p>
        </p:txBody>
      </p:sp>
    </p:spTree>
    <p:extLst>
      <p:ext uri="{BB962C8B-B14F-4D97-AF65-F5344CB8AC3E}">
        <p14:creationId xmlns:p14="http://schemas.microsoft.com/office/powerpoint/2010/main" val="384004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E81F2D-11B4-446D-8FDB-0FBB8887EC7E}"/>
              </a:ext>
            </a:extLst>
          </p:cNvPr>
          <p:cNvSpPr>
            <a:spLocks noGrp="1"/>
          </p:cNvSpPr>
          <p:nvPr>
            <p:ph type="title"/>
          </p:nvPr>
        </p:nvSpPr>
        <p:spPr>
          <a:xfrm>
            <a:off x="640079" y="2053641"/>
            <a:ext cx="3669161" cy="2760098"/>
          </a:xfrm>
        </p:spPr>
        <p:txBody>
          <a:bodyPr>
            <a:normAutofit/>
          </a:bodyPr>
          <a:lstStyle/>
          <a:p>
            <a:r>
              <a:rPr lang="en-US" sz="3100" b="1">
                <a:solidFill>
                  <a:srgbClr val="FFFFFF"/>
                </a:solidFill>
              </a:rPr>
              <a:t>Introduction/Business Problem</a:t>
            </a:r>
            <a:br>
              <a:rPr lang="en-US" sz="3100" b="1">
                <a:solidFill>
                  <a:srgbClr val="FFFFFF"/>
                </a:solidFill>
              </a:rPr>
            </a:br>
            <a:endParaRPr lang="en-US" sz="3100">
              <a:solidFill>
                <a:srgbClr val="FFFFFF"/>
              </a:solidFill>
            </a:endParaRPr>
          </a:p>
        </p:txBody>
      </p:sp>
      <p:sp>
        <p:nvSpPr>
          <p:cNvPr id="3" name="Content Placeholder 2">
            <a:extLst>
              <a:ext uri="{FF2B5EF4-FFF2-40B4-BE49-F238E27FC236}">
                <a16:creationId xmlns:a16="http://schemas.microsoft.com/office/drawing/2014/main" id="{610CE204-3365-4273-B43D-E5FEA11BEFB8}"/>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In order to answer the questions, I will look at county health population information and business information (leveraging Foursquare API) in Jacksonville, Florida and compare to Savannah, Georgia since they are large cities located in the neighboring states. I will also look at additional information for death rates and hospital capacities that the governors of Georgia and Florida take into consideration before opening their states among COVID-19.</a:t>
            </a:r>
          </a:p>
          <a:p>
            <a:endParaRPr lang="en-US" sz="2400" dirty="0">
              <a:solidFill>
                <a:srgbClr val="000000"/>
              </a:solidFill>
            </a:endParaRPr>
          </a:p>
        </p:txBody>
      </p:sp>
    </p:spTree>
    <p:extLst>
      <p:ext uri="{BB962C8B-B14F-4D97-AF65-F5344CB8AC3E}">
        <p14:creationId xmlns:p14="http://schemas.microsoft.com/office/powerpoint/2010/main" val="121325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3B6EF8-B62C-4E01-ADB3-F67A389CF341}"/>
              </a:ext>
            </a:extLst>
          </p:cNvPr>
          <p:cNvSpPr>
            <a:spLocks noGrp="1"/>
          </p:cNvSpPr>
          <p:nvPr>
            <p:ph type="title"/>
          </p:nvPr>
        </p:nvSpPr>
        <p:spPr>
          <a:xfrm>
            <a:off x="640079" y="2053641"/>
            <a:ext cx="3669161" cy="2760098"/>
          </a:xfrm>
        </p:spPr>
        <p:txBody>
          <a:bodyPr>
            <a:normAutofit/>
          </a:bodyPr>
          <a:lstStyle/>
          <a:p>
            <a:r>
              <a:rPr lang="en-US">
                <a:solidFill>
                  <a:srgbClr val="FFFFFF"/>
                </a:solidFill>
              </a:rPr>
              <a:t>Data</a:t>
            </a:r>
          </a:p>
        </p:txBody>
      </p:sp>
      <p:sp>
        <p:nvSpPr>
          <p:cNvPr id="3" name="Content Placeholder 2">
            <a:extLst>
              <a:ext uri="{FF2B5EF4-FFF2-40B4-BE49-F238E27FC236}">
                <a16:creationId xmlns:a16="http://schemas.microsoft.com/office/drawing/2014/main" id="{6F2AB2DF-2554-4AE2-816C-42D461405774}"/>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Neighborhood Locations</a:t>
            </a:r>
          </a:p>
          <a:p>
            <a:pPr lvl="1"/>
            <a:r>
              <a:rPr lang="en-US">
                <a:solidFill>
                  <a:srgbClr val="000000"/>
                </a:solidFill>
              </a:rPr>
              <a:t>Web scrape </a:t>
            </a:r>
            <a:r>
              <a:rPr lang="en-US" u="sng">
                <a:solidFill>
                  <a:srgbClr val="000000"/>
                </a:solidFill>
                <a:hlinkClick r:id="rId3"/>
              </a:rPr>
              <a:t>http://www.city-data.com</a:t>
            </a:r>
            <a:endParaRPr lang="en-US" u="sng">
              <a:solidFill>
                <a:srgbClr val="000000"/>
              </a:solidFill>
            </a:endParaRPr>
          </a:p>
          <a:p>
            <a:r>
              <a:rPr lang="en-US" sz="2400">
                <a:solidFill>
                  <a:srgbClr val="000000"/>
                </a:solidFill>
              </a:rPr>
              <a:t>Foursquare</a:t>
            </a:r>
          </a:p>
          <a:p>
            <a:pPr lvl="1"/>
            <a:r>
              <a:rPr lang="en-US">
                <a:solidFill>
                  <a:srgbClr val="000000"/>
                </a:solidFill>
              </a:rPr>
              <a:t>Access API</a:t>
            </a:r>
          </a:p>
          <a:p>
            <a:r>
              <a:rPr lang="en-US" sz="2400">
                <a:solidFill>
                  <a:srgbClr val="000000"/>
                </a:solidFill>
              </a:rPr>
              <a:t>County Health Rankings</a:t>
            </a:r>
          </a:p>
          <a:p>
            <a:pPr lvl="1"/>
            <a:r>
              <a:rPr lang="en-US">
                <a:solidFill>
                  <a:srgbClr val="000000"/>
                </a:solidFill>
                <a:hlinkClick r:id="rId4"/>
              </a:rPr>
              <a:t>https://www.countyhealthrankings.org</a:t>
            </a:r>
            <a:endParaRPr lang="en-US">
              <a:solidFill>
                <a:srgbClr val="000000"/>
              </a:solidFill>
            </a:endParaRPr>
          </a:p>
          <a:p>
            <a:r>
              <a:rPr lang="en-US" sz="2400">
                <a:solidFill>
                  <a:srgbClr val="000000"/>
                </a:solidFill>
              </a:rPr>
              <a:t>Death Rates by Age</a:t>
            </a:r>
          </a:p>
          <a:p>
            <a:pPr lvl="1"/>
            <a:r>
              <a:rPr lang="en-US">
                <a:solidFill>
                  <a:srgbClr val="000000"/>
                </a:solidFill>
                <a:hlinkClick r:id="rId5"/>
              </a:rPr>
              <a:t>https://www.worldometers.info</a:t>
            </a:r>
            <a:endParaRPr lang="en-US">
              <a:solidFill>
                <a:srgbClr val="000000"/>
              </a:solidFill>
            </a:endParaRPr>
          </a:p>
          <a:p>
            <a:r>
              <a:rPr lang="en-US" sz="2400">
                <a:solidFill>
                  <a:srgbClr val="000000"/>
                </a:solidFill>
              </a:rPr>
              <a:t>Hospital Capacities</a:t>
            </a:r>
          </a:p>
          <a:p>
            <a:pPr lvl="1"/>
            <a:r>
              <a:rPr lang="en-US" u="sng">
                <a:solidFill>
                  <a:srgbClr val="000000"/>
                </a:solidFill>
                <a:hlinkClick r:id="rId6"/>
              </a:rPr>
              <a:t>https://coronavirus.jhu.edu/us-map</a:t>
            </a:r>
            <a:endParaRPr lang="en-US">
              <a:solidFill>
                <a:srgbClr val="000000"/>
              </a:solidFill>
            </a:endParaRPr>
          </a:p>
          <a:p>
            <a:pPr lvl="1"/>
            <a:endParaRPr lang="en-US">
              <a:solidFill>
                <a:srgbClr val="000000"/>
              </a:solidFill>
            </a:endParaRPr>
          </a:p>
        </p:txBody>
      </p:sp>
    </p:spTree>
    <p:extLst>
      <p:ext uri="{BB962C8B-B14F-4D97-AF65-F5344CB8AC3E}">
        <p14:creationId xmlns:p14="http://schemas.microsoft.com/office/powerpoint/2010/main" val="327236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46975C-E519-45F2-9E85-6269816D6C69}"/>
              </a:ext>
            </a:extLst>
          </p:cNvPr>
          <p:cNvSpPr>
            <a:spLocks noGrp="1"/>
          </p:cNvSpPr>
          <p:nvPr>
            <p:ph type="title"/>
          </p:nvPr>
        </p:nvSpPr>
        <p:spPr>
          <a:xfrm>
            <a:off x="640079" y="2053641"/>
            <a:ext cx="3669161" cy="2760098"/>
          </a:xfrm>
        </p:spPr>
        <p:txBody>
          <a:bodyPr>
            <a:normAutofit/>
          </a:bodyPr>
          <a:lstStyle/>
          <a:p>
            <a:r>
              <a:rPr lang="en-US">
                <a:solidFill>
                  <a:srgbClr val="FFFFFF"/>
                </a:solidFill>
              </a:rPr>
              <a:t>Methodology</a:t>
            </a:r>
          </a:p>
        </p:txBody>
      </p:sp>
      <p:sp>
        <p:nvSpPr>
          <p:cNvPr id="3" name="Content Placeholder 2">
            <a:extLst>
              <a:ext uri="{FF2B5EF4-FFF2-40B4-BE49-F238E27FC236}">
                <a16:creationId xmlns:a16="http://schemas.microsoft.com/office/drawing/2014/main" id="{F6B89957-13A2-461C-B545-0D933E2D3D95}"/>
              </a:ext>
            </a:extLst>
          </p:cNvPr>
          <p:cNvSpPr>
            <a:spLocks noGrp="1"/>
          </p:cNvSpPr>
          <p:nvPr>
            <p:ph idx="1"/>
          </p:nvPr>
        </p:nvSpPr>
        <p:spPr>
          <a:xfrm>
            <a:off x="6090574" y="801866"/>
            <a:ext cx="5306084" cy="5230634"/>
          </a:xfrm>
        </p:spPr>
        <p:txBody>
          <a:bodyPr anchor="ctr">
            <a:normAutofit/>
          </a:bodyPr>
          <a:lstStyle/>
          <a:p>
            <a:r>
              <a:rPr lang="en-US" sz="2200">
                <a:solidFill>
                  <a:srgbClr val="000000"/>
                </a:solidFill>
              </a:rPr>
              <a:t>Get </a:t>
            </a:r>
            <a:r>
              <a:rPr lang="en-US" sz="2200" u="sng">
                <a:solidFill>
                  <a:srgbClr val="000000"/>
                </a:solidFill>
              </a:rPr>
              <a:t>geographical locations </a:t>
            </a:r>
            <a:r>
              <a:rPr lang="en-US" sz="2200">
                <a:solidFill>
                  <a:srgbClr val="000000"/>
                </a:solidFill>
              </a:rPr>
              <a:t>by creating a function(ref: jupyter notebook) to web scrape </a:t>
            </a:r>
            <a:r>
              <a:rPr lang="en-US" sz="2200">
                <a:solidFill>
                  <a:srgbClr val="000000"/>
                </a:solidFill>
                <a:hlinkClick r:id="rId3"/>
              </a:rPr>
              <a:t>http://www.city-data.com</a:t>
            </a:r>
            <a:r>
              <a:rPr lang="en-US" sz="2200">
                <a:solidFill>
                  <a:srgbClr val="000000"/>
                </a:solidFill>
              </a:rPr>
              <a:t> for neighborhoods in Jacksonville and Georgia. For example, city-data.com lists Avalon as a neighborhood for Savannah and I entered Avalon, Savannah to get latitude and longitude from geolocator.  </a:t>
            </a:r>
          </a:p>
          <a:p>
            <a:r>
              <a:rPr lang="en-US" sz="2200">
                <a:solidFill>
                  <a:srgbClr val="000000"/>
                </a:solidFill>
              </a:rPr>
              <a:t>After obtaining coordinates from </a:t>
            </a:r>
            <a:r>
              <a:rPr lang="en-US" sz="2200" u="sng">
                <a:solidFill>
                  <a:srgbClr val="000000"/>
                </a:solidFill>
              </a:rPr>
              <a:t>geolocator</a:t>
            </a:r>
            <a:r>
              <a:rPr lang="en-US" sz="2200">
                <a:solidFill>
                  <a:srgbClr val="000000"/>
                </a:solidFill>
              </a:rPr>
              <a:t>, I used functions to get frequency and most common venues in Savannah and Jacksonville by neighborhood. I used this information to get the top 10 venues and explore the type of businesses being impacted. </a:t>
            </a:r>
          </a:p>
        </p:txBody>
      </p:sp>
    </p:spTree>
    <p:extLst>
      <p:ext uri="{BB962C8B-B14F-4D97-AF65-F5344CB8AC3E}">
        <p14:creationId xmlns:p14="http://schemas.microsoft.com/office/powerpoint/2010/main" val="224489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46975C-E519-45F2-9E85-6269816D6C69}"/>
              </a:ext>
            </a:extLst>
          </p:cNvPr>
          <p:cNvSpPr>
            <a:spLocks noGrp="1"/>
          </p:cNvSpPr>
          <p:nvPr>
            <p:ph type="title"/>
          </p:nvPr>
        </p:nvSpPr>
        <p:spPr>
          <a:xfrm>
            <a:off x="640079" y="2053641"/>
            <a:ext cx="3669161" cy="2760098"/>
          </a:xfrm>
        </p:spPr>
        <p:txBody>
          <a:bodyPr>
            <a:normAutofit/>
          </a:bodyPr>
          <a:lstStyle/>
          <a:p>
            <a:r>
              <a:rPr lang="en-US">
                <a:solidFill>
                  <a:srgbClr val="FFFFFF"/>
                </a:solidFill>
              </a:rPr>
              <a:t>Methodology</a:t>
            </a:r>
          </a:p>
        </p:txBody>
      </p:sp>
      <p:sp>
        <p:nvSpPr>
          <p:cNvPr id="3" name="Content Placeholder 2">
            <a:extLst>
              <a:ext uri="{FF2B5EF4-FFF2-40B4-BE49-F238E27FC236}">
                <a16:creationId xmlns:a16="http://schemas.microsoft.com/office/drawing/2014/main" id="{F6B89957-13A2-461C-B545-0D933E2D3D95}"/>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 pulled </a:t>
            </a:r>
            <a:r>
              <a:rPr lang="en-US" sz="2400" u="sng">
                <a:solidFill>
                  <a:srgbClr val="000000"/>
                </a:solidFill>
              </a:rPr>
              <a:t>health county rankings </a:t>
            </a:r>
            <a:r>
              <a:rPr lang="en-US" sz="2400">
                <a:solidFill>
                  <a:srgbClr val="000000"/>
                </a:solidFill>
              </a:rPr>
              <a:t>from https://www.countyhealthrankings.org to get information such as demographics and behavioral factors(i.e. obesity, smoking rates) to give some background information about the population especially the high-risk population for COVID-19. I wanted to identify the high-risk population by age group from https://www.worldometers.info and review hospital capacity from https://coronavirus.jhu.edu/us-map to put in perspective the risks each city is taking if there is another outbreak. </a:t>
            </a:r>
          </a:p>
        </p:txBody>
      </p:sp>
    </p:spTree>
    <p:extLst>
      <p:ext uri="{BB962C8B-B14F-4D97-AF65-F5344CB8AC3E}">
        <p14:creationId xmlns:p14="http://schemas.microsoft.com/office/powerpoint/2010/main" val="74617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EEFD-6795-47A6-AF17-1311B250AF18}"/>
              </a:ext>
            </a:extLst>
          </p:cNvPr>
          <p:cNvSpPr>
            <a:spLocks noGrp="1"/>
          </p:cNvSpPr>
          <p:nvPr>
            <p:ph type="title"/>
          </p:nvPr>
        </p:nvSpPr>
        <p:spPr/>
        <p:txBody>
          <a:bodyPr/>
          <a:lstStyle/>
          <a:p>
            <a:r>
              <a:rPr lang="en-US" dirty="0"/>
              <a:t>Results </a:t>
            </a:r>
            <a:br>
              <a:rPr lang="en-US" dirty="0"/>
            </a:br>
            <a:r>
              <a:rPr lang="en-US" sz="3200" i="1" dirty="0"/>
              <a:t>Savannah Venues</a:t>
            </a:r>
            <a:endParaRPr lang="en-US" i="1" dirty="0"/>
          </a:p>
        </p:txBody>
      </p:sp>
      <p:pic>
        <p:nvPicPr>
          <p:cNvPr id="4" name="Content Placeholder 3">
            <a:extLst>
              <a:ext uri="{FF2B5EF4-FFF2-40B4-BE49-F238E27FC236}">
                <a16:creationId xmlns:a16="http://schemas.microsoft.com/office/drawing/2014/main" id="{9DECBD41-18B4-4B8A-9A9F-4014182525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13490"/>
            <a:ext cx="10515600" cy="4742301"/>
          </a:xfrm>
          <a:prstGeom prst="rect">
            <a:avLst/>
          </a:prstGeom>
          <a:noFill/>
          <a:ln>
            <a:noFill/>
          </a:ln>
        </p:spPr>
      </p:pic>
    </p:spTree>
    <p:extLst>
      <p:ext uri="{BB962C8B-B14F-4D97-AF65-F5344CB8AC3E}">
        <p14:creationId xmlns:p14="http://schemas.microsoft.com/office/powerpoint/2010/main" val="54802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AFE1-EC80-4CA5-AF55-6C478272C67F}"/>
              </a:ext>
            </a:extLst>
          </p:cNvPr>
          <p:cNvSpPr>
            <a:spLocks noGrp="1"/>
          </p:cNvSpPr>
          <p:nvPr>
            <p:ph type="title"/>
          </p:nvPr>
        </p:nvSpPr>
        <p:spPr>
          <a:xfrm>
            <a:off x="838200" y="365126"/>
            <a:ext cx="10515600" cy="1164130"/>
          </a:xfrm>
        </p:spPr>
        <p:txBody>
          <a:bodyPr/>
          <a:lstStyle/>
          <a:p>
            <a:r>
              <a:rPr lang="en-US" dirty="0"/>
              <a:t>Results</a:t>
            </a:r>
            <a:br>
              <a:rPr lang="en-US" dirty="0"/>
            </a:br>
            <a:r>
              <a:rPr lang="en-US" sz="3200" i="1" dirty="0"/>
              <a:t>Jacksonville Venues</a:t>
            </a:r>
            <a:endParaRPr lang="en-US" i="1" dirty="0"/>
          </a:p>
        </p:txBody>
      </p:sp>
      <p:pic>
        <p:nvPicPr>
          <p:cNvPr id="4" name="Content Placeholder 3">
            <a:extLst>
              <a:ext uri="{FF2B5EF4-FFF2-40B4-BE49-F238E27FC236}">
                <a16:creationId xmlns:a16="http://schemas.microsoft.com/office/drawing/2014/main" id="{250795E4-88D2-4555-A6AE-6FF0A373E9D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03132"/>
            <a:ext cx="10515600" cy="4557974"/>
          </a:xfrm>
          <a:prstGeom prst="rect">
            <a:avLst/>
          </a:prstGeom>
          <a:noFill/>
          <a:ln>
            <a:noFill/>
          </a:ln>
        </p:spPr>
      </p:pic>
    </p:spTree>
    <p:extLst>
      <p:ext uri="{BB962C8B-B14F-4D97-AF65-F5344CB8AC3E}">
        <p14:creationId xmlns:p14="http://schemas.microsoft.com/office/powerpoint/2010/main" val="350138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AFE1-EC80-4CA5-AF55-6C478272C67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kern="1200">
                <a:solidFill>
                  <a:schemeClr val="bg1"/>
                </a:solidFill>
                <a:latin typeface="+mj-lt"/>
                <a:ea typeface="+mj-ea"/>
                <a:cs typeface="+mj-cs"/>
              </a:rPr>
              <a:t>Results</a:t>
            </a:r>
            <a:br>
              <a:rPr lang="en-US" sz="3000" kern="1200">
                <a:solidFill>
                  <a:schemeClr val="bg1"/>
                </a:solidFill>
                <a:latin typeface="+mj-lt"/>
                <a:ea typeface="+mj-ea"/>
                <a:cs typeface="+mj-cs"/>
              </a:rPr>
            </a:br>
            <a:r>
              <a:rPr lang="en-US" sz="3000" i="1" kern="1200">
                <a:solidFill>
                  <a:schemeClr val="bg1"/>
                </a:solidFill>
                <a:latin typeface="+mj-lt"/>
                <a:ea typeface="+mj-ea"/>
                <a:cs typeface="+mj-cs"/>
              </a:rPr>
              <a:t>County Health Rankings</a:t>
            </a:r>
          </a:p>
        </p:txBody>
      </p:sp>
      <p:cxnSp>
        <p:nvCxnSpPr>
          <p:cNvPr id="15" name="Straight Connector 1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8678E763-9F04-4E25-BDBC-E9393F8052B2}"/>
              </a:ext>
            </a:extLst>
          </p:cNvPr>
          <p:cNvGraphicFramePr>
            <a:graphicFrameLocks noGrp="1"/>
          </p:cNvGraphicFramePr>
          <p:nvPr>
            <p:ph idx="1"/>
            <p:extLst>
              <p:ext uri="{D42A27DB-BD31-4B8C-83A1-F6EECF244321}">
                <p14:modId xmlns:p14="http://schemas.microsoft.com/office/powerpoint/2010/main" val="3701941497"/>
              </p:ext>
            </p:extLst>
          </p:nvPr>
        </p:nvGraphicFramePr>
        <p:xfrm>
          <a:off x="320040" y="2527781"/>
          <a:ext cx="11496822" cy="3841543"/>
        </p:xfrm>
        <a:graphic>
          <a:graphicData uri="http://schemas.openxmlformats.org/drawingml/2006/table">
            <a:tbl>
              <a:tblPr firstRow="1" firstCol="1" bandRow="1">
                <a:tableStyleId>{5C22544A-7EE6-4342-B048-85BDC9FD1C3A}</a:tableStyleId>
              </a:tblPr>
              <a:tblGrid>
                <a:gridCol w="5202819">
                  <a:extLst>
                    <a:ext uri="{9D8B030D-6E8A-4147-A177-3AD203B41FA5}">
                      <a16:colId xmlns:a16="http://schemas.microsoft.com/office/drawing/2014/main" val="3429563267"/>
                    </a:ext>
                  </a:extLst>
                </a:gridCol>
                <a:gridCol w="2837991">
                  <a:extLst>
                    <a:ext uri="{9D8B030D-6E8A-4147-A177-3AD203B41FA5}">
                      <a16:colId xmlns:a16="http://schemas.microsoft.com/office/drawing/2014/main" val="938872239"/>
                    </a:ext>
                  </a:extLst>
                </a:gridCol>
                <a:gridCol w="3456012">
                  <a:extLst>
                    <a:ext uri="{9D8B030D-6E8A-4147-A177-3AD203B41FA5}">
                      <a16:colId xmlns:a16="http://schemas.microsoft.com/office/drawing/2014/main" val="3649768760"/>
                    </a:ext>
                  </a:extLst>
                </a:gridCol>
              </a:tblGrid>
              <a:tr h="345197">
                <a:tc>
                  <a:txBody>
                    <a:bodyPr/>
                    <a:lstStyle/>
                    <a:p>
                      <a:pPr>
                        <a:lnSpc>
                          <a:spcPct val="107000"/>
                        </a:lnSpc>
                      </a:pPr>
                      <a:endParaRPr lang="en-US" sz="2500">
                        <a:effectLst/>
                        <a:latin typeface="Calibri" panose="020F0502020204030204" pitchFamily="34" charset="0"/>
                        <a:cs typeface="Times New Roman" panose="02020603050405020304" pitchFamily="18" charset="0"/>
                      </a:endParaRPr>
                    </a:p>
                  </a:txBody>
                  <a:tcPr marL="93437" marR="93437" marT="0" marB="0" anchor="b"/>
                </a:tc>
                <a:tc>
                  <a:txBody>
                    <a:bodyPr/>
                    <a:lstStyle/>
                    <a:p>
                      <a:pPr marL="0" marR="0" algn="ctr">
                        <a:lnSpc>
                          <a:spcPct val="107000"/>
                        </a:lnSpc>
                        <a:spcBef>
                          <a:spcPts val="0"/>
                        </a:spcBef>
                        <a:spcAft>
                          <a:spcPts val="0"/>
                        </a:spcAft>
                      </a:pPr>
                      <a:r>
                        <a:rPr lang="en-US" sz="1900">
                          <a:effectLst/>
                        </a:rPr>
                        <a:t>Duval (DU), FL</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Chatham (CA), GA</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1087320486"/>
                  </a:ext>
                </a:extLst>
              </a:tr>
              <a:tr h="345197">
                <a:tc>
                  <a:txBody>
                    <a:bodyPr/>
                    <a:lstStyle/>
                    <a:p>
                      <a:pPr marL="0" marR="0">
                        <a:lnSpc>
                          <a:spcPct val="107000"/>
                        </a:lnSpc>
                        <a:spcBef>
                          <a:spcPts val="0"/>
                        </a:spcBef>
                        <a:spcAft>
                          <a:spcPts val="0"/>
                        </a:spcAft>
                      </a:pPr>
                      <a:r>
                        <a:rPr lang="en-US" sz="1900">
                          <a:effectLst/>
                        </a:rPr>
                        <a:t>Demographics</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 </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 </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3984910157"/>
                  </a:ext>
                </a:extLst>
              </a:tr>
              <a:tr h="345197">
                <a:tc>
                  <a:txBody>
                    <a:bodyPr/>
                    <a:lstStyle/>
                    <a:p>
                      <a:pPr marL="0" marR="0" indent="254000">
                        <a:lnSpc>
                          <a:spcPct val="107000"/>
                        </a:lnSpc>
                        <a:spcBef>
                          <a:spcPts val="0"/>
                        </a:spcBef>
                        <a:spcAft>
                          <a:spcPts val="0"/>
                        </a:spcAft>
                      </a:pPr>
                      <a:r>
                        <a:rPr lang="en-US" sz="1900">
                          <a:effectLst/>
                        </a:rPr>
                        <a:t>Population</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950,181</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289,195</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2918849204"/>
                  </a:ext>
                </a:extLst>
              </a:tr>
              <a:tr h="345197">
                <a:tc>
                  <a:txBody>
                    <a:bodyPr/>
                    <a:lstStyle/>
                    <a:p>
                      <a:pPr marL="0" marR="0" indent="254000">
                        <a:lnSpc>
                          <a:spcPct val="107000"/>
                        </a:lnSpc>
                        <a:spcBef>
                          <a:spcPts val="0"/>
                        </a:spcBef>
                        <a:spcAft>
                          <a:spcPts val="0"/>
                        </a:spcAft>
                      </a:pPr>
                      <a:r>
                        <a:rPr lang="en-US" sz="1900">
                          <a:effectLst/>
                        </a:rPr>
                        <a:t>% below 18 years of age</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22.60%</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21.20%</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3276071393"/>
                  </a:ext>
                </a:extLst>
              </a:tr>
              <a:tr h="345197">
                <a:tc>
                  <a:txBody>
                    <a:bodyPr/>
                    <a:lstStyle/>
                    <a:p>
                      <a:pPr marL="0" marR="0" indent="254000">
                        <a:lnSpc>
                          <a:spcPct val="107000"/>
                        </a:lnSpc>
                        <a:spcBef>
                          <a:spcPts val="0"/>
                        </a:spcBef>
                        <a:spcAft>
                          <a:spcPts val="0"/>
                        </a:spcAft>
                      </a:pPr>
                      <a:r>
                        <a:rPr lang="en-US" sz="1900">
                          <a:effectLst/>
                        </a:rPr>
                        <a:t>% 65 and older</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14.00%</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15.40%</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4172891973"/>
                  </a:ext>
                </a:extLst>
              </a:tr>
              <a:tr h="345197">
                <a:tc>
                  <a:txBody>
                    <a:bodyPr/>
                    <a:lstStyle/>
                    <a:p>
                      <a:pPr marL="0" marR="0">
                        <a:lnSpc>
                          <a:spcPct val="107000"/>
                        </a:lnSpc>
                        <a:spcBef>
                          <a:spcPts val="0"/>
                        </a:spcBef>
                        <a:spcAft>
                          <a:spcPts val="0"/>
                        </a:spcAft>
                      </a:pPr>
                      <a:r>
                        <a:rPr lang="en-US" sz="1900">
                          <a:effectLst/>
                        </a:rPr>
                        <a:t>Health Behaviors</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 </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 </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2904286265"/>
                  </a:ext>
                </a:extLst>
              </a:tr>
              <a:tr h="345197">
                <a:tc>
                  <a:txBody>
                    <a:bodyPr/>
                    <a:lstStyle/>
                    <a:p>
                      <a:pPr marL="0" marR="0" indent="254000">
                        <a:lnSpc>
                          <a:spcPct val="107000"/>
                        </a:lnSpc>
                        <a:spcBef>
                          <a:spcPts val="0"/>
                        </a:spcBef>
                        <a:spcAft>
                          <a:spcPts val="0"/>
                        </a:spcAft>
                      </a:pPr>
                      <a:r>
                        <a:rPr lang="en-US" sz="1900">
                          <a:effectLst/>
                        </a:rPr>
                        <a:t>Adult smoking</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20%</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17%</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31802585"/>
                  </a:ext>
                </a:extLst>
              </a:tr>
              <a:tr h="345197">
                <a:tc>
                  <a:txBody>
                    <a:bodyPr/>
                    <a:lstStyle/>
                    <a:p>
                      <a:pPr marL="0" marR="0" indent="254000">
                        <a:lnSpc>
                          <a:spcPct val="107000"/>
                        </a:lnSpc>
                        <a:spcBef>
                          <a:spcPts val="0"/>
                        </a:spcBef>
                        <a:spcAft>
                          <a:spcPts val="0"/>
                        </a:spcAft>
                      </a:pPr>
                      <a:r>
                        <a:rPr lang="en-US" sz="1900">
                          <a:effectLst/>
                        </a:rPr>
                        <a:t>Adult obesity</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31%</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32%</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3206174401"/>
                  </a:ext>
                </a:extLst>
              </a:tr>
              <a:tr h="345197">
                <a:tc>
                  <a:txBody>
                    <a:bodyPr/>
                    <a:lstStyle/>
                    <a:p>
                      <a:pPr marL="0" marR="0" indent="254000">
                        <a:lnSpc>
                          <a:spcPct val="107000"/>
                        </a:lnSpc>
                        <a:spcBef>
                          <a:spcPts val="0"/>
                        </a:spcBef>
                        <a:spcAft>
                          <a:spcPts val="0"/>
                        </a:spcAft>
                      </a:pPr>
                      <a:r>
                        <a:rPr lang="en-US" sz="1900">
                          <a:effectLst/>
                        </a:rPr>
                        <a:t>Food environment index</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6.6</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6.9</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3857890231"/>
                  </a:ext>
                </a:extLst>
              </a:tr>
              <a:tr h="345197">
                <a:tc>
                  <a:txBody>
                    <a:bodyPr/>
                    <a:lstStyle/>
                    <a:p>
                      <a:pPr marL="0" marR="0" indent="254000">
                        <a:lnSpc>
                          <a:spcPct val="107000"/>
                        </a:lnSpc>
                        <a:spcBef>
                          <a:spcPts val="0"/>
                        </a:spcBef>
                        <a:spcAft>
                          <a:spcPts val="0"/>
                        </a:spcAft>
                      </a:pPr>
                      <a:r>
                        <a:rPr lang="en-US" sz="1900">
                          <a:effectLst/>
                        </a:rPr>
                        <a:t>Physical inactivity</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26%</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26%</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3648097000"/>
                  </a:ext>
                </a:extLst>
              </a:tr>
              <a:tr h="345197">
                <a:tc>
                  <a:txBody>
                    <a:bodyPr/>
                    <a:lstStyle/>
                    <a:p>
                      <a:pPr marL="0" marR="0" indent="254000">
                        <a:lnSpc>
                          <a:spcPct val="107000"/>
                        </a:lnSpc>
                        <a:spcBef>
                          <a:spcPts val="0"/>
                        </a:spcBef>
                        <a:spcAft>
                          <a:spcPts val="0"/>
                        </a:spcAft>
                      </a:pPr>
                      <a:r>
                        <a:rPr lang="en-US" sz="1900">
                          <a:effectLst/>
                        </a:rPr>
                        <a:t>Access to exercise   opportunities</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92%</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tc>
                  <a:txBody>
                    <a:bodyPr/>
                    <a:lstStyle/>
                    <a:p>
                      <a:pPr marL="0" marR="0" algn="ctr">
                        <a:lnSpc>
                          <a:spcPct val="107000"/>
                        </a:lnSpc>
                        <a:spcBef>
                          <a:spcPts val="0"/>
                        </a:spcBef>
                        <a:spcAft>
                          <a:spcPts val="0"/>
                        </a:spcAft>
                      </a:pPr>
                      <a:r>
                        <a:rPr lang="en-US" sz="1900">
                          <a:effectLst/>
                        </a:rPr>
                        <a:t>90%</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93437" marR="93437" marT="0" marB="0" anchor="ctr"/>
                </a:tc>
                <a:extLst>
                  <a:ext uri="{0D108BD9-81ED-4DB2-BD59-A6C34878D82A}">
                    <a16:rowId xmlns:a16="http://schemas.microsoft.com/office/drawing/2014/main" val="2956473325"/>
                  </a:ext>
                </a:extLst>
              </a:tr>
            </a:tbl>
          </a:graphicData>
        </a:graphic>
      </p:graphicFrame>
    </p:spTree>
    <p:extLst>
      <p:ext uri="{BB962C8B-B14F-4D97-AF65-F5344CB8AC3E}">
        <p14:creationId xmlns:p14="http://schemas.microsoft.com/office/powerpoint/2010/main" val="1174755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969</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Georgia and Florida Reopening Among COVID-19 Concerns </vt:lpstr>
      <vt:lpstr>Introduction/Business Problem </vt:lpstr>
      <vt:lpstr>Introduction/Business Problem </vt:lpstr>
      <vt:lpstr>Data</vt:lpstr>
      <vt:lpstr>Methodology</vt:lpstr>
      <vt:lpstr>Methodology</vt:lpstr>
      <vt:lpstr>Results  Savannah Venues</vt:lpstr>
      <vt:lpstr>Results Jacksonville Venues</vt:lpstr>
      <vt:lpstr>Results County Health Rankings</vt:lpstr>
      <vt:lpstr>Results Death by Age New York</vt:lpstr>
      <vt:lpstr>Results Capacity and Fatality Rates</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Georgia and Florida Reopening Among COVID-19 Concerns</dc:title>
  <dc:creator>Manny</dc:creator>
  <cp:lastModifiedBy>Manny</cp:lastModifiedBy>
  <cp:revision>8</cp:revision>
  <dcterms:created xsi:type="dcterms:W3CDTF">2020-05-19T18:46:58Z</dcterms:created>
  <dcterms:modified xsi:type="dcterms:W3CDTF">2020-05-19T20:28:37Z</dcterms:modified>
</cp:coreProperties>
</file>