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8" r:id="rId6"/>
    <p:sldId id="259" r:id="rId7"/>
    <p:sldId id="273" r:id="rId8"/>
    <p:sldId id="270" r:id="rId9"/>
    <p:sldId id="269" r:id="rId10"/>
    <p:sldId id="276" r:id="rId11"/>
    <p:sldId id="272" r:id="rId12"/>
    <p:sldId id="277" r:id="rId13"/>
    <p:sldId id="274" r:id="rId14"/>
    <p:sldId id="27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>
      <p:cViewPr varScale="1">
        <p:scale>
          <a:sx n="41" d="100"/>
          <a:sy n="41" d="100"/>
        </p:scale>
        <p:origin x="2290" y="9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97828" cy="2000251"/>
          </a:xfrm>
        </p:spPr>
        <p:txBody>
          <a:bodyPr/>
          <a:lstStyle/>
          <a:p>
            <a:r>
              <a:rPr lang="en-US" dirty="0"/>
              <a:t>Blackhat Web Application Hacking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manny</a:t>
            </a:r>
            <a:r>
              <a:rPr lang="en-US" dirty="0"/>
              <a:t> 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Demonstration – Authentication Bypass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programming mistakes == big consequences</a:t>
            </a:r>
          </a:p>
          <a:p>
            <a:r>
              <a:rPr lang="en-US" dirty="0"/>
              <a:t>Developers left a session variable set to true</a:t>
            </a:r>
          </a:p>
          <a:p>
            <a:r>
              <a:rPr lang="en-US" dirty="0"/>
              <a:t>Sensitive pages were now viewable (without authentication)  i.e.</a:t>
            </a:r>
          </a:p>
          <a:p>
            <a:pPr lvl="1"/>
            <a:r>
              <a:rPr lang="en-US" dirty="0" err="1"/>
              <a:t>get_profile.php</a:t>
            </a:r>
            <a:endParaRPr lang="en-US" dirty="0"/>
          </a:p>
          <a:p>
            <a:pPr lvl="1"/>
            <a:r>
              <a:rPr lang="en-US" dirty="0" err="1"/>
              <a:t>add_edit_event_user.php</a:t>
            </a:r>
            <a:endParaRPr lang="en-US" dirty="0"/>
          </a:p>
          <a:p>
            <a:r>
              <a:rPr lang="en-US" dirty="0"/>
              <a:t>90% of the other vulnerabilities “piggy back” off this bypass</a:t>
            </a:r>
          </a:p>
          <a:p>
            <a:pPr marL="37788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3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Demonstration – SQL Injection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due to improper sanitization of variables</a:t>
            </a:r>
          </a:p>
          <a:p>
            <a:r>
              <a:rPr lang="en-US" dirty="0"/>
              <a:t>Most of the SQL injections discovered were authenticated</a:t>
            </a:r>
          </a:p>
          <a:p>
            <a:pPr lvl="1"/>
            <a:r>
              <a:rPr lang="en-US" dirty="0"/>
              <a:t>Piggy backed off portal bypass vulnerability</a:t>
            </a:r>
          </a:p>
          <a:p>
            <a:r>
              <a:rPr lang="en-US" dirty="0"/>
              <a:t>Due to time constraints and complexity I am using </a:t>
            </a:r>
            <a:r>
              <a:rPr lang="en-US" dirty="0" err="1"/>
              <a:t>SQLMap</a:t>
            </a:r>
            <a:endParaRPr lang="en-US" dirty="0"/>
          </a:p>
          <a:p>
            <a:r>
              <a:rPr lang="en-US" dirty="0"/>
              <a:t>Will need to demonstrate advanced </a:t>
            </a:r>
            <a:r>
              <a:rPr lang="en-US" dirty="0" err="1"/>
              <a:t>SQLMap</a:t>
            </a:r>
            <a:r>
              <a:rPr lang="en-US" dirty="0"/>
              <a:t> techniques to exploit authenticated SQL Injection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2" cy="4462272"/>
          </a:xfrm>
        </p:spPr>
        <p:txBody>
          <a:bodyPr/>
          <a:lstStyle/>
          <a:p>
            <a:r>
              <a:rPr lang="en-US" dirty="0"/>
              <a:t>Part time Assistant instructor teaching Cybersecurity Fundamentals (UofT)</a:t>
            </a:r>
          </a:p>
          <a:p>
            <a:r>
              <a:rPr lang="en-US" dirty="0"/>
              <a:t>Part time Security Researcher at </a:t>
            </a:r>
            <a:r>
              <a:rPr lang="en-US" dirty="0" err="1"/>
              <a:t>SecureME</a:t>
            </a:r>
            <a:r>
              <a:rPr lang="en-US" dirty="0"/>
              <a:t> Solutions (personal firm)</a:t>
            </a:r>
          </a:p>
          <a:p>
            <a:r>
              <a:rPr lang="en-US" dirty="0"/>
              <a:t>Currently a student studying Computer Systems at Durham College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1196752"/>
            <a:ext cx="10013851" cy="2764335"/>
          </a:xfrm>
        </p:spPr>
        <p:txBody>
          <a:bodyPr/>
          <a:lstStyle/>
          <a:p>
            <a:r>
              <a:rPr lang="en-US" dirty="0"/>
              <a:t>Challenge 1 – </a:t>
            </a:r>
            <a:r>
              <a:rPr lang="en-US" dirty="0" err="1"/>
              <a:t>Cyptian’s</a:t>
            </a:r>
            <a:r>
              <a:rPr lang="en-US" dirty="0"/>
              <a:t> Crypto Currency Exchange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ctfone.pleasesecure.me</a:t>
            </a:r>
          </a:p>
          <a:p>
            <a:r>
              <a:rPr lang="en-US" dirty="0"/>
              <a:t>Tools needed:</a:t>
            </a:r>
          </a:p>
          <a:p>
            <a:pPr lvl="1"/>
            <a:r>
              <a:rPr lang="en-US" dirty="0"/>
              <a:t>NMAP: Port scanner</a:t>
            </a:r>
          </a:p>
          <a:p>
            <a:pPr lvl="1"/>
            <a:r>
              <a:rPr lang="en-US" dirty="0" err="1"/>
              <a:t>AngryFuzzer</a:t>
            </a:r>
            <a:r>
              <a:rPr lang="en-US" dirty="0"/>
              <a:t>: HTTP directory/file brute forcer</a:t>
            </a:r>
          </a:p>
          <a:p>
            <a:pPr lvl="1"/>
            <a:r>
              <a:rPr lang="en-US" dirty="0"/>
              <a:t>MySQL Client: Client to connect to remote MySQL server</a:t>
            </a:r>
          </a:p>
          <a:p>
            <a:pPr lvl="1"/>
            <a:r>
              <a:rPr lang="en-US" dirty="0"/>
              <a:t>Burp Suite Community Edition: Request modifier</a:t>
            </a:r>
          </a:p>
        </p:txBody>
      </p:sp>
    </p:spTree>
    <p:extLst>
      <p:ext uri="{BB962C8B-B14F-4D97-AF65-F5344CB8AC3E}">
        <p14:creationId xmlns:p14="http://schemas.microsoft.com/office/powerpoint/2010/main" val="1763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(review)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port scan to identify services</a:t>
            </a:r>
          </a:p>
          <a:p>
            <a:r>
              <a:rPr lang="en-US" dirty="0"/>
              <a:t>Fuzz directories/files until finding old file with SQL creds</a:t>
            </a:r>
          </a:p>
          <a:p>
            <a:r>
              <a:rPr lang="en-US" dirty="0"/>
              <a:t>Connect to remote MySQL Server</a:t>
            </a:r>
          </a:p>
          <a:p>
            <a:r>
              <a:rPr lang="en-US" dirty="0"/>
              <a:t>Insert a new user in the accounts table</a:t>
            </a:r>
          </a:p>
          <a:p>
            <a:r>
              <a:rPr lang="en-US" dirty="0"/>
              <a:t>Login to web dashboard </a:t>
            </a:r>
          </a:p>
          <a:p>
            <a:r>
              <a:rPr lang="en-US" dirty="0"/>
              <a:t>Upload PHP shell by modifying post requests via </a:t>
            </a:r>
            <a:r>
              <a:rPr lang="en-US" dirty="0" err="1"/>
              <a:t>BurpSuite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1412776"/>
            <a:ext cx="10013851" cy="2764335"/>
          </a:xfrm>
        </p:spPr>
        <p:txBody>
          <a:bodyPr/>
          <a:lstStyle/>
          <a:p>
            <a:r>
              <a:rPr lang="en-US" dirty="0"/>
              <a:t>Challenge 2 – </a:t>
            </a:r>
            <a:r>
              <a:rPr lang="en-US" dirty="0" err="1"/>
              <a:t>Zete</a:t>
            </a:r>
            <a:r>
              <a:rPr lang="en-US" dirty="0"/>
              <a:t> Walk In Clinic</a:t>
            </a:r>
          </a:p>
        </p:txBody>
      </p:sp>
    </p:spTree>
    <p:extLst>
      <p:ext uri="{BB962C8B-B14F-4D97-AF65-F5344CB8AC3E}">
        <p14:creationId xmlns:p14="http://schemas.microsoft.com/office/powerpoint/2010/main" val="14529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ctftwo.pleasesecure.me</a:t>
            </a:r>
          </a:p>
          <a:p>
            <a:r>
              <a:rPr lang="en-US" dirty="0"/>
              <a:t>Tools needed:</a:t>
            </a:r>
          </a:p>
          <a:p>
            <a:pPr lvl="1"/>
            <a:r>
              <a:rPr lang="en-US" dirty="0" err="1"/>
              <a:t>SQLMap</a:t>
            </a:r>
            <a:r>
              <a:rPr lang="en-US" dirty="0"/>
              <a:t>: Database takeover tool</a:t>
            </a:r>
          </a:p>
          <a:p>
            <a:pPr lvl="1"/>
            <a:r>
              <a:rPr lang="en-US" dirty="0"/>
              <a:t>Burp Suite Community Edition: Request modifier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Demonstration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Unauthenticated Information Disclosure</a:t>
            </a:r>
          </a:p>
          <a:p>
            <a:r>
              <a:rPr lang="en-US" dirty="0"/>
              <a:t>Authentication Bypass</a:t>
            </a:r>
          </a:p>
          <a:p>
            <a:r>
              <a:rPr lang="en-US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60789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2" y="620688"/>
            <a:ext cx="10360501" cy="1223963"/>
          </a:xfrm>
        </p:spPr>
        <p:txBody>
          <a:bodyPr/>
          <a:lstStyle/>
          <a:p>
            <a:r>
              <a:rPr lang="en-US" dirty="0"/>
              <a:t>Vulnerability Demonstration – Unauthorized Information Disclosure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88839"/>
            <a:ext cx="10360501" cy="4175229"/>
          </a:xfrm>
        </p:spPr>
        <p:txBody>
          <a:bodyPr/>
          <a:lstStyle/>
          <a:p>
            <a:r>
              <a:rPr lang="en-US" dirty="0"/>
              <a:t>Can be performed without utilizing the authentication bypass</a:t>
            </a:r>
          </a:p>
          <a:p>
            <a:r>
              <a:rPr lang="en-US" dirty="0"/>
              <a:t>Anyone can access the following functions without being authenticated</a:t>
            </a:r>
          </a:p>
          <a:p>
            <a:pPr lvl="1"/>
            <a:r>
              <a:rPr lang="en-US" dirty="0"/>
              <a:t>Database information</a:t>
            </a:r>
          </a:p>
          <a:p>
            <a:pPr lvl="1"/>
            <a:r>
              <a:rPr lang="en-US" dirty="0"/>
              <a:t>Database patching</a:t>
            </a:r>
          </a:p>
          <a:p>
            <a:pPr lvl="1"/>
            <a:r>
              <a:rPr lang="en-US" dirty="0"/>
              <a:t>New Setup</a:t>
            </a:r>
          </a:p>
        </p:txBody>
      </p:sp>
    </p:spTree>
    <p:extLst>
      <p:ext uri="{BB962C8B-B14F-4D97-AF65-F5344CB8AC3E}">
        <p14:creationId xmlns:p14="http://schemas.microsoft.com/office/powerpoint/2010/main" val="15695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4873beb7-5857-4685-be1f-d57550cc96c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2680</TotalTime>
  <Words>312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Blackhat Web Application Hacking</vt:lpstr>
      <vt:lpstr>Background</vt:lpstr>
      <vt:lpstr>Challenge 1 – Cyptian’s Crypto Currency Exchange</vt:lpstr>
      <vt:lpstr>Connection Information</vt:lpstr>
      <vt:lpstr>Solution (review)</vt:lpstr>
      <vt:lpstr>Challenge 2 – Zete Walk In Clinic</vt:lpstr>
      <vt:lpstr>Connection Information</vt:lpstr>
      <vt:lpstr>Vulnerability Demonstration Overview</vt:lpstr>
      <vt:lpstr>Vulnerability Demonstration – Unauthorized Information Disclosure</vt:lpstr>
      <vt:lpstr>Vulnerability Demonstration – Authentication Bypass</vt:lpstr>
      <vt:lpstr>Vulnerability Demonstration – SQL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Blackhat Web Application Hacking</dc:title>
  <dc:creator>Manraaj Mand</dc:creator>
  <cp:lastModifiedBy>Manraaj Mand</cp:lastModifiedBy>
  <cp:revision>19</cp:revision>
  <dcterms:created xsi:type="dcterms:W3CDTF">2019-01-03T01:58:03Z</dcterms:created>
  <dcterms:modified xsi:type="dcterms:W3CDTF">2019-01-17T17:56:02Z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