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2"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204"/>
    <a:srgbClr val="B20001"/>
    <a:srgbClr val="C8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snapToObjects="1">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26F1-017B-9E4C-B554-959C4790C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C31951-BB47-C542-B843-78BEAB69A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D52AEA-3A9E-224D-B62D-738C3C0F0D39}"/>
              </a:ext>
            </a:extLst>
          </p:cNvPr>
          <p:cNvSpPr>
            <a:spLocks noGrp="1"/>
          </p:cNvSpPr>
          <p:nvPr>
            <p:ph type="dt" sz="half" idx="10"/>
          </p:nvPr>
        </p:nvSpPr>
        <p:spPr/>
        <p:txBody>
          <a:bodyPr/>
          <a:lstStyle/>
          <a:p>
            <a:fld id="{0E4C579C-9037-014F-9351-387EDA9F6EAC}" type="datetimeFigureOut">
              <a:rPr lang="en-US" smtClean="0"/>
              <a:t>10/9/2020</a:t>
            </a:fld>
            <a:endParaRPr lang="en-US"/>
          </a:p>
        </p:txBody>
      </p:sp>
      <p:sp>
        <p:nvSpPr>
          <p:cNvPr id="5" name="Footer Placeholder 4">
            <a:extLst>
              <a:ext uri="{FF2B5EF4-FFF2-40B4-BE49-F238E27FC236}">
                <a16:creationId xmlns:a16="http://schemas.microsoft.com/office/drawing/2014/main" id="{F0FB3678-BB34-BF46-9760-05FA434C87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8055C-36B8-8F47-A621-DC5240B4F29C}"/>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99649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7BF2-3F5A-A543-B8AA-CF021AE352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2AFF9C-6024-F24B-929A-E0C49287B6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6F898E-9B48-2A40-964B-19155BD989C6}"/>
              </a:ext>
            </a:extLst>
          </p:cNvPr>
          <p:cNvSpPr>
            <a:spLocks noGrp="1"/>
          </p:cNvSpPr>
          <p:nvPr>
            <p:ph type="dt" sz="half" idx="10"/>
          </p:nvPr>
        </p:nvSpPr>
        <p:spPr/>
        <p:txBody>
          <a:bodyPr/>
          <a:lstStyle/>
          <a:p>
            <a:fld id="{0E4C579C-9037-014F-9351-387EDA9F6EAC}" type="datetimeFigureOut">
              <a:rPr lang="en-US" smtClean="0"/>
              <a:t>10/9/2020</a:t>
            </a:fld>
            <a:endParaRPr lang="en-US"/>
          </a:p>
        </p:txBody>
      </p:sp>
      <p:sp>
        <p:nvSpPr>
          <p:cNvPr id="5" name="Footer Placeholder 4">
            <a:extLst>
              <a:ext uri="{FF2B5EF4-FFF2-40B4-BE49-F238E27FC236}">
                <a16:creationId xmlns:a16="http://schemas.microsoft.com/office/drawing/2014/main" id="{62F2E2B6-48CB-7C40-924B-CB7810FF4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A8F55-6FA9-9549-BB48-321205F4F9FD}"/>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73656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649E0-0389-7245-B953-F745D3B75C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73C602-B2C9-FF4C-9BC1-0EE64C4F50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7EC445-D82A-2442-A341-3F7295AE9FD5}"/>
              </a:ext>
            </a:extLst>
          </p:cNvPr>
          <p:cNvSpPr>
            <a:spLocks noGrp="1"/>
          </p:cNvSpPr>
          <p:nvPr>
            <p:ph type="dt" sz="half" idx="10"/>
          </p:nvPr>
        </p:nvSpPr>
        <p:spPr/>
        <p:txBody>
          <a:bodyPr/>
          <a:lstStyle/>
          <a:p>
            <a:fld id="{0E4C579C-9037-014F-9351-387EDA9F6EAC}" type="datetimeFigureOut">
              <a:rPr lang="en-US" smtClean="0"/>
              <a:t>10/9/2020</a:t>
            </a:fld>
            <a:endParaRPr lang="en-US"/>
          </a:p>
        </p:txBody>
      </p:sp>
      <p:sp>
        <p:nvSpPr>
          <p:cNvPr id="5" name="Footer Placeholder 4">
            <a:extLst>
              <a:ext uri="{FF2B5EF4-FFF2-40B4-BE49-F238E27FC236}">
                <a16:creationId xmlns:a16="http://schemas.microsoft.com/office/drawing/2014/main" id="{6E0A0D2C-ADA5-8146-9EBC-69F9CFF53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89612-A746-4146-ABE8-4BE134D58C1F}"/>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64674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0AB-F5F9-6447-9509-33F17E55DB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F615B0-6791-F946-967A-808B2AFE7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A29EC-EEC8-104D-9F11-9D54BFBEB6F7}"/>
              </a:ext>
            </a:extLst>
          </p:cNvPr>
          <p:cNvSpPr>
            <a:spLocks noGrp="1"/>
          </p:cNvSpPr>
          <p:nvPr>
            <p:ph type="dt" sz="half" idx="10"/>
          </p:nvPr>
        </p:nvSpPr>
        <p:spPr/>
        <p:txBody>
          <a:bodyPr/>
          <a:lstStyle/>
          <a:p>
            <a:fld id="{0E4C579C-9037-014F-9351-387EDA9F6EAC}" type="datetimeFigureOut">
              <a:rPr lang="en-US" smtClean="0"/>
              <a:t>10/9/2020</a:t>
            </a:fld>
            <a:endParaRPr lang="en-US"/>
          </a:p>
        </p:txBody>
      </p:sp>
      <p:sp>
        <p:nvSpPr>
          <p:cNvPr id="5" name="Footer Placeholder 4">
            <a:extLst>
              <a:ext uri="{FF2B5EF4-FFF2-40B4-BE49-F238E27FC236}">
                <a16:creationId xmlns:a16="http://schemas.microsoft.com/office/drawing/2014/main" id="{9A7C1185-33CC-CD4E-8C6A-5D88991D9F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00E8F-4C09-9F4D-A633-E7E504ECE32A}"/>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74210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D6A05-4F3A-C94D-85CC-963B07DD4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A76B93-609C-714F-81CB-CF32065689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5EE15-A0E6-0C40-B8D4-C0F12988D4C1}"/>
              </a:ext>
            </a:extLst>
          </p:cNvPr>
          <p:cNvSpPr>
            <a:spLocks noGrp="1"/>
          </p:cNvSpPr>
          <p:nvPr>
            <p:ph type="dt" sz="half" idx="10"/>
          </p:nvPr>
        </p:nvSpPr>
        <p:spPr/>
        <p:txBody>
          <a:bodyPr/>
          <a:lstStyle/>
          <a:p>
            <a:fld id="{0E4C579C-9037-014F-9351-387EDA9F6EAC}" type="datetimeFigureOut">
              <a:rPr lang="en-US" smtClean="0"/>
              <a:t>10/9/2020</a:t>
            </a:fld>
            <a:endParaRPr lang="en-US"/>
          </a:p>
        </p:txBody>
      </p:sp>
      <p:sp>
        <p:nvSpPr>
          <p:cNvPr id="5" name="Footer Placeholder 4">
            <a:extLst>
              <a:ext uri="{FF2B5EF4-FFF2-40B4-BE49-F238E27FC236}">
                <a16:creationId xmlns:a16="http://schemas.microsoft.com/office/drawing/2014/main" id="{620C4200-68B0-A544-BF84-3A83A5083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68C78-E553-384A-802D-4DF6CE2CA0D8}"/>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060349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7A1D-192C-0F48-B0B9-00264A969C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702EF-B1FE-3F4E-9C03-CE732573E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93940C-4FF3-F147-A5B1-5E375E519D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4CDD5B-ED71-D74A-BC59-1181D9CA359D}"/>
              </a:ext>
            </a:extLst>
          </p:cNvPr>
          <p:cNvSpPr>
            <a:spLocks noGrp="1"/>
          </p:cNvSpPr>
          <p:nvPr>
            <p:ph type="dt" sz="half" idx="10"/>
          </p:nvPr>
        </p:nvSpPr>
        <p:spPr/>
        <p:txBody>
          <a:bodyPr/>
          <a:lstStyle/>
          <a:p>
            <a:fld id="{0E4C579C-9037-014F-9351-387EDA9F6EAC}" type="datetimeFigureOut">
              <a:rPr lang="en-US" smtClean="0"/>
              <a:t>10/9/2020</a:t>
            </a:fld>
            <a:endParaRPr lang="en-US"/>
          </a:p>
        </p:txBody>
      </p:sp>
      <p:sp>
        <p:nvSpPr>
          <p:cNvPr id="6" name="Footer Placeholder 5">
            <a:extLst>
              <a:ext uri="{FF2B5EF4-FFF2-40B4-BE49-F238E27FC236}">
                <a16:creationId xmlns:a16="http://schemas.microsoft.com/office/drawing/2014/main" id="{50B324B3-CF12-C34F-AB61-A5E0A654B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7009B-3657-4441-AA40-0D65F00E986E}"/>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214388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94A6-0D5B-DE48-8FD2-6B7DEB9DFC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90B1AC-4A7B-7044-B5B5-54531DB83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D7280-0AB5-9149-8053-0922972C4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30CC59-F7A9-4842-A382-30CAC3CC3E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D1D47E-64C5-A940-B311-0980C1AEA6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A62E53-DA3E-5A45-B0C5-E54295651C5C}"/>
              </a:ext>
            </a:extLst>
          </p:cNvPr>
          <p:cNvSpPr>
            <a:spLocks noGrp="1"/>
          </p:cNvSpPr>
          <p:nvPr>
            <p:ph type="dt" sz="half" idx="10"/>
          </p:nvPr>
        </p:nvSpPr>
        <p:spPr/>
        <p:txBody>
          <a:bodyPr/>
          <a:lstStyle/>
          <a:p>
            <a:fld id="{0E4C579C-9037-014F-9351-387EDA9F6EAC}" type="datetimeFigureOut">
              <a:rPr lang="en-US" smtClean="0"/>
              <a:t>10/9/2020</a:t>
            </a:fld>
            <a:endParaRPr lang="en-US"/>
          </a:p>
        </p:txBody>
      </p:sp>
      <p:sp>
        <p:nvSpPr>
          <p:cNvPr id="8" name="Footer Placeholder 7">
            <a:extLst>
              <a:ext uri="{FF2B5EF4-FFF2-40B4-BE49-F238E27FC236}">
                <a16:creationId xmlns:a16="http://schemas.microsoft.com/office/drawing/2014/main" id="{594ED0F7-2FC5-E941-8EBB-2B114DA9C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5F3B2E-7481-3644-9CB8-A8C886B56B3A}"/>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525749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6447-2183-7249-9E7F-F9F037032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526A1B-46EA-7F47-AAB5-58C4BEAE1612}"/>
              </a:ext>
            </a:extLst>
          </p:cNvPr>
          <p:cNvSpPr>
            <a:spLocks noGrp="1"/>
          </p:cNvSpPr>
          <p:nvPr>
            <p:ph type="dt" sz="half" idx="10"/>
          </p:nvPr>
        </p:nvSpPr>
        <p:spPr/>
        <p:txBody>
          <a:bodyPr/>
          <a:lstStyle/>
          <a:p>
            <a:fld id="{0E4C579C-9037-014F-9351-387EDA9F6EAC}" type="datetimeFigureOut">
              <a:rPr lang="en-US" smtClean="0"/>
              <a:t>10/9/2020</a:t>
            </a:fld>
            <a:endParaRPr lang="en-US"/>
          </a:p>
        </p:txBody>
      </p:sp>
      <p:sp>
        <p:nvSpPr>
          <p:cNvPr id="4" name="Footer Placeholder 3">
            <a:extLst>
              <a:ext uri="{FF2B5EF4-FFF2-40B4-BE49-F238E27FC236}">
                <a16:creationId xmlns:a16="http://schemas.microsoft.com/office/drawing/2014/main" id="{3B7B242D-1E0A-0847-B9EB-A5D80E171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BBF677-8117-0F4A-81F8-3C8D00293B43}"/>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46085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4F4D8-A5BF-E048-9E4C-2726FF5D7017}"/>
              </a:ext>
            </a:extLst>
          </p:cNvPr>
          <p:cNvSpPr>
            <a:spLocks noGrp="1"/>
          </p:cNvSpPr>
          <p:nvPr>
            <p:ph type="dt" sz="half" idx="10"/>
          </p:nvPr>
        </p:nvSpPr>
        <p:spPr/>
        <p:txBody>
          <a:bodyPr/>
          <a:lstStyle/>
          <a:p>
            <a:fld id="{0E4C579C-9037-014F-9351-387EDA9F6EAC}" type="datetimeFigureOut">
              <a:rPr lang="en-US" smtClean="0"/>
              <a:t>10/9/2020</a:t>
            </a:fld>
            <a:endParaRPr lang="en-US"/>
          </a:p>
        </p:txBody>
      </p:sp>
      <p:sp>
        <p:nvSpPr>
          <p:cNvPr id="3" name="Footer Placeholder 2">
            <a:extLst>
              <a:ext uri="{FF2B5EF4-FFF2-40B4-BE49-F238E27FC236}">
                <a16:creationId xmlns:a16="http://schemas.microsoft.com/office/drawing/2014/main" id="{181377AF-38D8-3A41-9687-712DF00ED4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AE201C-3CEF-8F48-A014-B99B75BC66F1}"/>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4277910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3305-B341-5D45-A831-7A0362132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ECD05A-7002-6B44-872E-85AE4BC9B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6176A7-D5DF-FA40-B2AA-F3613371B8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FF424-B737-E94E-B424-488F493B5B7C}"/>
              </a:ext>
            </a:extLst>
          </p:cNvPr>
          <p:cNvSpPr>
            <a:spLocks noGrp="1"/>
          </p:cNvSpPr>
          <p:nvPr>
            <p:ph type="dt" sz="half" idx="10"/>
          </p:nvPr>
        </p:nvSpPr>
        <p:spPr/>
        <p:txBody>
          <a:bodyPr/>
          <a:lstStyle/>
          <a:p>
            <a:fld id="{0E4C579C-9037-014F-9351-387EDA9F6EAC}" type="datetimeFigureOut">
              <a:rPr lang="en-US" smtClean="0"/>
              <a:t>10/9/2020</a:t>
            </a:fld>
            <a:endParaRPr lang="en-US"/>
          </a:p>
        </p:txBody>
      </p:sp>
      <p:sp>
        <p:nvSpPr>
          <p:cNvPr id="6" name="Footer Placeholder 5">
            <a:extLst>
              <a:ext uri="{FF2B5EF4-FFF2-40B4-BE49-F238E27FC236}">
                <a16:creationId xmlns:a16="http://schemas.microsoft.com/office/drawing/2014/main" id="{55F13D0A-75E5-8148-8975-9BD08022A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43F69-1EF0-0444-A907-0685A36495E8}"/>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152767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0B0D-E43A-AE44-B543-190B465B1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B7E03F-9FAA-AE41-8403-EBAC77865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E3D526-2DA0-7146-9550-58108923DC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DEC85-119F-CF4A-9102-7CEC57978DBE}"/>
              </a:ext>
            </a:extLst>
          </p:cNvPr>
          <p:cNvSpPr>
            <a:spLocks noGrp="1"/>
          </p:cNvSpPr>
          <p:nvPr>
            <p:ph type="dt" sz="half" idx="10"/>
          </p:nvPr>
        </p:nvSpPr>
        <p:spPr/>
        <p:txBody>
          <a:bodyPr/>
          <a:lstStyle/>
          <a:p>
            <a:fld id="{0E4C579C-9037-014F-9351-387EDA9F6EAC}" type="datetimeFigureOut">
              <a:rPr lang="en-US" smtClean="0"/>
              <a:t>10/9/2020</a:t>
            </a:fld>
            <a:endParaRPr lang="en-US"/>
          </a:p>
        </p:txBody>
      </p:sp>
      <p:sp>
        <p:nvSpPr>
          <p:cNvPr id="6" name="Footer Placeholder 5">
            <a:extLst>
              <a:ext uri="{FF2B5EF4-FFF2-40B4-BE49-F238E27FC236}">
                <a16:creationId xmlns:a16="http://schemas.microsoft.com/office/drawing/2014/main" id="{CFFEB51C-36F6-C748-8B2F-3BA921961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0F0816-1AFF-B140-833D-FAB4EDC1405B}"/>
              </a:ext>
            </a:extLst>
          </p:cNvPr>
          <p:cNvSpPr>
            <a:spLocks noGrp="1"/>
          </p:cNvSpPr>
          <p:nvPr>
            <p:ph type="sldNum" sz="quarter" idx="12"/>
          </p:nvPr>
        </p:nvSpPr>
        <p:spPr/>
        <p:txBody>
          <a:bodyPr/>
          <a:lstStyle/>
          <a:p>
            <a:fld id="{E965CC7B-A11B-A943-BA6F-903AD5D94118}" type="slidenum">
              <a:rPr lang="en-US" smtClean="0"/>
              <a:t>‹#›</a:t>
            </a:fld>
            <a:endParaRPr lang="en-US"/>
          </a:p>
        </p:txBody>
      </p:sp>
    </p:spTree>
    <p:extLst>
      <p:ext uri="{BB962C8B-B14F-4D97-AF65-F5344CB8AC3E}">
        <p14:creationId xmlns:p14="http://schemas.microsoft.com/office/powerpoint/2010/main" val="316179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C5697-F8E4-3E44-9208-DB376D250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A2A9E-F02D-9D4B-80AA-92B61FB47A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14954-1159-3E42-A5C1-FD4A2FEC2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C579C-9037-014F-9351-387EDA9F6EAC}" type="datetimeFigureOut">
              <a:rPr lang="en-US" smtClean="0"/>
              <a:t>10/9/2020</a:t>
            </a:fld>
            <a:endParaRPr lang="en-US"/>
          </a:p>
        </p:txBody>
      </p:sp>
      <p:sp>
        <p:nvSpPr>
          <p:cNvPr id="5" name="Footer Placeholder 4">
            <a:extLst>
              <a:ext uri="{FF2B5EF4-FFF2-40B4-BE49-F238E27FC236}">
                <a16:creationId xmlns:a16="http://schemas.microsoft.com/office/drawing/2014/main" id="{C17CFDE1-7C17-1F41-88E8-08C549C89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3182DF-2BC6-524E-AB58-EAB8FC6F6D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5CC7B-A11B-A943-BA6F-903AD5D94118}" type="slidenum">
              <a:rPr lang="en-US" smtClean="0"/>
              <a:t>‹#›</a:t>
            </a:fld>
            <a:endParaRPr lang="en-US"/>
          </a:p>
        </p:txBody>
      </p:sp>
    </p:spTree>
    <p:extLst>
      <p:ext uri="{BB962C8B-B14F-4D97-AF65-F5344CB8AC3E}">
        <p14:creationId xmlns:p14="http://schemas.microsoft.com/office/powerpoint/2010/main" val="4185081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calm-fortress-78674.herokuapp.com/api/v1.0/drugvunemployment" TargetMode="External"/><Relationship Id="rId7" Type="http://schemas.openxmlformats.org/officeDocument/2006/relationships/image" Target="../media/image6.png"/><Relationship Id="rId2" Type="http://schemas.openxmlformats.org/officeDocument/2006/relationships/hyperlink" Target="https://calm-fortress-78674.herokuapp.com/api/v1.0/drugdata"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10C147-3C90-A14F-972B-3BE26274D80E}"/>
              </a:ext>
            </a:extLst>
          </p:cNvPr>
          <p:cNvPicPr>
            <a:picLocks noChangeAspect="1"/>
          </p:cNvPicPr>
          <p:nvPr/>
        </p:nvPicPr>
        <p:blipFill rotWithShape="1">
          <a:blip r:embed="rId2"/>
          <a:srcRect r="4910"/>
          <a:stretch/>
        </p:blipFill>
        <p:spPr>
          <a:xfrm>
            <a:off x="0" y="0"/>
            <a:ext cx="12192000" cy="6858000"/>
          </a:xfrm>
          <a:prstGeom prst="rect">
            <a:avLst/>
          </a:prstGeom>
        </p:spPr>
      </p:pic>
      <p:sp>
        <p:nvSpPr>
          <p:cNvPr id="6" name="Rectangle 5">
            <a:extLst>
              <a:ext uri="{FF2B5EF4-FFF2-40B4-BE49-F238E27FC236}">
                <a16:creationId xmlns:a16="http://schemas.microsoft.com/office/drawing/2014/main" id="{F6650297-0686-6847-BDED-5C9DB8FE2552}"/>
              </a:ext>
            </a:extLst>
          </p:cNvPr>
          <p:cNvSpPr/>
          <p:nvPr/>
        </p:nvSpPr>
        <p:spPr>
          <a:xfrm>
            <a:off x="6882714" y="0"/>
            <a:ext cx="5309286" cy="6858000"/>
          </a:xfrm>
          <a:prstGeom prst="rect">
            <a:avLst/>
          </a:prstGeom>
          <a:gradFill flip="none" rotWithShape="1">
            <a:gsLst>
              <a:gs pos="0">
                <a:srgbClr val="FFFFFF">
                  <a:alpha val="0"/>
                </a:srgbClr>
              </a:gs>
              <a:gs pos="6000">
                <a:schemeClr val="bg1">
                  <a:alpha val="64000"/>
                </a:schemeClr>
              </a:gs>
              <a:gs pos="13000">
                <a:schemeClr val="bg1"/>
              </a:gs>
              <a:gs pos="3000">
                <a:schemeClr val="accent1">
                  <a:lumMod val="30000"/>
                  <a:lumOff val="70000"/>
                  <a:alpha val="5600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4F967-52AF-1C41-903A-0A072634FD0D}"/>
              </a:ext>
            </a:extLst>
          </p:cNvPr>
          <p:cNvSpPr>
            <a:spLocks noGrp="1"/>
          </p:cNvSpPr>
          <p:nvPr>
            <p:ph type="ctrTitle"/>
          </p:nvPr>
        </p:nvSpPr>
        <p:spPr>
          <a:xfrm>
            <a:off x="7463482" y="1041400"/>
            <a:ext cx="4627212" cy="2387600"/>
          </a:xfrm>
        </p:spPr>
        <p:txBody>
          <a:bodyPr/>
          <a:lstStyle/>
          <a:p>
            <a:r>
              <a:rPr lang="en-US" b="1" dirty="0">
                <a:solidFill>
                  <a:srgbClr val="DE0204"/>
                </a:solidFill>
                <a:latin typeface="Arial" panose="020B0604020202020204" pitchFamily="34" charset="0"/>
                <a:cs typeface="Arial" panose="020B0604020202020204" pitchFamily="34" charset="0"/>
              </a:rPr>
              <a:t>DRUGDASH</a:t>
            </a:r>
          </a:p>
        </p:txBody>
      </p:sp>
      <p:sp>
        <p:nvSpPr>
          <p:cNvPr id="3" name="Subtitle 2">
            <a:extLst>
              <a:ext uri="{FF2B5EF4-FFF2-40B4-BE49-F238E27FC236}">
                <a16:creationId xmlns:a16="http://schemas.microsoft.com/office/drawing/2014/main" id="{337B53DC-C654-F841-A31C-EBE6670260DF}"/>
              </a:ext>
            </a:extLst>
          </p:cNvPr>
          <p:cNvSpPr>
            <a:spLocks noGrp="1"/>
          </p:cNvSpPr>
          <p:nvPr>
            <p:ph type="subTitle" idx="1"/>
          </p:nvPr>
        </p:nvSpPr>
        <p:spPr>
          <a:xfrm>
            <a:off x="8545531" y="4771125"/>
            <a:ext cx="2463114" cy="1655762"/>
          </a:xfrm>
        </p:spPr>
        <p:txBody>
          <a:bodyPr>
            <a:normAutofit lnSpcReduction="10000"/>
          </a:bodyPr>
          <a:lstStyle/>
          <a:p>
            <a:r>
              <a:rPr lang="en-US" dirty="0"/>
              <a:t>Brad Barrett</a:t>
            </a:r>
          </a:p>
          <a:p>
            <a:r>
              <a:rPr lang="en-US" dirty="0"/>
              <a:t>Manny Ramos</a:t>
            </a:r>
          </a:p>
          <a:p>
            <a:r>
              <a:rPr lang="en-US" dirty="0"/>
              <a:t>Samantha Devlin</a:t>
            </a:r>
          </a:p>
          <a:p>
            <a:r>
              <a:rPr lang="en-US" dirty="0"/>
              <a:t>Tim Tallent  </a:t>
            </a:r>
          </a:p>
        </p:txBody>
      </p:sp>
    </p:spTree>
    <p:extLst>
      <p:ext uri="{BB962C8B-B14F-4D97-AF65-F5344CB8AC3E}">
        <p14:creationId xmlns:p14="http://schemas.microsoft.com/office/powerpoint/2010/main" val="28188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33402-7AED-B643-A15C-074931F1811B}"/>
              </a:ext>
            </a:extLst>
          </p:cNvPr>
          <p:cNvSpPr>
            <a:spLocks noGrp="1"/>
          </p:cNvSpPr>
          <p:nvPr>
            <p:ph type="title"/>
          </p:nvPr>
        </p:nvSpPr>
        <p:spPr>
          <a:xfrm>
            <a:off x="323295" y="231960"/>
            <a:ext cx="10515600" cy="1325563"/>
          </a:xfrm>
        </p:spPr>
        <p:txBody>
          <a:bodyPr/>
          <a:lstStyle/>
          <a:p>
            <a:r>
              <a:rPr lang="en-US" dirty="0" err="1"/>
              <a:t>DrugDash</a:t>
            </a:r>
            <a:r>
              <a:rPr lang="en-US" dirty="0"/>
              <a:t> – Functional Proposal</a:t>
            </a:r>
          </a:p>
        </p:txBody>
      </p:sp>
      <p:sp>
        <p:nvSpPr>
          <p:cNvPr id="3" name="Content Placeholder 2">
            <a:extLst>
              <a:ext uri="{FF2B5EF4-FFF2-40B4-BE49-F238E27FC236}">
                <a16:creationId xmlns:a16="http://schemas.microsoft.com/office/drawing/2014/main" id="{438D9332-3EE0-CD47-B917-4DF8BF3D26B0}"/>
              </a:ext>
            </a:extLst>
          </p:cNvPr>
          <p:cNvSpPr>
            <a:spLocks noGrp="1"/>
          </p:cNvSpPr>
          <p:nvPr>
            <p:ph idx="1"/>
          </p:nvPr>
        </p:nvSpPr>
        <p:spPr>
          <a:xfrm>
            <a:off x="323295" y="1545470"/>
            <a:ext cx="11208798" cy="4864208"/>
          </a:xfrm>
        </p:spPr>
        <p:txBody>
          <a:bodyPr>
            <a:normAutofit/>
          </a:bodyPr>
          <a:lstStyle/>
          <a:p>
            <a:r>
              <a:rPr lang="en-US" dirty="0"/>
              <a:t>An interactive Dashboard that explores US States for the following data:</a:t>
            </a:r>
          </a:p>
          <a:p>
            <a:pPr lvl="1"/>
            <a:r>
              <a:rPr lang="en-US" dirty="0"/>
              <a:t> Drug Overdose Deaths, % to total Deaths and Drug type over a 12-month period over the years 2015 to 2018.</a:t>
            </a:r>
          </a:p>
          <a:p>
            <a:pPr lvl="1"/>
            <a:r>
              <a:rPr lang="en-US" dirty="0"/>
              <a:t>Exploring drug overdose by state the interactive dashboard will also compare state unemployment rates over the same time period.</a:t>
            </a:r>
          </a:p>
          <a:p>
            <a:pPr lvl="1"/>
            <a:r>
              <a:rPr lang="en-US" dirty="0"/>
              <a:t>Mental health survey by state that ask survey participants the following questions. What stresses you out, </a:t>
            </a:r>
          </a:p>
          <a:p>
            <a:pPr lvl="2"/>
            <a:r>
              <a:rPr lang="en-US" dirty="0"/>
              <a:t>What are you most likely to do when you are stressed, </a:t>
            </a:r>
          </a:p>
          <a:p>
            <a:pPr lvl="2"/>
            <a:endParaRPr lang="en-US" dirty="0"/>
          </a:p>
          <a:p>
            <a:pPr lvl="1"/>
            <a:r>
              <a:rPr lang="en-US" dirty="0"/>
              <a:t> The purpose of this dashboard is to allow the user to select a State then understand the stress factors, unemployment rates and drug use habits of the state residents.</a:t>
            </a:r>
          </a:p>
        </p:txBody>
      </p:sp>
    </p:spTree>
    <p:extLst>
      <p:ext uri="{BB962C8B-B14F-4D97-AF65-F5344CB8AC3E}">
        <p14:creationId xmlns:p14="http://schemas.microsoft.com/office/powerpoint/2010/main" val="254960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E9F1-0BC7-5C40-887C-CEFD39FFDA4F}"/>
              </a:ext>
            </a:extLst>
          </p:cNvPr>
          <p:cNvSpPr>
            <a:spLocks noGrp="1"/>
          </p:cNvSpPr>
          <p:nvPr>
            <p:ph type="title"/>
          </p:nvPr>
        </p:nvSpPr>
        <p:spPr>
          <a:xfrm>
            <a:off x="172375" y="-43657"/>
            <a:ext cx="10515600" cy="1325563"/>
          </a:xfrm>
        </p:spPr>
        <p:txBody>
          <a:bodyPr/>
          <a:lstStyle/>
          <a:p>
            <a:r>
              <a:rPr lang="en-US" dirty="0"/>
              <a:t>Source Data</a:t>
            </a:r>
          </a:p>
        </p:txBody>
      </p:sp>
      <p:sp>
        <p:nvSpPr>
          <p:cNvPr id="3" name="Content Placeholder 2">
            <a:extLst>
              <a:ext uri="{FF2B5EF4-FFF2-40B4-BE49-F238E27FC236}">
                <a16:creationId xmlns:a16="http://schemas.microsoft.com/office/drawing/2014/main" id="{04F8FC39-2D6F-FC4C-826B-68DAC1FB39E2}"/>
              </a:ext>
            </a:extLst>
          </p:cNvPr>
          <p:cNvSpPr>
            <a:spLocks noGrp="1"/>
          </p:cNvSpPr>
          <p:nvPr>
            <p:ph idx="1"/>
          </p:nvPr>
        </p:nvSpPr>
        <p:spPr>
          <a:xfrm>
            <a:off x="172376" y="1253330"/>
            <a:ext cx="6041994" cy="5156347"/>
          </a:xfrm>
        </p:spPr>
        <p:txBody>
          <a:bodyPr/>
          <a:lstStyle/>
          <a:p>
            <a:pPr marL="0" indent="0">
              <a:buNone/>
            </a:pPr>
            <a:r>
              <a:rPr lang="en-US" dirty="0"/>
              <a:t>Data source from AWS Data Exchange: Original format CSV.</a:t>
            </a:r>
          </a:p>
          <a:p>
            <a:r>
              <a:rPr lang="en-US" dirty="0"/>
              <a:t>Drug Overdose by type, state and year.</a:t>
            </a:r>
          </a:p>
          <a:p>
            <a:r>
              <a:rPr lang="en-US" dirty="0"/>
              <a:t>Unemployment Rate by state and year.</a:t>
            </a:r>
          </a:p>
          <a:p>
            <a:r>
              <a:rPr lang="en-US" dirty="0"/>
              <a:t>Drug overdoses compared to % total deaths in the state.</a:t>
            </a:r>
          </a:p>
          <a:p>
            <a:r>
              <a:rPr lang="en-US" dirty="0"/>
              <a:t>Mental Health Survey by all 50 states asking residence how they deal with stress factors. </a:t>
            </a:r>
          </a:p>
          <a:p>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7F3FF2C4-CF3C-41F7-A556-8230E8F1D019}"/>
              </a:ext>
            </a:extLst>
          </p:cNvPr>
          <p:cNvPicPr>
            <a:picLocks noChangeAspect="1"/>
          </p:cNvPicPr>
          <p:nvPr/>
        </p:nvPicPr>
        <p:blipFill>
          <a:blip r:embed="rId2"/>
          <a:stretch>
            <a:fillRect/>
          </a:stretch>
        </p:blipFill>
        <p:spPr>
          <a:xfrm>
            <a:off x="6388963" y="619125"/>
            <a:ext cx="5486400" cy="5619750"/>
          </a:xfrm>
          <a:prstGeom prst="rect">
            <a:avLst/>
          </a:prstGeom>
        </p:spPr>
      </p:pic>
    </p:spTree>
    <p:extLst>
      <p:ext uri="{BB962C8B-B14F-4D97-AF65-F5344CB8AC3E}">
        <p14:creationId xmlns:p14="http://schemas.microsoft.com/office/powerpoint/2010/main" val="234618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DC16-8C9A-2F47-BA5E-A68AF05987C4}"/>
              </a:ext>
            </a:extLst>
          </p:cNvPr>
          <p:cNvSpPr>
            <a:spLocks noGrp="1"/>
          </p:cNvSpPr>
          <p:nvPr>
            <p:ph type="title"/>
          </p:nvPr>
        </p:nvSpPr>
        <p:spPr>
          <a:xfrm>
            <a:off x="199007" y="27774"/>
            <a:ext cx="10515600" cy="1325563"/>
          </a:xfrm>
        </p:spPr>
        <p:txBody>
          <a:bodyPr/>
          <a:lstStyle/>
          <a:p>
            <a:r>
              <a:rPr lang="en-US" dirty="0"/>
              <a:t>ETL Process:</a:t>
            </a:r>
          </a:p>
        </p:txBody>
      </p:sp>
      <p:sp>
        <p:nvSpPr>
          <p:cNvPr id="3" name="Content Placeholder 2">
            <a:extLst>
              <a:ext uri="{FF2B5EF4-FFF2-40B4-BE49-F238E27FC236}">
                <a16:creationId xmlns:a16="http://schemas.microsoft.com/office/drawing/2014/main" id="{056AA7DF-2A24-8D49-80E2-E2304496A02C}"/>
              </a:ext>
            </a:extLst>
          </p:cNvPr>
          <p:cNvSpPr>
            <a:spLocks noGrp="1"/>
          </p:cNvSpPr>
          <p:nvPr>
            <p:ph idx="1"/>
          </p:nvPr>
        </p:nvSpPr>
        <p:spPr>
          <a:xfrm>
            <a:off x="199007" y="1079901"/>
            <a:ext cx="11288697" cy="3980372"/>
          </a:xfrm>
        </p:spPr>
        <p:txBody>
          <a:bodyPr>
            <a:normAutofit lnSpcReduction="10000"/>
          </a:bodyPr>
          <a:lstStyle/>
          <a:p>
            <a:r>
              <a:rPr lang="en-US" dirty="0"/>
              <a:t>Loaded CSVs in </a:t>
            </a:r>
            <a:r>
              <a:rPr lang="en-US" dirty="0" err="1"/>
              <a:t>Jupyter</a:t>
            </a:r>
            <a:r>
              <a:rPr lang="en-US" dirty="0"/>
              <a:t> labs using Pandas to transform and combined data.</a:t>
            </a:r>
          </a:p>
          <a:p>
            <a:r>
              <a:rPr lang="en-US" dirty="0"/>
              <a:t>Then passed </a:t>
            </a:r>
            <a:r>
              <a:rPr lang="en-US" dirty="0" err="1"/>
              <a:t>dataframes</a:t>
            </a:r>
            <a:r>
              <a:rPr lang="en-US" dirty="0"/>
              <a:t> to </a:t>
            </a:r>
            <a:r>
              <a:rPr lang="en-US" dirty="0" err="1"/>
              <a:t>SQLAlchemy</a:t>
            </a:r>
            <a:r>
              <a:rPr lang="en-US" dirty="0"/>
              <a:t> to create a multiple usable database resources.</a:t>
            </a:r>
          </a:p>
          <a:p>
            <a:r>
              <a:rPr lang="en-US" dirty="0"/>
              <a:t>Using Python we developed a flask app in JSON format as a functioning API through Heroku.</a:t>
            </a:r>
          </a:p>
          <a:p>
            <a:pPr lvl="1"/>
            <a:r>
              <a:rPr lang="en-US" dirty="0"/>
              <a:t>See deployed API links below for access.</a:t>
            </a:r>
          </a:p>
          <a:p>
            <a:pPr lvl="1"/>
            <a:r>
              <a:rPr lang="en-US" dirty="0">
                <a:hlinkClick r:id="rId2"/>
              </a:rPr>
              <a:t>https://calm-fortress-78674.herokuapp.com/api/v1.0/drugdata</a:t>
            </a:r>
            <a:endParaRPr lang="en-US" dirty="0"/>
          </a:p>
          <a:p>
            <a:pPr lvl="1"/>
            <a:r>
              <a:rPr lang="en-US" dirty="0">
                <a:hlinkClick r:id="rId3"/>
              </a:rPr>
              <a:t>https://calm-fortress-78674.herokuapp.com/api/v1.0/drugvunemployment</a:t>
            </a:r>
            <a:endParaRPr lang="en-US" dirty="0"/>
          </a:p>
          <a:p>
            <a:r>
              <a:rPr lang="en-US" dirty="0"/>
              <a:t>Create HTML &amp; JavaScript based interactive dashboard that will allow users to interface by selecting a state to change visualization and details.</a:t>
            </a:r>
          </a:p>
          <a:p>
            <a:endParaRPr lang="en-US" dirty="0"/>
          </a:p>
        </p:txBody>
      </p:sp>
      <p:pic>
        <p:nvPicPr>
          <p:cNvPr id="4" name="Picture 3">
            <a:extLst>
              <a:ext uri="{FF2B5EF4-FFF2-40B4-BE49-F238E27FC236}">
                <a16:creationId xmlns:a16="http://schemas.microsoft.com/office/drawing/2014/main" id="{CBB5DCA3-B5B2-4C44-882F-E69531CFFD44}"/>
              </a:ext>
            </a:extLst>
          </p:cNvPr>
          <p:cNvPicPr>
            <a:picLocks noChangeAspect="1"/>
          </p:cNvPicPr>
          <p:nvPr/>
        </p:nvPicPr>
        <p:blipFill>
          <a:blip r:embed="rId4"/>
          <a:stretch>
            <a:fillRect/>
          </a:stretch>
        </p:blipFill>
        <p:spPr>
          <a:xfrm>
            <a:off x="254502" y="5483630"/>
            <a:ext cx="972940" cy="480312"/>
          </a:xfrm>
          <a:prstGeom prst="rect">
            <a:avLst/>
          </a:prstGeom>
        </p:spPr>
      </p:pic>
      <p:sp>
        <p:nvSpPr>
          <p:cNvPr id="5" name="Arrow: Right 4">
            <a:extLst>
              <a:ext uri="{FF2B5EF4-FFF2-40B4-BE49-F238E27FC236}">
                <a16:creationId xmlns:a16="http://schemas.microsoft.com/office/drawing/2014/main" id="{B0EFBFEA-F8F5-44F1-AEB7-6B240CA24C36}"/>
              </a:ext>
            </a:extLst>
          </p:cNvPr>
          <p:cNvSpPr/>
          <p:nvPr/>
        </p:nvSpPr>
        <p:spPr>
          <a:xfrm>
            <a:off x="1423609" y="5535644"/>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25EAC09-0F37-48B2-B74A-A369A612866C}"/>
              </a:ext>
            </a:extLst>
          </p:cNvPr>
          <p:cNvPicPr>
            <a:picLocks noChangeAspect="1"/>
          </p:cNvPicPr>
          <p:nvPr/>
        </p:nvPicPr>
        <p:blipFill>
          <a:blip r:embed="rId5"/>
          <a:stretch>
            <a:fillRect/>
          </a:stretch>
        </p:blipFill>
        <p:spPr>
          <a:xfrm>
            <a:off x="2012237" y="5364425"/>
            <a:ext cx="2084665" cy="654605"/>
          </a:xfrm>
          <a:prstGeom prst="rect">
            <a:avLst/>
          </a:prstGeom>
        </p:spPr>
      </p:pic>
      <p:pic>
        <p:nvPicPr>
          <p:cNvPr id="7" name="Picture 6">
            <a:extLst>
              <a:ext uri="{FF2B5EF4-FFF2-40B4-BE49-F238E27FC236}">
                <a16:creationId xmlns:a16="http://schemas.microsoft.com/office/drawing/2014/main" id="{3274280F-50AA-4C43-B590-2EE5C2CF7DE9}"/>
              </a:ext>
            </a:extLst>
          </p:cNvPr>
          <p:cNvPicPr>
            <a:picLocks noChangeAspect="1"/>
          </p:cNvPicPr>
          <p:nvPr/>
        </p:nvPicPr>
        <p:blipFill>
          <a:blip r:embed="rId6"/>
          <a:stretch>
            <a:fillRect/>
          </a:stretch>
        </p:blipFill>
        <p:spPr>
          <a:xfrm>
            <a:off x="4752117" y="5512035"/>
            <a:ext cx="1740965" cy="391228"/>
          </a:xfrm>
          <a:prstGeom prst="rect">
            <a:avLst/>
          </a:prstGeom>
        </p:spPr>
      </p:pic>
      <p:pic>
        <p:nvPicPr>
          <p:cNvPr id="12" name="Picture 11">
            <a:extLst>
              <a:ext uri="{FF2B5EF4-FFF2-40B4-BE49-F238E27FC236}">
                <a16:creationId xmlns:a16="http://schemas.microsoft.com/office/drawing/2014/main" id="{91EEFFC2-938B-483A-9274-271EFA2E36B3}"/>
              </a:ext>
            </a:extLst>
          </p:cNvPr>
          <p:cNvPicPr>
            <a:picLocks noChangeAspect="1"/>
          </p:cNvPicPr>
          <p:nvPr/>
        </p:nvPicPr>
        <p:blipFill>
          <a:blip r:embed="rId7"/>
          <a:stretch>
            <a:fillRect/>
          </a:stretch>
        </p:blipFill>
        <p:spPr>
          <a:xfrm>
            <a:off x="7504793" y="5325908"/>
            <a:ext cx="1606758" cy="654605"/>
          </a:xfrm>
          <a:prstGeom prst="rect">
            <a:avLst/>
          </a:prstGeom>
        </p:spPr>
      </p:pic>
      <p:pic>
        <p:nvPicPr>
          <p:cNvPr id="15" name="Picture 14">
            <a:extLst>
              <a:ext uri="{FF2B5EF4-FFF2-40B4-BE49-F238E27FC236}">
                <a16:creationId xmlns:a16="http://schemas.microsoft.com/office/drawing/2014/main" id="{2B4328ED-E69B-4854-BFB6-99C41E9D1473}"/>
              </a:ext>
            </a:extLst>
          </p:cNvPr>
          <p:cNvPicPr>
            <a:picLocks noChangeAspect="1"/>
          </p:cNvPicPr>
          <p:nvPr/>
        </p:nvPicPr>
        <p:blipFill>
          <a:blip r:embed="rId8"/>
          <a:stretch>
            <a:fillRect/>
          </a:stretch>
        </p:blipFill>
        <p:spPr>
          <a:xfrm>
            <a:off x="10205399" y="5364425"/>
            <a:ext cx="1348152" cy="512180"/>
          </a:xfrm>
          <a:prstGeom prst="rect">
            <a:avLst/>
          </a:prstGeom>
        </p:spPr>
      </p:pic>
      <p:sp>
        <p:nvSpPr>
          <p:cNvPr id="17" name="Arrow: Right 16">
            <a:extLst>
              <a:ext uri="{FF2B5EF4-FFF2-40B4-BE49-F238E27FC236}">
                <a16:creationId xmlns:a16="http://schemas.microsoft.com/office/drawing/2014/main" id="{4461209F-E158-44B7-B29B-B53684516D69}"/>
              </a:ext>
            </a:extLst>
          </p:cNvPr>
          <p:cNvSpPr/>
          <p:nvPr/>
        </p:nvSpPr>
        <p:spPr>
          <a:xfrm>
            <a:off x="4099932" y="5496591"/>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BE45B269-235D-4615-8A68-267DA0CFD2C9}"/>
              </a:ext>
            </a:extLst>
          </p:cNvPr>
          <p:cNvSpPr/>
          <p:nvPr/>
        </p:nvSpPr>
        <p:spPr>
          <a:xfrm>
            <a:off x="6764316" y="5496591"/>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3CBCF0FA-DA32-43A3-9EBF-F76322FF0928}"/>
              </a:ext>
            </a:extLst>
          </p:cNvPr>
          <p:cNvSpPr/>
          <p:nvPr/>
        </p:nvSpPr>
        <p:spPr>
          <a:xfrm>
            <a:off x="9476345" y="5496591"/>
            <a:ext cx="449190" cy="39308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40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4898-B3E2-974D-8785-F5A66E0DD74A}"/>
              </a:ext>
            </a:extLst>
          </p:cNvPr>
          <p:cNvSpPr>
            <a:spLocks noGrp="1"/>
          </p:cNvSpPr>
          <p:nvPr>
            <p:ph type="title"/>
          </p:nvPr>
        </p:nvSpPr>
        <p:spPr>
          <a:xfrm>
            <a:off x="243396" y="178694"/>
            <a:ext cx="10515600" cy="1325563"/>
          </a:xfrm>
        </p:spPr>
        <p:txBody>
          <a:bodyPr/>
          <a:lstStyle/>
          <a:p>
            <a:r>
              <a:rPr lang="en-US" dirty="0"/>
              <a:t>Java Script Code Process</a:t>
            </a:r>
          </a:p>
        </p:txBody>
      </p:sp>
      <p:sp>
        <p:nvSpPr>
          <p:cNvPr id="3" name="Content Placeholder 2">
            <a:extLst>
              <a:ext uri="{FF2B5EF4-FFF2-40B4-BE49-F238E27FC236}">
                <a16:creationId xmlns:a16="http://schemas.microsoft.com/office/drawing/2014/main" id="{AF809537-738F-B54F-87EA-5ED005A25FF2}"/>
              </a:ext>
            </a:extLst>
          </p:cNvPr>
          <p:cNvSpPr>
            <a:spLocks noGrp="1"/>
          </p:cNvSpPr>
          <p:nvPr>
            <p:ph idx="1"/>
          </p:nvPr>
        </p:nvSpPr>
        <p:spPr>
          <a:xfrm>
            <a:off x="243397" y="1504256"/>
            <a:ext cx="5944340" cy="5175049"/>
          </a:xfrm>
        </p:spPr>
        <p:txBody>
          <a:bodyPr/>
          <a:lstStyle/>
          <a:p>
            <a:r>
              <a:rPr lang="en-US" dirty="0"/>
              <a:t>Info Function: Initializes Chart functions with starting value populated through states.</a:t>
            </a:r>
          </a:p>
          <a:p>
            <a:endParaRPr lang="en-US" dirty="0"/>
          </a:p>
          <a:p>
            <a:r>
              <a:rPr lang="en-US" dirty="0"/>
              <a:t>Chart Functions pass with state object to filter API/JSON data and catch records to populate Chart data.</a:t>
            </a:r>
          </a:p>
          <a:p>
            <a:endParaRPr lang="en-US" dirty="0"/>
          </a:p>
          <a:p>
            <a:r>
              <a:rPr lang="en-US" dirty="0"/>
              <a:t>On-Change function allows users to select new states and repass record data back to charts to update. </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10F3A790-C822-49A8-B1E0-EDE3EADE415C}"/>
              </a:ext>
            </a:extLst>
          </p:cNvPr>
          <p:cNvPicPr>
            <a:picLocks noChangeAspect="1"/>
          </p:cNvPicPr>
          <p:nvPr/>
        </p:nvPicPr>
        <p:blipFill>
          <a:blip r:embed="rId2"/>
          <a:stretch>
            <a:fillRect/>
          </a:stretch>
        </p:blipFill>
        <p:spPr>
          <a:xfrm>
            <a:off x="6692935" y="300764"/>
            <a:ext cx="2515340" cy="2271016"/>
          </a:xfrm>
          <a:prstGeom prst="rect">
            <a:avLst/>
          </a:prstGeom>
        </p:spPr>
      </p:pic>
      <p:pic>
        <p:nvPicPr>
          <p:cNvPr id="5" name="Picture 4">
            <a:extLst>
              <a:ext uri="{FF2B5EF4-FFF2-40B4-BE49-F238E27FC236}">
                <a16:creationId xmlns:a16="http://schemas.microsoft.com/office/drawing/2014/main" id="{537DA88A-C778-4E5E-A539-3B23AAE8CDAF}"/>
              </a:ext>
            </a:extLst>
          </p:cNvPr>
          <p:cNvPicPr>
            <a:picLocks noChangeAspect="1"/>
          </p:cNvPicPr>
          <p:nvPr/>
        </p:nvPicPr>
        <p:blipFill>
          <a:blip r:embed="rId3"/>
          <a:stretch>
            <a:fillRect/>
          </a:stretch>
        </p:blipFill>
        <p:spPr>
          <a:xfrm>
            <a:off x="6692935" y="2571779"/>
            <a:ext cx="2515340" cy="2808276"/>
          </a:xfrm>
          <a:prstGeom prst="rect">
            <a:avLst/>
          </a:prstGeom>
        </p:spPr>
      </p:pic>
      <p:pic>
        <p:nvPicPr>
          <p:cNvPr id="6" name="Picture 5">
            <a:extLst>
              <a:ext uri="{FF2B5EF4-FFF2-40B4-BE49-F238E27FC236}">
                <a16:creationId xmlns:a16="http://schemas.microsoft.com/office/drawing/2014/main" id="{CA58E2EC-3C04-4258-BC96-3330E1C57E84}"/>
              </a:ext>
            </a:extLst>
          </p:cNvPr>
          <p:cNvPicPr>
            <a:picLocks noChangeAspect="1"/>
          </p:cNvPicPr>
          <p:nvPr/>
        </p:nvPicPr>
        <p:blipFill>
          <a:blip r:embed="rId4"/>
          <a:stretch>
            <a:fillRect/>
          </a:stretch>
        </p:blipFill>
        <p:spPr>
          <a:xfrm>
            <a:off x="9203275" y="300764"/>
            <a:ext cx="2216418" cy="3128236"/>
          </a:xfrm>
          <a:prstGeom prst="rect">
            <a:avLst/>
          </a:prstGeom>
        </p:spPr>
      </p:pic>
      <p:pic>
        <p:nvPicPr>
          <p:cNvPr id="7" name="Picture 6">
            <a:extLst>
              <a:ext uri="{FF2B5EF4-FFF2-40B4-BE49-F238E27FC236}">
                <a16:creationId xmlns:a16="http://schemas.microsoft.com/office/drawing/2014/main" id="{8F15637E-A3F2-4E29-8DFC-49C74999C151}"/>
              </a:ext>
            </a:extLst>
          </p:cNvPr>
          <p:cNvPicPr>
            <a:picLocks noChangeAspect="1"/>
          </p:cNvPicPr>
          <p:nvPr/>
        </p:nvPicPr>
        <p:blipFill>
          <a:blip r:embed="rId5"/>
          <a:stretch>
            <a:fillRect/>
          </a:stretch>
        </p:blipFill>
        <p:spPr>
          <a:xfrm>
            <a:off x="9208276" y="3429000"/>
            <a:ext cx="2211418" cy="3186420"/>
          </a:xfrm>
          <a:prstGeom prst="rect">
            <a:avLst/>
          </a:prstGeom>
        </p:spPr>
      </p:pic>
    </p:spTree>
    <p:extLst>
      <p:ext uri="{BB962C8B-B14F-4D97-AF65-F5344CB8AC3E}">
        <p14:creationId xmlns:p14="http://schemas.microsoft.com/office/powerpoint/2010/main" val="298151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F129F-35AB-9A43-9446-17E9C6EB9A79}"/>
              </a:ext>
            </a:extLst>
          </p:cNvPr>
          <p:cNvSpPr>
            <a:spLocks noGrp="1"/>
          </p:cNvSpPr>
          <p:nvPr>
            <p:ph type="title"/>
          </p:nvPr>
        </p:nvSpPr>
        <p:spPr>
          <a:xfrm>
            <a:off x="190130" y="178695"/>
            <a:ext cx="10515600" cy="1215100"/>
          </a:xfrm>
        </p:spPr>
        <p:txBody>
          <a:bodyPr/>
          <a:lstStyle/>
          <a:p>
            <a:r>
              <a:rPr lang="en-US" dirty="0"/>
              <a:t>Java Script Process</a:t>
            </a:r>
          </a:p>
        </p:txBody>
      </p:sp>
      <p:sp>
        <p:nvSpPr>
          <p:cNvPr id="3" name="Content Placeholder 2">
            <a:extLst>
              <a:ext uri="{FF2B5EF4-FFF2-40B4-BE49-F238E27FC236}">
                <a16:creationId xmlns:a16="http://schemas.microsoft.com/office/drawing/2014/main" id="{AB8085EB-EBA3-614E-936B-875C17F93D2C}"/>
              </a:ext>
            </a:extLst>
          </p:cNvPr>
          <p:cNvSpPr>
            <a:spLocks noGrp="1"/>
          </p:cNvSpPr>
          <p:nvPr>
            <p:ph idx="1"/>
          </p:nvPr>
        </p:nvSpPr>
        <p:spPr>
          <a:xfrm>
            <a:off x="190131" y="1464816"/>
            <a:ext cx="5669132" cy="5086904"/>
          </a:xfrm>
        </p:spPr>
        <p:txBody>
          <a:bodyPr/>
          <a:lstStyle/>
          <a:p>
            <a:r>
              <a:rPr lang="en-US" dirty="0"/>
              <a:t>Interactive drop down to select state.</a:t>
            </a:r>
          </a:p>
          <a:p>
            <a:r>
              <a:rPr lang="en-US" dirty="0"/>
              <a:t>Once the state is selected the </a:t>
            </a:r>
            <a:r>
              <a:rPr lang="en-US" dirty="0" err="1"/>
              <a:t>javascript</a:t>
            </a:r>
            <a:r>
              <a:rPr lang="en-US" dirty="0"/>
              <a:t> functions populate the following charts.</a:t>
            </a:r>
          </a:p>
          <a:p>
            <a:pPr lvl="1"/>
            <a:r>
              <a:rPr lang="en-US" dirty="0"/>
              <a:t>Line Chart: Unemployment vs OD Rate</a:t>
            </a:r>
          </a:p>
          <a:p>
            <a:pPr lvl="1"/>
            <a:r>
              <a:rPr lang="en-US" dirty="0"/>
              <a:t>Pie Chart: % Breakdown of OD Type.</a:t>
            </a:r>
          </a:p>
          <a:p>
            <a:pPr lvl="1"/>
            <a:r>
              <a:rPr lang="en-US" dirty="0"/>
              <a:t>Bubble Chart: Comparing total OD Deaths by Chart.</a:t>
            </a:r>
          </a:p>
          <a:p>
            <a:pPr lvl="1"/>
            <a:r>
              <a:rPr lang="en-US" dirty="0"/>
              <a:t>Stacked Bar Chart: Displaying how people in that state cope with stress by category.</a:t>
            </a:r>
          </a:p>
        </p:txBody>
      </p:sp>
      <p:pic>
        <p:nvPicPr>
          <p:cNvPr id="4" name="Picture 3">
            <a:extLst>
              <a:ext uri="{FF2B5EF4-FFF2-40B4-BE49-F238E27FC236}">
                <a16:creationId xmlns:a16="http://schemas.microsoft.com/office/drawing/2014/main" id="{BB41F534-6AD9-4EFA-9F0D-D0A5CB3164AC}"/>
              </a:ext>
            </a:extLst>
          </p:cNvPr>
          <p:cNvPicPr>
            <a:picLocks noChangeAspect="1"/>
          </p:cNvPicPr>
          <p:nvPr/>
        </p:nvPicPr>
        <p:blipFill>
          <a:blip r:embed="rId2"/>
          <a:stretch>
            <a:fillRect/>
          </a:stretch>
        </p:blipFill>
        <p:spPr>
          <a:xfrm>
            <a:off x="5859263" y="306279"/>
            <a:ext cx="5778201" cy="1047671"/>
          </a:xfrm>
          <a:prstGeom prst="rect">
            <a:avLst/>
          </a:prstGeom>
        </p:spPr>
      </p:pic>
      <p:pic>
        <p:nvPicPr>
          <p:cNvPr id="5" name="Picture 4">
            <a:extLst>
              <a:ext uri="{FF2B5EF4-FFF2-40B4-BE49-F238E27FC236}">
                <a16:creationId xmlns:a16="http://schemas.microsoft.com/office/drawing/2014/main" id="{5D857F0A-7D3D-4605-8C1A-EB4876844C0E}"/>
              </a:ext>
            </a:extLst>
          </p:cNvPr>
          <p:cNvPicPr>
            <a:picLocks noChangeAspect="1"/>
          </p:cNvPicPr>
          <p:nvPr/>
        </p:nvPicPr>
        <p:blipFill>
          <a:blip r:embed="rId3"/>
          <a:stretch>
            <a:fillRect/>
          </a:stretch>
        </p:blipFill>
        <p:spPr>
          <a:xfrm>
            <a:off x="5859262" y="1230528"/>
            <a:ext cx="5778201" cy="2125211"/>
          </a:xfrm>
          <a:prstGeom prst="rect">
            <a:avLst/>
          </a:prstGeom>
        </p:spPr>
      </p:pic>
      <p:pic>
        <p:nvPicPr>
          <p:cNvPr id="6" name="Picture 5">
            <a:extLst>
              <a:ext uri="{FF2B5EF4-FFF2-40B4-BE49-F238E27FC236}">
                <a16:creationId xmlns:a16="http://schemas.microsoft.com/office/drawing/2014/main" id="{19FEF601-932A-4343-A86F-F201B57A9893}"/>
              </a:ext>
            </a:extLst>
          </p:cNvPr>
          <p:cNvPicPr>
            <a:picLocks noChangeAspect="1"/>
          </p:cNvPicPr>
          <p:nvPr/>
        </p:nvPicPr>
        <p:blipFill>
          <a:blip r:embed="rId4"/>
          <a:stretch>
            <a:fillRect/>
          </a:stretch>
        </p:blipFill>
        <p:spPr>
          <a:xfrm>
            <a:off x="5859263" y="2982293"/>
            <a:ext cx="5778201" cy="2125211"/>
          </a:xfrm>
          <a:prstGeom prst="rect">
            <a:avLst/>
          </a:prstGeom>
        </p:spPr>
      </p:pic>
      <p:pic>
        <p:nvPicPr>
          <p:cNvPr id="7" name="Picture 6">
            <a:extLst>
              <a:ext uri="{FF2B5EF4-FFF2-40B4-BE49-F238E27FC236}">
                <a16:creationId xmlns:a16="http://schemas.microsoft.com/office/drawing/2014/main" id="{4EBEF9BE-75CE-4D82-9989-5900EE9A3990}"/>
              </a:ext>
            </a:extLst>
          </p:cNvPr>
          <p:cNvPicPr>
            <a:picLocks noChangeAspect="1"/>
          </p:cNvPicPr>
          <p:nvPr/>
        </p:nvPicPr>
        <p:blipFill>
          <a:blip r:embed="rId5"/>
          <a:stretch>
            <a:fillRect/>
          </a:stretch>
        </p:blipFill>
        <p:spPr>
          <a:xfrm>
            <a:off x="5859263" y="4957563"/>
            <a:ext cx="4216892" cy="1766663"/>
          </a:xfrm>
          <a:prstGeom prst="rect">
            <a:avLst/>
          </a:prstGeom>
        </p:spPr>
      </p:pic>
    </p:spTree>
    <p:extLst>
      <p:ext uri="{BB962C8B-B14F-4D97-AF65-F5344CB8AC3E}">
        <p14:creationId xmlns:p14="http://schemas.microsoft.com/office/powerpoint/2010/main" val="138401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0712-D9A6-445E-B117-A52522D2C329}"/>
              </a:ext>
            </a:extLst>
          </p:cNvPr>
          <p:cNvSpPr>
            <a:spLocks noGrp="1"/>
          </p:cNvSpPr>
          <p:nvPr>
            <p:ph type="title"/>
          </p:nvPr>
        </p:nvSpPr>
        <p:spPr>
          <a:xfrm>
            <a:off x="181252" y="205327"/>
            <a:ext cx="10515600" cy="1325563"/>
          </a:xfrm>
        </p:spPr>
        <p:txBody>
          <a:bodyPr/>
          <a:lstStyle/>
          <a:p>
            <a:r>
              <a:rPr lang="en-US" dirty="0"/>
              <a:t>Conclusions &amp; Observations </a:t>
            </a:r>
          </a:p>
        </p:txBody>
      </p:sp>
      <p:sp>
        <p:nvSpPr>
          <p:cNvPr id="3" name="Content Placeholder 2">
            <a:extLst>
              <a:ext uri="{FF2B5EF4-FFF2-40B4-BE49-F238E27FC236}">
                <a16:creationId xmlns:a16="http://schemas.microsoft.com/office/drawing/2014/main" id="{7729D325-C491-422C-825E-255EFC0CB7B4}"/>
              </a:ext>
            </a:extLst>
          </p:cNvPr>
          <p:cNvSpPr>
            <a:spLocks noGrp="1"/>
          </p:cNvSpPr>
          <p:nvPr>
            <p:ph idx="1"/>
          </p:nvPr>
        </p:nvSpPr>
        <p:spPr>
          <a:xfrm>
            <a:off x="181252" y="1530890"/>
            <a:ext cx="9539797" cy="4610686"/>
          </a:xfrm>
        </p:spPr>
        <p:txBody>
          <a:bodyPr>
            <a:normAutofit fontScale="70000" lnSpcReduction="20000"/>
          </a:bodyPr>
          <a:lstStyle/>
          <a:p>
            <a:r>
              <a:rPr lang="en-US" dirty="0"/>
              <a:t>Majority of States showed declines in OD Rates when Unemployment rates decreased.</a:t>
            </a:r>
          </a:p>
          <a:p>
            <a:r>
              <a:rPr lang="en-US" dirty="0"/>
              <a:t>Majority of OD occurred were Non-Heroin based Opioids including synthetics.</a:t>
            </a:r>
          </a:p>
          <a:p>
            <a:r>
              <a:rPr lang="en-US" dirty="0"/>
              <a:t>Majority of States showed decreased in OD Death Rates while some states maintained OD Rates without death. Although we cannot prove this we believe the more wide spread use of products like Narcan may have helped save OD patients in some states.</a:t>
            </a:r>
          </a:p>
          <a:p>
            <a:r>
              <a:rPr lang="en-US" dirty="0"/>
              <a:t>Majority of people surveyed did not list drugs or drinking as their primary response to stress factors. </a:t>
            </a:r>
          </a:p>
          <a:p>
            <a:endParaRPr lang="en-US" dirty="0"/>
          </a:p>
          <a:p>
            <a:pPr marL="0" indent="0">
              <a:buNone/>
            </a:pPr>
            <a:r>
              <a:rPr lang="en-US" dirty="0"/>
              <a:t>Issues:</a:t>
            </a:r>
          </a:p>
          <a:p>
            <a:r>
              <a:rPr lang="en-US" dirty="0"/>
              <a:t>State data for OD Rates is spotty with some records by states not recording for some or all years.</a:t>
            </a:r>
          </a:p>
          <a:p>
            <a:endParaRPr lang="en-US" dirty="0"/>
          </a:p>
          <a:p>
            <a:pPr marL="0" indent="0" algn="ctr">
              <a:buNone/>
            </a:pPr>
            <a:r>
              <a:rPr lang="en-US" b="1" i="1" dirty="0"/>
              <a:t>Now on to a live demo of the </a:t>
            </a:r>
            <a:r>
              <a:rPr lang="en-US" b="1" i="1" dirty="0" err="1"/>
              <a:t>DrugDash</a:t>
            </a:r>
            <a:endParaRPr lang="en-US" b="1" i="1" dirty="0"/>
          </a:p>
        </p:txBody>
      </p:sp>
    </p:spTree>
    <p:extLst>
      <p:ext uri="{BB962C8B-B14F-4D97-AF65-F5344CB8AC3E}">
        <p14:creationId xmlns:p14="http://schemas.microsoft.com/office/powerpoint/2010/main" val="283718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529</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DRUGDASH</vt:lpstr>
      <vt:lpstr>DrugDash – Functional Proposal</vt:lpstr>
      <vt:lpstr>Source Data</vt:lpstr>
      <vt:lpstr>ETL Process:</vt:lpstr>
      <vt:lpstr>Java Script Code Process</vt:lpstr>
      <vt:lpstr>Java Script Process</vt:lpstr>
      <vt:lpstr>Conclusions &amp; Observations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DRUGDASH</dc:title>
  <dc:creator>Tim Scott Tallent</dc:creator>
  <cp:lastModifiedBy>Brad Barrett</cp:lastModifiedBy>
  <cp:revision>11</cp:revision>
  <dcterms:created xsi:type="dcterms:W3CDTF">2020-10-09T00:08:16Z</dcterms:created>
  <dcterms:modified xsi:type="dcterms:W3CDTF">2020-10-09T23:13:16Z</dcterms:modified>
</cp:coreProperties>
</file>