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4"/>
  </p:notesMasterIdLst>
  <p:sldIdLst>
    <p:sldId id="259" r:id="rId2"/>
    <p:sldId id="261" r:id="rId3"/>
    <p:sldId id="262" r:id="rId4"/>
    <p:sldId id="268" r:id="rId5"/>
    <p:sldId id="257" r:id="rId6"/>
    <p:sldId id="265" r:id="rId7"/>
    <p:sldId id="260" r:id="rId8"/>
    <p:sldId id="266" r:id="rId9"/>
    <p:sldId id="267" r:id="rId10"/>
    <p:sldId id="269"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97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1042D-198C-40E0-AA36-2A9E708EBBAB}" type="datetimeFigureOut">
              <a:rPr lang="en-US" smtClean="0"/>
              <a:t>12/14/2015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4A586-C699-4A70-A7E9-360FA8AFCE0A}" type="slidenum">
              <a:rPr lang="en-US" smtClean="0"/>
              <a:t>‹#›</a:t>
            </a:fld>
            <a:endParaRPr lang="en-US"/>
          </a:p>
        </p:txBody>
      </p:sp>
    </p:spTree>
    <p:extLst>
      <p:ext uri="{BB962C8B-B14F-4D97-AF65-F5344CB8AC3E}">
        <p14:creationId xmlns:p14="http://schemas.microsoft.com/office/powerpoint/2010/main" val="400318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54A586-C699-4A70-A7E9-360FA8AFCE0A}" type="slidenum">
              <a:rPr lang="en-US" smtClean="0"/>
              <a:t>5</a:t>
            </a:fld>
            <a:endParaRPr lang="en-US"/>
          </a:p>
        </p:txBody>
      </p:sp>
    </p:spTree>
    <p:extLst>
      <p:ext uri="{BB962C8B-B14F-4D97-AF65-F5344CB8AC3E}">
        <p14:creationId xmlns:p14="http://schemas.microsoft.com/office/powerpoint/2010/main" val="377995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8EFEC1B-A9D6-4E31-88DE-798633505B32}" type="datetimeFigureOut">
              <a:rPr lang="en-US" smtClean="0"/>
              <a:t>12/14/2015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5E1A908-815E-4A65-8CF2-6E8F7ADD751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EFEC1B-A9D6-4E31-88DE-798633505B32}" type="datetimeFigureOut">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1A908-815E-4A65-8CF2-6E8F7ADD75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8EFEC1B-A9D6-4E31-88DE-798633505B32}" type="datetimeFigureOut">
              <a:rPr lang="en-US" smtClean="0"/>
              <a:t>12/14/2015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5E1A908-815E-4A65-8CF2-6E8F7ADD751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8EFEC1B-A9D6-4E31-88DE-798633505B32}" type="datetimeFigureOut">
              <a:rPr lang="en-US" smtClean="0"/>
              <a:t>12/14/2015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5E1A908-815E-4A65-8CF2-6E8F7ADD7516}"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8EFEC1B-A9D6-4E31-88DE-798633505B32}" type="datetimeFigureOut">
              <a:rPr lang="en-US" smtClean="0"/>
              <a:t>12/14/2015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5E1A908-815E-4A65-8CF2-6E8F7ADD7516}"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8EFEC1B-A9D6-4E31-88DE-798633505B32}" type="datetimeFigureOut">
              <a:rPr lang="en-US" smtClean="0"/>
              <a:t>12/14/2015</a:t>
            </a:fld>
            <a:endParaRPr lang="en-US"/>
          </a:p>
        </p:txBody>
      </p:sp>
      <p:sp>
        <p:nvSpPr>
          <p:cNvPr id="10" name="Slide Number Placeholder 9"/>
          <p:cNvSpPr>
            <a:spLocks noGrp="1"/>
          </p:cNvSpPr>
          <p:nvPr>
            <p:ph type="sldNum" sz="quarter" idx="16"/>
          </p:nvPr>
        </p:nvSpPr>
        <p:spPr/>
        <p:txBody>
          <a:bodyPr rtlCol="0"/>
          <a:lstStyle/>
          <a:p>
            <a:fld id="{05E1A908-815E-4A65-8CF2-6E8F7ADD7516}"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8EFEC1B-A9D6-4E31-88DE-798633505B32}" type="datetimeFigureOut">
              <a:rPr lang="en-US" smtClean="0"/>
              <a:t>12/14/2015</a:t>
            </a:fld>
            <a:endParaRPr lang="en-US"/>
          </a:p>
        </p:txBody>
      </p:sp>
      <p:sp>
        <p:nvSpPr>
          <p:cNvPr id="12" name="Slide Number Placeholder 11"/>
          <p:cNvSpPr>
            <a:spLocks noGrp="1"/>
          </p:cNvSpPr>
          <p:nvPr>
            <p:ph type="sldNum" sz="quarter" idx="16"/>
          </p:nvPr>
        </p:nvSpPr>
        <p:spPr/>
        <p:txBody>
          <a:bodyPr rtlCol="0"/>
          <a:lstStyle/>
          <a:p>
            <a:fld id="{05E1A908-815E-4A65-8CF2-6E8F7ADD7516}"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EFEC1B-A9D6-4E31-88DE-798633505B32}" type="datetimeFigureOut">
              <a:rPr lang="en-US" smtClean="0"/>
              <a:t>12/14/2015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5E1A908-815E-4A65-8CF2-6E8F7ADD75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FEC1B-A9D6-4E31-88DE-798633505B32}" type="datetimeFigureOut">
              <a:rPr lang="en-US" smtClean="0"/>
              <a:t>12/14/2015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5E1A908-815E-4A65-8CF2-6E8F7ADD75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8EFEC1B-A9D6-4E31-88DE-798633505B32}" type="datetimeFigureOut">
              <a:rPr lang="en-US" smtClean="0"/>
              <a:t>12/14/2015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5E1A908-815E-4A65-8CF2-6E8F7ADD7516}"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8EFEC1B-A9D6-4E31-88DE-798633505B32}" type="datetimeFigureOut">
              <a:rPr lang="en-US" smtClean="0"/>
              <a:t>12/14/2015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5E1A908-815E-4A65-8CF2-6E8F7ADD7516}"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8EFEC1B-A9D6-4E31-88DE-798633505B32}" type="datetimeFigureOut">
              <a:rPr lang="en-US" smtClean="0"/>
              <a:t>12/14/2015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5E1A908-815E-4A65-8CF2-6E8F7ADD75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nnyrivera2010/bariu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www.easterbrook.ca/steve/2010/01/how-to-write-a-scientific-abstract-in-six-easy-steps/" TargetMode="External"/><Relationship Id="rId13" Type="http://schemas.openxmlformats.org/officeDocument/2006/relationships/hyperlink" Target="http://www.allthingsdistributed.com/files/amazon-dynamo-sosp2007.pdf" TargetMode="External"/><Relationship Id="rId18" Type="http://schemas.openxmlformats.org/officeDocument/2006/relationships/hyperlink" Target="http://theleanstartup.com/principles" TargetMode="External"/><Relationship Id="rId3" Type="http://schemas.openxmlformats.org/officeDocument/2006/relationships/hyperlink" Target="https://angularjs.org/" TargetMode="External"/><Relationship Id="rId7" Type="http://schemas.openxmlformats.org/officeDocument/2006/relationships/hyperlink" Target="http://www.csun.edu/~shan/comp696-698/Resources/Thesis-Outline-Guide-rev1.pdf" TargetMode="External"/><Relationship Id="rId12" Type="http://schemas.openxmlformats.org/officeDocument/2006/relationships/hyperlink" Target="http://blog.codinghorror.com/code-smells/" TargetMode="External"/><Relationship Id="rId17" Type="http://schemas.openxmlformats.org/officeDocument/2006/relationships/hyperlink" Target="https://nodejs.org/en/" TargetMode="External"/><Relationship Id="rId2" Type="http://schemas.openxmlformats.org/officeDocument/2006/relationships/hyperlink" Target="https://hazelcast.com/" TargetMode="External"/><Relationship Id="rId16" Type="http://schemas.openxmlformats.org/officeDocument/2006/relationships/hyperlink" Target="http://gruntjs.com/" TargetMode="External"/><Relationship Id="rId20" Type="http://schemas.openxmlformats.org/officeDocument/2006/relationships/hyperlink" Target="http://www.engadget.com/2015/08/20/google-reveals-server-info/" TargetMode="External"/><Relationship Id="rId1" Type="http://schemas.openxmlformats.org/officeDocument/2006/relationships/slideLayout" Target="../slideLayouts/slideLayout2.xml"/><Relationship Id="rId6" Type="http://schemas.openxmlformats.org/officeDocument/2006/relationships/hyperlink" Target="https://www.github.com/" TargetMode="External"/><Relationship Id="rId11" Type="http://schemas.openxmlformats.org/officeDocument/2006/relationships/hyperlink" Target="http://sd.jtimothyking.com/2006/07/11/twelve-benefits-of-writing-unit-tests-first/" TargetMode="External"/><Relationship Id="rId5" Type="http://schemas.openxmlformats.org/officeDocument/2006/relationships/hyperlink" Target="https://git-scm.com/" TargetMode="External"/><Relationship Id="rId15" Type="http://schemas.openxmlformats.org/officeDocument/2006/relationships/hyperlink" Target="http://kafka.apache.org/" TargetMode="External"/><Relationship Id="rId10" Type="http://schemas.openxmlformats.org/officeDocument/2006/relationships/hyperlink" Target="http://netty.io/" TargetMode="External"/><Relationship Id="rId19" Type="http://schemas.openxmlformats.org/officeDocument/2006/relationships/hyperlink" Target="https://commons.wikimedia.org/wiki/File:Inside_and_Rear_of_Webserver.jpg" TargetMode="External"/><Relationship Id="rId4" Type="http://schemas.openxmlformats.org/officeDocument/2006/relationships/hyperlink" Target="http://yeoman.io/codelab/setup.html" TargetMode="External"/><Relationship Id="rId9" Type="http://schemas.openxmlformats.org/officeDocument/2006/relationships/hyperlink" Target="http://oanasagile.blogspot.com/2012/11/test-driven-business-featuring-lean.html" TargetMode="External"/><Relationship Id="rId14" Type="http://schemas.openxmlformats.org/officeDocument/2006/relationships/hyperlink" Target="http://www.cs.washington.edu/events/colloquia/search/details?id=437"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www.ncbi.nlm.nih.gov/pmc/tools/ft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533400"/>
            <a:ext cx="6477000" cy="1828800"/>
          </a:xfrm>
        </p:spPr>
        <p:txBody>
          <a:bodyPr>
            <a:normAutofit fontScale="90000"/>
          </a:bodyPr>
          <a:lstStyle/>
          <a:p>
            <a:r>
              <a:rPr lang="en-US" dirty="0" smtClean="0"/>
              <a:t>Groovy Distributed Task Management System</a:t>
            </a:r>
            <a:endParaRPr lang="en-US" dirty="0"/>
          </a:p>
        </p:txBody>
      </p:sp>
      <p:sp>
        <p:nvSpPr>
          <p:cNvPr id="5" name="Subtitle 4"/>
          <p:cNvSpPr>
            <a:spLocks noGrp="1"/>
          </p:cNvSpPr>
          <p:nvPr>
            <p:ph type="subTitle" idx="1"/>
          </p:nvPr>
        </p:nvSpPr>
        <p:spPr>
          <a:xfrm>
            <a:off x="1219200" y="2971800"/>
            <a:ext cx="6705600" cy="2667000"/>
          </a:xfrm>
        </p:spPr>
        <p:txBody>
          <a:bodyPr>
            <a:normAutofit/>
          </a:bodyPr>
          <a:lstStyle/>
          <a:p>
            <a:r>
              <a:rPr lang="en-US" sz="1400" dirty="0"/>
              <a:t>COSC 880</a:t>
            </a:r>
          </a:p>
          <a:p>
            <a:r>
              <a:rPr lang="en-US" sz="1400" dirty="0"/>
              <a:t>Towson University</a:t>
            </a:r>
          </a:p>
          <a:p>
            <a:r>
              <a:rPr lang="en-US" sz="1400" dirty="0"/>
              <a:t>Department of Computer and Information Sciences</a:t>
            </a:r>
          </a:p>
          <a:p>
            <a:r>
              <a:rPr lang="en-US" sz="1400" dirty="0"/>
              <a:t>Advisor: Dr. Josh </a:t>
            </a:r>
            <a:r>
              <a:rPr lang="en-US" sz="1400" dirty="0" err="1"/>
              <a:t>Dehlinger</a:t>
            </a:r>
            <a:endParaRPr lang="en-US" sz="1400" dirty="0"/>
          </a:p>
          <a:p>
            <a:endParaRPr lang="en-US" sz="1400" dirty="0" smtClean="0"/>
          </a:p>
          <a:p>
            <a:r>
              <a:rPr lang="en-US" sz="1400" dirty="0" smtClean="0"/>
              <a:t>Emanuel </a:t>
            </a:r>
            <a:r>
              <a:rPr lang="en-US" sz="1400" dirty="0" smtClean="0"/>
              <a:t>Rivera</a:t>
            </a:r>
          </a:p>
          <a:p>
            <a:r>
              <a:rPr lang="en-US" sz="1400" dirty="0" smtClean="0"/>
              <a:t> </a:t>
            </a:r>
            <a:r>
              <a:rPr lang="en-US" sz="1400" dirty="0" smtClean="0">
                <a:hlinkClick r:id="rId2"/>
              </a:rPr>
              <a:t>https://</a:t>
            </a:r>
            <a:r>
              <a:rPr lang="en-US" sz="1400" dirty="0" smtClean="0">
                <a:hlinkClick r:id="rId2"/>
              </a:rPr>
              <a:t>github.com/mannyrivera2010/barium</a:t>
            </a:r>
            <a:endParaRPr lang="en-US" sz="1400" dirty="0" smtClean="0"/>
          </a:p>
          <a:p>
            <a:endParaRPr lang="en-US" dirty="0"/>
          </a:p>
        </p:txBody>
      </p:sp>
    </p:spTree>
    <p:extLst>
      <p:ext uri="{BB962C8B-B14F-4D97-AF65-F5344CB8AC3E}">
        <p14:creationId xmlns:p14="http://schemas.microsoft.com/office/powerpoint/2010/main" val="38122771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Discussion/Thank You</a:t>
            </a:r>
            <a:endParaRPr lang="en-US" dirty="0"/>
          </a:p>
        </p:txBody>
      </p:sp>
      <p:pic>
        <p:nvPicPr>
          <p:cNvPr id="2050" name="Picture 2" descr="C:\Users\eriver6\AppData\Local\Microsoft\Windows\INetCache\IE\62QDPTKN\Discussion[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761516"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604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a:t>
            </a:r>
            <a:endParaRPr lang="en-US" dirty="0"/>
          </a:p>
        </p:txBody>
      </p:sp>
      <p:sp>
        <p:nvSpPr>
          <p:cNvPr id="3" name="Content Placeholder 2"/>
          <p:cNvSpPr>
            <a:spLocks noGrp="1"/>
          </p:cNvSpPr>
          <p:nvPr>
            <p:ph sz="quarter" idx="1"/>
          </p:nvPr>
        </p:nvSpPr>
        <p:spPr>
          <a:xfrm>
            <a:off x="612648" y="1600200"/>
            <a:ext cx="8153400" cy="5257800"/>
          </a:xfrm>
        </p:spPr>
        <p:txBody>
          <a:bodyPr>
            <a:normAutofit fontScale="47500" lnSpcReduction="20000"/>
          </a:bodyPr>
          <a:lstStyle/>
          <a:p>
            <a:pPr lvl="0"/>
            <a:r>
              <a:rPr lang="en-US" u="sng" dirty="0">
                <a:hlinkClick r:id="rId2"/>
              </a:rPr>
              <a:t>https://hazelcast.com/</a:t>
            </a:r>
            <a:endParaRPr lang="en-US" dirty="0"/>
          </a:p>
          <a:p>
            <a:pPr lvl="0"/>
            <a:r>
              <a:rPr lang="en-US" u="sng" dirty="0">
                <a:hlinkClick r:id="rId3"/>
              </a:rPr>
              <a:t>https://angularjs.org/</a:t>
            </a:r>
            <a:endParaRPr lang="en-US" dirty="0"/>
          </a:p>
          <a:p>
            <a:pPr lvl="0"/>
            <a:r>
              <a:rPr lang="en-US" u="sng" dirty="0">
                <a:hlinkClick r:id="rId4"/>
              </a:rPr>
              <a:t>http://yeoman.io/codelab/setup.html</a:t>
            </a:r>
            <a:endParaRPr lang="en-US" dirty="0"/>
          </a:p>
          <a:p>
            <a:pPr lvl="0"/>
            <a:r>
              <a:rPr lang="en-US" u="sng" dirty="0">
                <a:hlinkClick r:id="rId5"/>
              </a:rPr>
              <a:t>https://git-scm.com/</a:t>
            </a:r>
            <a:endParaRPr lang="en-US" dirty="0"/>
          </a:p>
          <a:p>
            <a:pPr lvl="0"/>
            <a:r>
              <a:rPr lang="en-US" u="sng" dirty="0">
                <a:hlinkClick r:id="rId6"/>
              </a:rPr>
              <a:t>https://www.github.com</a:t>
            </a:r>
            <a:endParaRPr lang="en-US" dirty="0"/>
          </a:p>
          <a:p>
            <a:pPr lvl="0"/>
            <a:r>
              <a:rPr lang="en-US" u="sng" dirty="0">
                <a:hlinkClick r:id="rId7"/>
              </a:rPr>
              <a:t>http://www.csun.edu/~shan/comp696-698/Resources/Thesis-Outline-Guide-rev1.pdf</a:t>
            </a:r>
            <a:endParaRPr lang="en-US" dirty="0"/>
          </a:p>
          <a:p>
            <a:pPr lvl="0"/>
            <a:r>
              <a:rPr lang="en-US" u="sng" dirty="0">
                <a:hlinkClick r:id="rId8"/>
              </a:rPr>
              <a:t>http://www.easterbrook.ca/steve/2010/01/how-to-write-a-scientific-abstract-in-six-easy-steps/</a:t>
            </a:r>
            <a:endParaRPr lang="en-US" dirty="0"/>
          </a:p>
          <a:p>
            <a:pPr lvl="0"/>
            <a:r>
              <a:rPr lang="en-US" u="sng" dirty="0">
                <a:hlinkClick r:id="rId9"/>
              </a:rPr>
              <a:t>http://oanasagile.blogspot.com/2012/11/test-driven-business-featuring-lean.html</a:t>
            </a:r>
            <a:endParaRPr lang="en-US" dirty="0"/>
          </a:p>
          <a:p>
            <a:pPr lvl="0"/>
            <a:r>
              <a:rPr lang="en-US" u="sng" dirty="0">
                <a:hlinkClick r:id="rId10"/>
              </a:rPr>
              <a:t>http://netty.io/</a:t>
            </a:r>
            <a:endParaRPr lang="en-US" dirty="0"/>
          </a:p>
          <a:p>
            <a:pPr lvl="0"/>
            <a:r>
              <a:rPr lang="en-US" u="sng" dirty="0">
                <a:hlinkClick r:id="rId11"/>
              </a:rPr>
              <a:t>http://sd.jtimothyking.com/2006/07/11/twelve-benefits-of-writing-unit-tests-first/</a:t>
            </a:r>
            <a:endParaRPr lang="en-US" dirty="0"/>
          </a:p>
          <a:p>
            <a:pPr lvl="0"/>
            <a:r>
              <a:rPr lang="en-US" u="sng" dirty="0">
                <a:hlinkClick r:id="rId12"/>
              </a:rPr>
              <a:t>http://blog.codinghorror.com/code-smells/</a:t>
            </a:r>
            <a:endParaRPr lang="en-US" dirty="0"/>
          </a:p>
          <a:p>
            <a:pPr lvl="0"/>
            <a:r>
              <a:rPr lang="en-US" u="sng" dirty="0">
                <a:hlinkClick r:id="rId13"/>
              </a:rPr>
              <a:t>http://www.allthingsdistributed.com/files/amazon-dynamo-sosp2007.pdf</a:t>
            </a:r>
            <a:endParaRPr lang="en-US" dirty="0"/>
          </a:p>
          <a:p>
            <a:pPr lvl="0"/>
            <a:r>
              <a:rPr lang="en-US" u="sng" dirty="0">
                <a:hlinkClick r:id="rId14"/>
              </a:rPr>
              <a:t>http://www.cs.washington.edu/events/colloquia/search/details?id=437</a:t>
            </a:r>
            <a:endParaRPr lang="en-US" dirty="0"/>
          </a:p>
          <a:p>
            <a:pPr lvl="0"/>
            <a:r>
              <a:rPr lang="en-US" u="sng" dirty="0">
                <a:hlinkClick r:id="rId15"/>
              </a:rPr>
              <a:t>http://kafka.apache.org/</a:t>
            </a:r>
            <a:endParaRPr lang="en-US" dirty="0"/>
          </a:p>
          <a:p>
            <a:pPr lvl="0"/>
            <a:r>
              <a:rPr lang="en-US" u="sng" dirty="0">
                <a:hlinkClick r:id="rId16"/>
              </a:rPr>
              <a:t>http://gruntjs.com/</a:t>
            </a:r>
            <a:endParaRPr lang="en-US" dirty="0"/>
          </a:p>
          <a:p>
            <a:pPr lvl="0"/>
            <a:r>
              <a:rPr lang="en-US" u="sng" dirty="0">
                <a:hlinkClick r:id="rId17"/>
              </a:rPr>
              <a:t>https://nodejs.org/en/</a:t>
            </a:r>
            <a:endParaRPr lang="en-US" dirty="0"/>
          </a:p>
          <a:p>
            <a:pPr lvl="0"/>
            <a:r>
              <a:rPr lang="en-US" u="sng" dirty="0">
                <a:hlinkClick r:id="rId18"/>
              </a:rPr>
              <a:t>http://</a:t>
            </a:r>
            <a:r>
              <a:rPr lang="en-US" u="sng" dirty="0" smtClean="0">
                <a:hlinkClick r:id="rId18"/>
              </a:rPr>
              <a:t>theleanstartup.com/principles</a:t>
            </a:r>
            <a:endParaRPr lang="en-US" u="sng" dirty="0" smtClean="0"/>
          </a:p>
          <a:p>
            <a:pPr lvl="0"/>
            <a:r>
              <a:rPr lang="en-US" dirty="0">
                <a:hlinkClick r:id="rId19"/>
              </a:rPr>
              <a:t>https://</a:t>
            </a:r>
            <a:r>
              <a:rPr lang="en-US" dirty="0" smtClean="0">
                <a:hlinkClick r:id="rId19"/>
              </a:rPr>
              <a:t>commons.wikimedia.org/wiki/File:Inside_and_Rear_of_Webserver.jpg</a:t>
            </a:r>
            <a:endParaRPr lang="en-US" dirty="0" smtClean="0"/>
          </a:p>
          <a:p>
            <a:pPr lvl="0"/>
            <a:r>
              <a:rPr lang="en-US" dirty="0">
                <a:hlinkClick r:id="rId20"/>
              </a:rPr>
              <a:t>http://www.engadget.com/2015/08/20/google-reveals-server-info</a:t>
            </a:r>
            <a:r>
              <a:rPr lang="en-US" dirty="0" smtClean="0">
                <a:hlinkClick r:id="rId20"/>
              </a:rPr>
              <a:t>/</a:t>
            </a:r>
            <a:endParaRPr lang="en-US" dirty="0" smtClean="0"/>
          </a:p>
          <a:p>
            <a:pPr lvl="0"/>
            <a:endParaRPr lang="en-US" dirty="0" smtClean="0"/>
          </a:p>
          <a:p>
            <a:pPr lvl="0"/>
            <a:endParaRPr lang="en-US" dirty="0"/>
          </a:p>
        </p:txBody>
      </p:sp>
    </p:spTree>
    <p:extLst>
      <p:ext uri="{BB962C8B-B14F-4D97-AF65-F5344CB8AC3E}">
        <p14:creationId xmlns:p14="http://schemas.microsoft.com/office/powerpoint/2010/main" val="2949982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Presentation Demonstration Procedure</a:t>
            </a:r>
            <a:endParaRPr lang="en-US" sz="3600" dirty="0"/>
          </a:p>
        </p:txBody>
      </p:sp>
      <p:sp>
        <p:nvSpPr>
          <p:cNvPr id="3" name="Content Placeholder 2"/>
          <p:cNvSpPr>
            <a:spLocks noGrp="1"/>
          </p:cNvSpPr>
          <p:nvPr>
            <p:ph sz="quarter" idx="1"/>
          </p:nvPr>
        </p:nvSpPr>
        <p:spPr/>
        <p:txBody>
          <a:bodyPr>
            <a:normAutofit fontScale="32500" lnSpcReduction="20000"/>
          </a:bodyPr>
          <a:lstStyle/>
          <a:p>
            <a:pPr marL="0" indent="0">
              <a:buNone/>
            </a:pPr>
            <a:r>
              <a:rPr lang="en-US" sz="4400" dirty="0" smtClean="0"/>
              <a:t>This is the </a:t>
            </a:r>
            <a:r>
              <a:rPr lang="en-US" sz="4400" dirty="0"/>
              <a:t>procedure used for the demonstration on how to use the Owner/Worker framework for the presentation portion of the project.  The goal of the demo was to convert PubMed Central Open Access Subset XML’s files into single JSON line-delimited file in a scalable way and using the processing power of many machines.  Once all PMC’s xml has been converted into JSON format, there are tools which can be used to analyze the data which is used for data mining. It will allow you to ask questions that provided value from the data.  The dataset contains all of the articles in the PMC open access subset.  PubMed Central has a public ftp server that allows you to download subset. </a:t>
            </a:r>
          </a:p>
          <a:p>
            <a:pPr marL="0" indent="0">
              <a:buNone/>
            </a:pPr>
            <a:endParaRPr lang="en-US" sz="4400" dirty="0"/>
          </a:p>
          <a:p>
            <a:pPr marL="0" indent="0">
              <a:buNone/>
            </a:pPr>
            <a:r>
              <a:rPr lang="en-US" sz="4400" dirty="0"/>
              <a:t>Procedure</a:t>
            </a:r>
          </a:p>
          <a:p>
            <a:pPr lvl="0"/>
            <a:r>
              <a:rPr lang="en-US" sz="4400" dirty="0"/>
              <a:t>Visit </a:t>
            </a:r>
            <a:r>
              <a:rPr lang="en-US" sz="4400" u="sng" dirty="0">
                <a:hlinkClick r:id="rId2"/>
              </a:rPr>
              <a:t>http://www.ncbi.nlm.nih.gov/pmc/tools/ftp/</a:t>
            </a:r>
            <a:r>
              <a:rPr lang="en-US" sz="4400" dirty="0"/>
              <a:t> and download the datasets archive files</a:t>
            </a:r>
          </a:p>
          <a:p>
            <a:pPr lvl="0"/>
            <a:r>
              <a:rPr lang="en-US" sz="4400" dirty="0"/>
              <a:t>Un-compress the archive and put the files into the file server powered by </a:t>
            </a:r>
            <a:r>
              <a:rPr lang="en-US" sz="4400" dirty="0" smtClean="0"/>
              <a:t>Node.js</a:t>
            </a:r>
            <a:endParaRPr lang="en-US" sz="4400" dirty="0"/>
          </a:p>
          <a:p>
            <a:r>
              <a:rPr lang="en-US" sz="4400" dirty="0" smtClean="0"/>
              <a:t>Start Owner and </a:t>
            </a:r>
            <a:r>
              <a:rPr lang="en-US" sz="4400" dirty="0" smtClean="0"/>
              <a:t>Worker nodes on each machine</a:t>
            </a:r>
            <a:endParaRPr lang="en-US" sz="4400" dirty="0"/>
          </a:p>
          <a:p>
            <a:pPr lvl="1"/>
            <a:r>
              <a:rPr lang="en-US" sz="4100" dirty="0" smtClean="0"/>
              <a:t>Owner- read </a:t>
            </a:r>
            <a:r>
              <a:rPr lang="en-US" sz="4100" dirty="0"/>
              <a:t>d</a:t>
            </a:r>
            <a:r>
              <a:rPr lang="en-US" sz="4100" dirty="0" smtClean="0"/>
              <a:t>irectory </a:t>
            </a:r>
            <a:r>
              <a:rPr lang="en-US" sz="4100" dirty="0"/>
              <a:t>from Webserver and </a:t>
            </a:r>
            <a:r>
              <a:rPr lang="en-US" sz="4100" dirty="0" smtClean="0"/>
              <a:t>make </a:t>
            </a:r>
            <a:r>
              <a:rPr lang="en-US" sz="4100" dirty="0"/>
              <a:t>queue for each folder that exist in the top directory.  There will be one Task for each folder that exist. </a:t>
            </a:r>
          </a:p>
          <a:p>
            <a:pPr lvl="1"/>
            <a:r>
              <a:rPr lang="en-US" sz="4100" dirty="0" smtClean="0"/>
              <a:t>Worker- </a:t>
            </a:r>
            <a:r>
              <a:rPr lang="en-US" sz="4100" dirty="0"/>
              <a:t>g</a:t>
            </a:r>
            <a:r>
              <a:rPr lang="en-US" sz="4100" dirty="0" smtClean="0"/>
              <a:t>et file </a:t>
            </a:r>
            <a:r>
              <a:rPr lang="en-US" sz="4100" dirty="0"/>
              <a:t>from webserver, </a:t>
            </a:r>
            <a:r>
              <a:rPr lang="en-US" sz="4100" dirty="0" smtClean="0"/>
              <a:t>convert </a:t>
            </a:r>
            <a:r>
              <a:rPr lang="en-US" sz="4100" dirty="0"/>
              <a:t>XML to JSON , </a:t>
            </a:r>
            <a:r>
              <a:rPr lang="en-US" sz="4100" dirty="0" smtClean="0"/>
              <a:t>send </a:t>
            </a:r>
            <a:r>
              <a:rPr lang="en-US" sz="4100" dirty="0" smtClean="0"/>
              <a:t>results to the owner to </a:t>
            </a:r>
            <a:r>
              <a:rPr lang="en-US" sz="4100" dirty="0" smtClean="0"/>
              <a:t>Flat File of JSON lines </a:t>
            </a:r>
            <a:r>
              <a:rPr lang="en-US" sz="4100" dirty="0"/>
              <a:t>for analyzing.  </a:t>
            </a:r>
          </a:p>
          <a:p>
            <a:r>
              <a:rPr lang="en-US" sz="4400" dirty="0" smtClean="0"/>
              <a:t>After </a:t>
            </a:r>
            <a:r>
              <a:rPr lang="en-US" sz="4400" dirty="0"/>
              <a:t>the job has </a:t>
            </a:r>
            <a:r>
              <a:rPr lang="en-US" sz="4400" dirty="0" smtClean="0"/>
              <a:t>finished, analyze the file with </a:t>
            </a:r>
            <a:r>
              <a:rPr lang="en-US" sz="4400" smtClean="0"/>
              <a:t>a tool </a:t>
            </a:r>
            <a:endParaRPr lang="en-US" sz="4400" dirty="0"/>
          </a:p>
          <a:p>
            <a:endParaRPr lang="en-US" dirty="0"/>
          </a:p>
        </p:txBody>
      </p:sp>
    </p:spTree>
    <p:extLst>
      <p:ext uri="{BB962C8B-B14F-4D97-AF65-F5344CB8AC3E}">
        <p14:creationId xmlns:p14="http://schemas.microsoft.com/office/powerpoint/2010/main" val="3055076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Motivation/Purpose</a:t>
            </a:r>
            <a:endParaRPr lang="en-US" dirty="0"/>
          </a:p>
        </p:txBody>
      </p:sp>
      <p:sp>
        <p:nvSpPr>
          <p:cNvPr id="3" name="Content Placeholder 2"/>
          <p:cNvSpPr>
            <a:spLocks noGrp="1"/>
          </p:cNvSpPr>
          <p:nvPr>
            <p:ph sz="quarter" idx="1"/>
          </p:nvPr>
        </p:nvSpPr>
        <p:spPr/>
        <p:txBody>
          <a:bodyPr/>
          <a:lstStyle/>
          <a:p>
            <a:r>
              <a:rPr lang="en-US" dirty="0" smtClean="0"/>
              <a:t>Motivation- Figure out a way to </a:t>
            </a:r>
            <a:r>
              <a:rPr lang="en-US" dirty="0"/>
              <a:t>deal with </a:t>
            </a:r>
            <a:r>
              <a:rPr lang="en-US" dirty="0" smtClean="0"/>
              <a:t>processing growing </a:t>
            </a:r>
            <a:r>
              <a:rPr lang="en-US" dirty="0"/>
              <a:t>data </a:t>
            </a:r>
            <a:r>
              <a:rPr lang="en-US" dirty="0" smtClean="0"/>
              <a:t>sets </a:t>
            </a:r>
            <a:r>
              <a:rPr lang="en-US" dirty="0"/>
              <a:t>and processing graph </a:t>
            </a:r>
            <a:r>
              <a:rPr lang="en-US" dirty="0" smtClean="0"/>
              <a:t>data in less time in a distributed way </a:t>
            </a:r>
            <a:endParaRPr lang="en-US" dirty="0" smtClean="0"/>
          </a:p>
          <a:p>
            <a:r>
              <a:rPr lang="en-US" dirty="0" smtClean="0"/>
              <a:t>The </a:t>
            </a:r>
            <a:r>
              <a:rPr lang="en-US" dirty="0" smtClean="0"/>
              <a:t>purpose </a:t>
            </a:r>
            <a:r>
              <a:rPr lang="en-US" dirty="0" smtClean="0"/>
              <a:t>of this project was </a:t>
            </a:r>
            <a:r>
              <a:rPr lang="en-US" dirty="0" smtClean="0"/>
              <a:t>t</a:t>
            </a:r>
            <a:r>
              <a:rPr lang="en-US" dirty="0" smtClean="0"/>
              <a:t>o create a framework based on dividing a job into many tasks to </a:t>
            </a:r>
            <a:r>
              <a:rPr lang="en-US" dirty="0" smtClean="0"/>
              <a:t>use </a:t>
            </a:r>
            <a:r>
              <a:rPr lang="en-US" dirty="0" smtClean="0"/>
              <a:t>the computational power of many machines</a:t>
            </a:r>
            <a:endParaRPr lang="en-US" dirty="0" smtClean="0"/>
          </a:p>
          <a:p>
            <a:endParaRPr lang="en-US" dirty="0"/>
          </a:p>
        </p:txBody>
      </p:sp>
      <p:pic>
        <p:nvPicPr>
          <p:cNvPr id="4" name="Picture 4" descr="Image result for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648199"/>
            <a:ext cx="2619375" cy="1743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graphics8.nytimes.com/images/2014/06/12/technology/12DELIVERY2/DELIVERY2-tmagArticl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7432" y="4764302"/>
            <a:ext cx="2438400" cy="162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205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sz="quarter" idx="1"/>
          </p:nvPr>
        </p:nvSpPr>
        <p:spPr/>
        <p:txBody>
          <a:bodyPr>
            <a:normAutofit/>
          </a:bodyPr>
          <a:lstStyle/>
          <a:p>
            <a:r>
              <a:rPr lang="en-US" sz="2000" dirty="0" smtClean="0"/>
              <a:t>Owner/Worker Framework- </a:t>
            </a:r>
            <a:r>
              <a:rPr lang="en-US" sz="2000" dirty="0"/>
              <a:t>an asynchronous distributed task management system framework that allows developers to have a generic way to execute code on multiple </a:t>
            </a:r>
            <a:r>
              <a:rPr lang="en-US" sz="2000" dirty="0" smtClean="0"/>
              <a:t>machines. Also known as Barium</a:t>
            </a:r>
          </a:p>
          <a:p>
            <a:r>
              <a:rPr lang="en-US" sz="2000" dirty="0"/>
              <a:t>Queues/Publish </a:t>
            </a:r>
            <a:r>
              <a:rPr lang="en-US" sz="2000" dirty="0" smtClean="0"/>
              <a:t>Subscribe- communication models in which the framework uses to communicate between worker nodes </a:t>
            </a:r>
          </a:p>
          <a:p>
            <a:r>
              <a:rPr lang="en-US" sz="2000" dirty="0" smtClean="0"/>
              <a:t>BariumUI- a </a:t>
            </a:r>
            <a:r>
              <a:rPr lang="en-US" sz="2000" dirty="0"/>
              <a:t>front-end which consume </a:t>
            </a:r>
            <a:r>
              <a:rPr lang="en-US" sz="2000" dirty="0" smtClean="0"/>
              <a:t>barium’s </a:t>
            </a:r>
            <a:r>
              <a:rPr lang="en-US" sz="2000" dirty="0"/>
              <a:t>RESTful API powered by </a:t>
            </a:r>
            <a:r>
              <a:rPr lang="en-US" sz="2000" dirty="0" smtClean="0"/>
              <a:t>an AngularJS </a:t>
            </a:r>
            <a:r>
              <a:rPr lang="en-US" sz="2000" dirty="0"/>
              <a:t>web application framework. </a:t>
            </a:r>
            <a:endParaRPr lang="en-US" sz="2000" dirty="0" smtClean="0"/>
          </a:p>
        </p:txBody>
      </p:sp>
    </p:spTree>
    <p:extLst>
      <p:ext uri="{BB962C8B-B14F-4D97-AF65-F5344CB8AC3E}">
        <p14:creationId xmlns:p14="http://schemas.microsoft.com/office/powerpoint/2010/main" val="2864405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(Cont.)</a:t>
            </a:r>
            <a:endParaRPr lang="en-US" dirty="0"/>
          </a:p>
        </p:txBody>
      </p:sp>
      <p:sp>
        <p:nvSpPr>
          <p:cNvPr id="3" name="Content Placeholder 2"/>
          <p:cNvSpPr>
            <a:spLocks noGrp="1"/>
          </p:cNvSpPr>
          <p:nvPr>
            <p:ph sz="quarter" idx="1"/>
          </p:nvPr>
        </p:nvSpPr>
        <p:spPr/>
        <p:txBody>
          <a:bodyPr/>
          <a:lstStyle/>
          <a:p>
            <a:r>
              <a:rPr lang="en-US" sz="2400" dirty="0"/>
              <a:t>Owner- the owner is responsible for </a:t>
            </a:r>
            <a:r>
              <a:rPr lang="en-US" sz="2400" dirty="0" smtClean="0"/>
              <a:t>generating, monitoring, and putting </a:t>
            </a:r>
            <a:r>
              <a:rPr lang="en-US" sz="2400" dirty="0"/>
              <a:t>tasks into the queue for workers to be executed in a distributed way</a:t>
            </a:r>
          </a:p>
          <a:p>
            <a:r>
              <a:rPr lang="en-US" sz="2400" dirty="0"/>
              <a:t>Worker- the worker is responsible for executing a </a:t>
            </a:r>
            <a:r>
              <a:rPr lang="en-US" sz="2400" dirty="0" smtClean="0"/>
              <a:t>task a task from the queue </a:t>
            </a:r>
            <a:r>
              <a:rPr lang="en-US" sz="2400" dirty="0"/>
              <a:t>and publishing all results to the </a:t>
            </a:r>
            <a:r>
              <a:rPr lang="en-US" sz="2400" dirty="0" smtClean="0"/>
              <a:t>pub/sub topic </a:t>
            </a:r>
            <a:r>
              <a:rPr lang="en-US" sz="2400" dirty="0"/>
              <a:t>that the owner listens </a:t>
            </a:r>
            <a:r>
              <a:rPr lang="en-US" sz="2400" dirty="0" smtClean="0"/>
              <a:t>to</a:t>
            </a:r>
          </a:p>
          <a:p>
            <a:r>
              <a:rPr lang="en-US" sz="2400" dirty="0" smtClean="0"/>
              <a:t>Task- a </a:t>
            </a:r>
            <a:r>
              <a:rPr lang="en-US" sz="2400" dirty="0"/>
              <a:t>task is a unit of </a:t>
            </a:r>
            <a:r>
              <a:rPr lang="en-US" sz="2400" dirty="0" smtClean="0"/>
              <a:t>work that is executed on the worker</a:t>
            </a:r>
            <a:endParaRPr lang="en-US" sz="2400" dirty="0"/>
          </a:p>
          <a:p>
            <a:endParaRPr lang="en-US" dirty="0"/>
          </a:p>
        </p:txBody>
      </p:sp>
    </p:spTree>
    <p:extLst>
      <p:ext uri="{BB962C8B-B14F-4D97-AF65-F5344CB8AC3E}">
        <p14:creationId xmlns:p14="http://schemas.microsoft.com/office/powerpoint/2010/main" val="1298525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p:cNvSpPr/>
          <p:nvPr/>
        </p:nvSpPr>
        <p:spPr>
          <a:xfrm>
            <a:off x="1" y="-15502"/>
            <a:ext cx="9143999" cy="6858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System    </a:t>
            </a:r>
          </a:p>
          <a:p>
            <a:pPr algn="ctr"/>
            <a:endParaRPr lang="en-US" dirty="0"/>
          </a:p>
          <a:p>
            <a:pPr algn="ctr"/>
            <a:endParaRPr lang="en-US" dirty="0"/>
          </a:p>
        </p:txBody>
      </p:sp>
      <p:sp>
        <p:nvSpPr>
          <p:cNvPr id="5" name="Rectangle 4"/>
          <p:cNvSpPr/>
          <p:nvPr/>
        </p:nvSpPr>
        <p:spPr>
          <a:xfrm>
            <a:off x="499071" y="3535225"/>
            <a:ext cx="2408683" cy="21616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Owner1</a:t>
            </a:r>
          </a:p>
        </p:txBody>
      </p:sp>
      <p:sp>
        <p:nvSpPr>
          <p:cNvPr id="4" name="Rectangle 3"/>
          <p:cNvSpPr/>
          <p:nvPr/>
        </p:nvSpPr>
        <p:spPr>
          <a:xfrm>
            <a:off x="606807" y="5034587"/>
            <a:ext cx="1019476"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Tracking Table</a:t>
            </a:r>
            <a:endParaRPr lang="en-US" sz="1200" dirty="0"/>
          </a:p>
        </p:txBody>
      </p:sp>
      <p:sp>
        <p:nvSpPr>
          <p:cNvPr id="6" name="Rectangle 5"/>
          <p:cNvSpPr/>
          <p:nvPr/>
        </p:nvSpPr>
        <p:spPr>
          <a:xfrm>
            <a:off x="3562795" y="271058"/>
            <a:ext cx="5029200" cy="1905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FIFO Queue</a:t>
            </a:r>
          </a:p>
        </p:txBody>
      </p:sp>
      <p:sp>
        <p:nvSpPr>
          <p:cNvPr id="7" name="Rectangle 6"/>
          <p:cNvSpPr/>
          <p:nvPr/>
        </p:nvSpPr>
        <p:spPr>
          <a:xfrm>
            <a:off x="3721456" y="696803"/>
            <a:ext cx="158897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Pub/Sub</a:t>
            </a:r>
          </a:p>
        </p:txBody>
      </p:sp>
      <p:sp>
        <p:nvSpPr>
          <p:cNvPr id="8" name="Rectangle 7"/>
          <p:cNvSpPr/>
          <p:nvPr/>
        </p:nvSpPr>
        <p:spPr>
          <a:xfrm>
            <a:off x="4463961" y="3602793"/>
            <a:ext cx="1905000" cy="2825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Worker1</a:t>
            </a:r>
          </a:p>
        </p:txBody>
      </p:sp>
      <p:sp>
        <p:nvSpPr>
          <p:cNvPr id="9" name="Rectangle 8"/>
          <p:cNvSpPr/>
          <p:nvPr/>
        </p:nvSpPr>
        <p:spPr>
          <a:xfrm>
            <a:off x="4745600" y="5334000"/>
            <a:ext cx="1129653" cy="84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p:cNvSpPr/>
          <p:nvPr/>
        </p:nvSpPr>
        <p:spPr>
          <a:xfrm>
            <a:off x="4940736" y="5448300"/>
            <a:ext cx="293077" cy="42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Rectangle 10"/>
          <p:cNvSpPr/>
          <p:nvPr/>
        </p:nvSpPr>
        <p:spPr>
          <a:xfrm>
            <a:off x="5400342" y="5448300"/>
            <a:ext cx="293077" cy="42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Rectangle 12"/>
          <p:cNvSpPr/>
          <p:nvPr/>
        </p:nvSpPr>
        <p:spPr>
          <a:xfrm>
            <a:off x="6826161" y="3602793"/>
            <a:ext cx="1905000" cy="28256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Worker2</a:t>
            </a:r>
          </a:p>
        </p:txBody>
      </p:sp>
      <p:sp>
        <p:nvSpPr>
          <p:cNvPr id="14" name="Rectangle 13"/>
          <p:cNvSpPr/>
          <p:nvPr/>
        </p:nvSpPr>
        <p:spPr>
          <a:xfrm>
            <a:off x="7155794" y="5463374"/>
            <a:ext cx="1129653" cy="844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Rectangle 14"/>
          <p:cNvSpPr/>
          <p:nvPr/>
        </p:nvSpPr>
        <p:spPr>
          <a:xfrm>
            <a:off x="7350930" y="5577674"/>
            <a:ext cx="293077" cy="42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Rectangle 15"/>
          <p:cNvSpPr/>
          <p:nvPr/>
        </p:nvSpPr>
        <p:spPr>
          <a:xfrm>
            <a:off x="7810536" y="5576471"/>
            <a:ext cx="293077" cy="422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Rectangle 17"/>
          <p:cNvSpPr/>
          <p:nvPr/>
        </p:nvSpPr>
        <p:spPr>
          <a:xfrm>
            <a:off x="1180744" y="214236"/>
            <a:ext cx="793282"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WS Client</a:t>
            </a:r>
            <a:endParaRPr lang="en-US" sz="1200" dirty="0"/>
          </a:p>
        </p:txBody>
      </p:sp>
      <p:sp>
        <p:nvSpPr>
          <p:cNvPr id="19" name="Rectangle 18"/>
          <p:cNvSpPr/>
          <p:nvPr/>
        </p:nvSpPr>
        <p:spPr>
          <a:xfrm>
            <a:off x="2096792" y="249629"/>
            <a:ext cx="793282"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WS Client</a:t>
            </a:r>
            <a:endParaRPr lang="en-US" sz="1200" dirty="0"/>
          </a:p>
        </p:txBody>
      </p:sp>
      <p:sp>
        <p:nvSpPr>
          <p:cNvPr id="20" name="Rectangle 19"/>
          <p:cNvSpPr/>
          <p:nvPr/>
        </p:nvSpPr>
        <p:spPr>
          <a:xfrm>
            <a:off x="244486" y="214236"/>
            <a:ext cx="793282" cy="533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REST Client</a:t>
            </a:r>
            <a:endParaRPr lang="en-US" sz="1200" dirty="0"/>
          </a:p>
        </p:txBody>
      </p:sp>
      <p:sp>
        <p:nvSpPr>
          <p:cNvPr id="21" name="Rectangle 20"/>
          <p:cNvSpPr/>
          <p:nvPr/>
        </p:nvSpPr>
        <p:spPr>
          <a:xfrm>
            <a:off x="618185" y="3393679"/>
            <a:ext cx="731520" cy="3064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t>REST</a:t>
            </a:r>
          </a:p>
        </p:txBody>
      </p:sp>
      <p:sp>
        <p:nvSpPr>
          <p:cNvPr id="22" name="Rectangle 21"/>
          <p:cNvSpPr/>
          <p:nvPr/>
        </p:nvSpPr>
        <p:spPr>
          <a:xfrm>
            <a:off x="1594748" y="3393679"/>
            <a:ext cx="731520" cy="37576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WS</a:t>
            </a:r>
          </a:p>
          <a:p>
            <a:pPr algn="ctr"/>
            <a:r>
              <a:rPr lang="en-US" sz="1200" dirty="0" smtClean="0"/>
              <a:t>Pub/Sub</a:t>
            </a:r>
          </a:p>
        </p:txBody>
      </p:sp>
      <p:sp>
        <p:nvSpPr>
          <p:cNvPr id="30" name="Rectangle 29"/>
          <p:cNvSpPr/>
          <p:nvPr/>
        </p:nvSpPr>
        <p:spPr>
          <a:xfrm>
            <a:off x="2491220" y="4308949"/>
            <a:ext cx="718285"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Pub/Sub</a:t>
            </a:r>
          </a:p>
        </p:txBody>
      </p:sp>
      <p:sp>
        <p:nvSpPr>
          <p:cNvPr id="31" name="Rectangle 30"/>
          <p:cNvSpPr/>
          <p:nvPr/>
        </p:nvSpPr>
        <p:spPr>
          <a:xfrm>
            <a:off x="5073973" y="3429000"/>
            <a:ext cx="897602" cy="4864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Pub/Sub</a:t>
            </a:r>
          </a:p>
        </p:txBody>
      </p:sp>
      <p:sp>
        <p:nvSpPr>
          <p:cNvPr id="32" name="Rectangle 31"/>
          <p:cNvSpPr/>
          <p:nvPr/>
        </p:nvSpPr>
        <p:spPr>
          <a:xfrm>
            <a:off x="7389793" y="3413498"/>
            <a:ext cx="945130" cy="5019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Pub/Sub</a:t>
            </a:r>
          </a:p>
        </p:txBody>
      </p:sp>
      <p:cxnSp>
        <p:nvCxnSpPr>
          <p:cNvPr id="34" name="Straight Arrow Connector 33"/>
          <p:cNvCxnSpPr/>
          <p:nvPr/>
        </p:nvCxnSpPr>
        <p:spPr>
          <a:xfrm flipV="1">
            <a:off x="2590800" y="366309"/>
            <a:ext cx="795131" cy="302737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Straight Arrow Connector 35"/>
          <p:cNvCxnSpPr/>
          <p:nvPr/>
        </p:nvCxnSpPr>
        <p:spPr>
          <a:xfrm flipH="1">
            <a:off x="6077395" y="516329"/>
            <a:ext cx="2257528" cy="289716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8" name="Straight Arrow Connector 37"/>
          <p:cNvCxnSpPr/>
          <p:nvPr/>
        </p:nvCxnSpPr>
        <p:spPr>
          <a:xfrm flipH="1">
            <a:off x="8568734" y="565257"/>
            <a:ext cx="1" cy="2711343"/>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2" name="Straight Arrow Connector 41"/>
          <p:cNvCxnSpPr/>
          <p:nvPr/>
        </p:nvCxnSpPr>
        <p:spPr>
          <a:xfrm flipH="1" flipV="1">
            <a:off x="4972699" y="1115301"/>
            <a:ext cx="550076" cy="2161299"/>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5" name="Straight Arrow Connector 44"/>
          <p:cNvCxnSpPr/>
          <p:nvPr/>
        </p:nvCxnSpPr>
        <p:spPr>
          <a:xfrm flipH="1" flipV="1">
            <a:off x="5233813" y="1115301"/>
            <a:ext cx="2263657" cy="208510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47" name="Straight Arrow Connector 46"/>
          <p:cNvCxnSpPr/>
          <p:nvPr/>
        </p:nvCxnSpPr>
        <p:spPr>
          <a:xfrm flipH="1">
            <a:off x="3043030" y="1219200"/>
            <a:ext cx="1420932" cy="301600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51" name="Straight Arrow Connector 50"/>
          <p:cNvCxnSpPr/>
          <p:nvPr/>
        </p:nvCxnSpPr>
        <p:spPr>
          <a:xfrm flipH="1" flipV="1">
            <a:off x="820041" y="849203"/>
            <a:ext cx="217727" cy="2351197"/>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52" name="Straight Arrow Connector 51"/>
          <p:cNvCxnSpPr/>
          <p:nvPr/>
        </p:nvCxnSpPr>
        <p:spPr>
          <a:xfrm flipH="1" flipV="1">
            <a:off x="1759789" y="871269"/>
            <a:ext cx="152481" cy="232913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53" name="Straight Arrow Connector 52"/>
          <p:cNvCxnSpPr/>
          <p:nvPr/>
        </p:nvCxnSpPr>
        <p:spPr>
          <a:xfrm flipV="1">
            <a:off x="2096792" y="945789"/>
            <a:ext cx="229476" cy="2254611"/>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cxnSp>
        <p:nvCxnSpPr>
          <p:cNvPr id="101" name="Straight Arrow Connector 100"/>
          <p:cNvCxnSpPr/>
          <p:nvPr/>
        </p:nvCxnSpPr>
        <p:spPr>
          <a:xfrm flipH="1" flipV="1">
            <a:off x="1929627" y="3827593"/>
            <a:ext cx="396641" cy="481356"/>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2" name="Straight Arrow Connector 101"/>
          <p:cNvCxnSpPr/>
          <p:nvPr/>
        </p:nvCxnSpPr>
        <p:spPr>
          <a:xfrm flipH="1">
            <a:off x="1703414" y="4572000"/>
            <a:ext cx="622854" cy="4625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04" name="Straight Arrow Connector 103"/>
          <p:cNvCxnSpPr/>
          <p:nvPr/>
        </p:nvCxnSpPr>
        <p:spPr>
          <a:xfrm flipH="1" flipV="1">
            <a:off x="954656" y="3827593"/>
            <a:ext cx="29290" cy="973007"/>
          </a:xfrm>
          <a:prstGeom prst="straightConnector1">
            <a:avLst/>
          </a:prstGeom>
          <a:ln>
            <a:solidFill>
              <a:schemeClr val="accent4">
                <a:lumMod val="60000"/>
                <a:lumOff val="40000"/>
              </a:schemeClr>
            </a:solidFill>
            <a:tailEnd type="arrow"/>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279850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par>
                                <p:cTn id="64" presetID="10" presetClass="entr" presetSubtype="0"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fade">
                                      <p:cBhvr>
                                        <p:cTn id="66" dur="500"/>
                                        <p:tgtEl>
                                          <p:spTgt spid="3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fade">
                                      <p:cBhvr>
                                        <p:cTn id="71" dur="500"/>
                                        <p:tgtEl>
                                          <p:spTgt spid="47"/>
                                        </p:tgtEl>
                                      </p:cBhvr>
                                    </p:animEffect>
                                  </p:childTnLst>
                                </p:cTn>
                              </p:par>
                              <p:par>
                                <p:cTn id="72" presetID="10" presetClass="entr" presetSubtype="0" fill="hold"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par>
                                <p:cTn id="75" presetID="10"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nodeType="withEffect">
                                  <p:stCondLst>
                                    <p:cond delay="0"/>
                                  </p:stCondLst>
                                  <p:childTnLst>
                                    <p:set>
                                      <p:cBhvr>
                                        <p:cTn id="79" dur="1" fill="hold">
                                          <p:stCondLst>
                                            <p:cond delay="0"/>
                                          </p:stCondLst>
                                        </p:cTn>
                                        <p:tgtEl>
                                          <p:spTgt spid="102"/>
                                        </p:tgtEl>
                                        <p:attrNameLst>
                                          <p:attrName>style.visibility</p:attrName>
                                        </p:attrNameLst>
                                      </p:cBhvr>
                                      <p:to>
                                        <p:strVal val="visible"/>
                                      </p:to>
                                    </p:set>
                                    <p:animEffect transition="in" filter="fade">
                                      <p:cBhvr>
                                        <p:cTn id="80" dur="500"/>
                                        <p:tgtEl>
                                          <p:spTgt spid="102"/>
                                        </p:tgtEl>
                                      </p:cBhvr>
                                    </p:animEffect>
                                  </p:childTnLst>
                                </p:cTn>
                              </p:par>
                              <p:par>
                                <p:cTn id="81" presetID="10" presetClass="entr" presetSubtype="0" fill="hold" nodeType="withEffect">
                                  <p:stCondLst>
                                    <p:cond delay="0"/>
                                  </p:stCondLst>
                                  <p:childTnLst>
                                    <p:set>
                                      <p:cBhvr>
                                        <p:cTn id="82" dur="1" fill="hold">
                                          <p:stCondLst>
                                            <p:cond delay="0"/>
                                          </p:stCondLst>
                                        </p:cTn>
                                        <p:tgtEl>
                                          <p:spTgt spid="101"/>
                                        </p:tgtEl>
                                        <p:attrNameLst>
                                          <p:attrName>style.visibility</p:attrName>
                                        </p:attrNameLst>
                                      </p:cBhvr>
                                      <p:to>
                                        <p:strVal val="visible"/>
                                      </p:to>
                                    </p:set>
                                    <p:animEffect transition="in" filter="fade">
                                      <p:cBhvr>
                                        <p:cTn id="83" dur="500"/>
                                        <p:tgtEl>
                                          <p:spTgt spid="10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104"/>
                                        </p:tgtEl>
                                        <p:attrNameLst>
                                          <p:attrName>style.visibility</p:attrName>
                                        </p:attrNameLst>
                                      </p:cBhvr>
                                      <p:to>
                                        <p:strVal val="visible"/>
                                      </p:to>
                                    </p:set>
                                    <p:animEffect transition="in" filter="fade">
                                      <p:cBhvr>
                                        <p:cTn id="88" dur="500"/>
                                        <p:tgtEl>
                                          <p:spTgt spid="104"/>
                                        </p:tgtEl>
                                      </p:cBhvr>
                                    </p:animEffect>
                                  </p:childTnLst>
                                </p:cTn>
                              </p:par>
                              <p:par>
                                <p:cTn id="89" presetID="10" presetClass="entr" presetSubtype="0" fill="hold" nodeType="with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fade">
                                      <p:cBhvr>
                                        <p:cTn id="91" dur="500"/>
                                        <p:tgtEl>
                                          <p:spTgt spid="51"/>
                                        </p:tgtEl>
                                      </p:cBhvr>
                                    </p:animEffect>
                                  </p:childTnLst>
                                </p:cTn>
                              </p:par>
                              <p:par>
                                <p:cTn id="92" presetID="10" presetClass="entr" presetSubtype="0" fill="hold" nodeType="withEffect">
                                  <p:stCondLst>
                                    <p:cond delay="0"/>
                                  </p:stCondLst>
                                  <p:childTnLst>
                                    <p:set>
                                      <p:cBhvr>
                                        <p:cTn id="93" dur="1" fill="hold">
                                          <p:stCondLst>
                                            <p:cond delay="0"/>
                                          </p:stCondLst>
                                        </p:cTn>
                                        <p:tgtEl>
                                          <p:spTgt spid="52"/>
                                        </p:tgtEl>
                                        <p:attrNameLst>
                                          <p:attrName>style.visibility</p:attrName>
                                        </p:attrNameLst>
                                      </p:cBhvr>
                                      <p:to>
                                        <p:strVal val="visible"/>
                                      </p:to>
                                    </p:set>
                                    <p:animEffect transition="in" filter="fade">
                                      <p:cBhvr>
                                        <p:cTn id="94" dur="500"/>
                                        <p:tgtEl>
                                          <p:spTgt spid="52"/>
                                        </p:tgtEl>
                                      </p:cBhvr>
                                    </p:animEffect>
                                  </p:childTnLst>
                                </p:cTn>
                              </p:par>
                              <p:par>
                                <p:cTn id="95" presetID="10" presetClass="entr" presetSubtype="0" fill="hold" nodeType="withEffect">
                                  <p:stCondLst>
                                    <p:cond delay="0"/>
                                  </p:stCondLst>
                                  <p:childTnLst>
                                    <p:set>
                                      <p:cBhvr>
                                        <p:cTn id="96" dur="1" fill="hold">
                                          <p:stCondLst>
                                            <p:cond delay="0"/>
                                          </p:stCondLst>
                                        </p:cTn>
                                        <p:tgtEl>
                                          <p:spTgt spid="53"/>
                                        </p:tgtEl>
                                        <p:attrNameLst>
                                          <p:attrName>style.visibility</p:attrName>
                                        </p:attrNameLst>
                                      </p:cBhvr>
                                      <p:to>
                                        <p:strVal val="visible"/>
                                      </p:to>
                                    </p:set>
                                    <p:animEffect transition="in" filter="fade">
                                      <p:cBhvr>
                                        <p:cTn id="97" dur="500"/>
                                        <p:tgtEl>
                                          <p:spTgt spid="5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fade">
                                      <p:cBhvr>
                                        <p:cTn id="100" dur="500"/>
                                        <p:tgtEl>
                                          <p:spTgt spid="1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fade">
                                      <p:cBhvr>
                                        <p:cTn id="103" dur="500"/>
                                        <p:tgtEl>
                                          <p:spTgt spid="2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8" grpId="0" animBg="1"/>
      <p:bldP spid="19" grpId="0" animBg="1"/>
      <p:bldP spid="20" grpId="0" animBg="1"/>
      <p:bldP spid="21" grpId="0" animBg="1"/>
      <p:bldP spid="22" grpId="0" animBg="1"/>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a:t>
            </a:r>
            <a:endParaRPr lang="en-US" dirty="0"/>
          </a:p>
        </p:txBody>
      </p:sp>
      <p:sp>
        <p:nvSpPr>
          <p:cNvPr id="3" name="Content Placeholder 2"/>
          <p:cNvSpPr>
            <a:spLocks noGrp="1"/>
          </p:cNvSpPr>
          <p:nvPr>
            <p:ph sz="quarter" idx="1"/>
          </p:nvPr>
        </p:nvSpPr>
        <p:spPr/>
        <p:txBody>
          <a:bodyPr/>
          <a:lstStyle/>
          <a:p>
            <a:r>
              <a:rPr lang="en-US" dirty="0" smtClean="0"/>
              <a:t>Backend Technologies</a:t>
            </a:r>
          </a:p>
          <a:p>
            <a:pPr lvl="1"/>
            <a:r>
              <a:rPr lang="en-US" dirty="0" smtClean="0"/>
              <a:t>Netty</a:t>
            </a:r>
          </a:p>
          <a:p>
            <a:pPr lvl="1"/>
            <a:r>
              <a:rPr lang="en-US" dirty="0" err="1" smtClean="0"/>
              <a:t>HazelCast</a:t>
            </a:r>
            <a:endParaRPr lang="en-US" dirty="0" smtClean="0"/>
          </a:p>
          <a:p>
            <a:pPr lvl="1"/>
            <a:r>
              <a:rPr lang="en-US" dirty="0" smtClean="0"/>
              <a:t>Groovy/Java</a:t>
            </a:r>
          </a:p>
          <a:p>
            <a:pPr lvl="1"/>
            <a:r>
              <a:rPr lang="en-US" dirty="0" err="1" smtClean="0"/>
              <a:t>Gradle</a:t>
            </a:r>
            <a:endParaRPr lang="en-US" dirty="0" smtClean="0"/>
          </a:p>
          <a:p>
            <a:pPr lvl="1"/>
            <a:r>
              <a:rPr lang="en-US" dirty="0" smtClean="0"/>
              <a:t>Node.js</a:t>
            </a:r>
          </a:p>
          <a:p>
            <a:r>
              <a:rPr lang="en-US" dirty="0" smtClean="0"/>
              <a:t>Frontend Technologies</a:t>
            </a:r>
          </a:p>
          <a:p>
            <a:pPr lvl="1"/>
            <a:r>
              <a:rPr lang="en-US" dirty="0" smtClean="0"/>
              <a:t>AngularJS</a:t>
            </a:r>
          </a:p>
          <a:p>
            <a:pPr lvl="1"/>
            <a:r>
              <a:rPr lang="en-US" dirty="0" smtClean="0"/>
              <a:t>Grunt</a:t>
            </a:r>
          </a:p>
        </p:txBody>
      </p:sp>
    </p:spTree>
    <p:extLst>
      <p:ext uri="{BB962C8B-B14F-4D97-AF65-F5344CB8AC3E}">
        <p14:creationId xmlns:p14="http://schemas.microsoft.com/office/powerpoint/2010/main" val="850799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sz="quarter" idx="1"/>
          </p:nvPr>
        </p:nvSpPr>
        <p:spPr/>
        <p:txBody>
          <a:bodyPr/>
          <a:lstStyle/>
          <a:p>
            <a:r>
              <a:rPr lang="en-US" dirty="0" smtClean="0"/>
              <a:t>Processing many </a:t>
            </a:r>
            <a:r>
              <a:rPr lang="en-US" dirty="0"/>
              <a:t>PubMed Central® (</a:t>
            </a:r>
            <a:r>
              <a:rPr lang="en-US" dirty="0" smtClean="0"/>
              <a:t>PMC)</a:t>
            </a:r>
            <a:r>
              <a:rPr lang="en-US" dirty="0" smtClean="0"/>
              <a:t> XMLs </a:t>
            </a:r>
            <a:r>
              <a:rPr lang="en-US" dirty="0" smtClean="0"/>
              <a:t>for </a:t>
            </a:r>
            <a:r>
              <a:rPr lang="en-US" dirty="0" smtClean="0"/>
              <a:t>conversion into a Single Line-delimited JSON file for analytics</a:t>
            </a:r>
          </a:p>
          <a:p>
            <a:r>
              <a:rPr lang="en-US" dirty="0" smtClean="0"/>
              <a:t>PMC - is </a:t>
            </a:r>
            <a:r>
              <a:rPr lang="en-US" dirty="0"/>
              <a:t>a free full-text </a:t>
            </a:r>
            <a:r>
              <a:rPr lang="en-US" dirty="0" smtClean="0"/>
              <a:t>archive in xml format </a:t>
            </a:r>
            <a:r>
              <a:rPr lang="en-US" dirty="0"/>
              <a:t>of biomedical and life sciences journal literature at the U.S. National Institutes of Health's National Library of Medicine (NIH/NLM).</a:t>
            </a:r>
            <a:endParaRPr lang="en-US" dirty="0" smtClean="0"/>
          </a:p>
          <a:p>
            <a:r>
              <a:rPr lang="en-US" dirty="0" smtClean="0"/>
              <a:t>Demo</a:t>
            </a:r>
            <a:endParaRPr lang="en-US" dirty="0"/>
          </a:p>
          <a:p>
            <a:pPr lvl="1"/>
            <a:r>
              <a:rPr lang="en-US" sz="2000" dirty="0" smtClean="0"/>
              <a:t>There is a slide in the end of </a:t>
            </a:r>
            <a:r>
              <a:rPr lang="en-US" sz="2000" dirty="0"/>
              <a:t>p</a:t>
            </a:r>
            <a:r>
              <a:rPr lang="en-US" sz="2000" dirty="0" smtClean="0"/>
              <a:t>resentation called “Demonstration Procedure” with more information</a:t>
            </a:r>
            <a:endParaRPr lang="en-US" sz="2000" dirty="0" smtClean="0"/>
          </a:p>
          <a:p>
            <a:endParaRPr lang="en-US" dirty="0"/>
          </a:p>
        </p:txBody>
      </p:sp>
    </p:spTree>
    <p:extLst>
      <p:ext uri="{BB962C8B-B14F-4D97-AF65-F5344CB8AC3E}">
        <p14:creationId xmlns:p14="http://schemas.microsoft.com/office/powerpoint/2010/main" val="2284151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Improvements</a:t>
            </a:r>
            <a:endParaRPr lang="en-US" dirty="0"/>
          </a:p>
        </p:txBody>
      </p:sp>
      <p:sp>
        <p:nvSpPr>
          <p:cNvPr id="3" name="Content Placeholder 2"/>
          <p:cNvSpPr>
            <a:spLocks noGrp="1"/>
          </p:cNvSpPr>
          <p:nvPr>
            <p:ph sz="quarter" idx="1"/>
          </p:nvPr>
        </p:nvSpPr>
        <p:spPr/>
        <p:txBody>
          <a:bodyPr/>
          <a:lstStyle/>
          <a:p>
            <a:r>
              <a:rPr lang="en-US" dirty="0" smtClean="0"/>
              <a:t>Owner/Worker Framework Frontend (BariumUI)</a:t>
            </a:r>
          </a:p>
          <a:p>
            <a:r>
              <a:rPr lang="en-US" dirty="0"/>
              <a:t>Owner/Worker Framework </a:t>
            </a:r>
            <a:r>
              <a:rPr lang="en-US" dirty="0" smtClean="0"/>
              <a:t>Backend (Barium)</a:t>
            </a:r>
          </a:p>
          <a:p>
            <a:r>
              <a:rPr lang="en-US" dirty="0" smtClean="0"/>
              <a:t>Better Software Testing</a:t>
            </a:r>
          </a:p>
          <a:p>
            <a:r>
              <a:rPr lang="en-US" dirty="0" smtClean="0"/>
              <a:t>Major Code Refactor</a:t>
            </a:r>
          </a:p>
          <a:p>
            <a:r>
              <a:rPr lang="en-US" dirty="0" smtClean="0"/>
              <a:t>Fully Feature Website</a:t>
            </a:r>
          </a:p>
          <a:p>
            <a:r>
              <a:rPr lang="en-US" dirty="0"/>
              <a:t>Multi-Broker Support</a:t>
            </a:r>
          </a:p>
        </p:txBody>
      </p:sp>
    </p:spTree>
    <p:extLst>
      <p:ext uri="{BB962C8B-B14F-4D97-AF65-F5344CB8AC3E}">
        <p14:creationId xmlns:p14="http://schemas.microsoft.com/office/powerpoint/2010/main" val="3604001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Learned</a:t>
            </a:r>
            <a:endParaRPr lang="en-US" dirty="0"/>
          </a:p>
        </p:txBody>
      </p:sp>
      <p:sp>
        <p:nvSpPr>
          <p:cNvPr id="3" name="Content Placeholder 2"/>
          <p:cNvSpPr>
            <a:spLocks noGrp="1"/>
          </p:cNvSpPr>
          <p:nvPr>
            <p:ph sz="quarter" idx="1"/>
          </p:nvPr>
        </p:nvSpPr>
        <p:spPr/>
        <p:txBody>
          <a:bodyPr/>
          <a:lstStyle/>
          <a:p>
            <a:r>
              <a:rPr lang="en-US" dirty="0" smtClean="0"/>
              <a:t>A lot of different technologies</a:t>
            </a:r>
          </a:p>
          <a:p>
            <a:r>
              <a:rPr lang="en-US" dirty="0" smtClean="0"/>
              <a:t>Software Design </a:t>
            </a:r>
          </a:p>
          <a:p>
            <a:r>
              <a:rPr lang="en-US" dirty="0" smtClean="0"/>
              <a:t>Distributed Computing </a:t>
            </a:r>
          </a:p>
          <a:p>
            <a:r>
              <a:rPr lang="en-US" dirty="0" smtClean="0"/>
              <a:t>Gain the skill to use different resources to solve computing problems  </a:t>
            </a:r>
            <a:endParaRPr lang="en-US" dirty="0"/>
          </a:p>
        </p:txBody>
      </p:sp>
    </p:spTree>
    <p:extLst>
      <p:ext uri="{BB962C8B-B14F-4D97-AF65-F5344CB8AC3E}">
        <p14:creationId xmlns:p14="http://schemas.microsoft.com/office/powerpoint/2010/main" val="429469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2680</TotalTime>
  <Words>659</Words>
  <Application>Microsoft Office PowerPoint</Application>
  <PresentationFormat>On-screen Show (4:3)</PresentationFormat>
  <Paragraphs>94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Median</vt:lpstr>
      <vt:lpstr>Groovy Distributed Task Management System</vt:lpstr>
      <vt:lpstr>Motivation/Purpose</vt:lpstr>
      <vt:lpstr>Terminology</vt:lpstr>
      <vt:lpstr>Terminology (Cont.)</vt:lpstr>
      <vt:lpstr>PowerPoint Presentation</vt:lpstr>
      <vt:lpstr>Technologies</vt:lpstr>
      <vt:lpstr>Demonstration</vt:lpstr>
      <vt:lpstr>Improvements</vt:lpstr>
      <vt:lpstr>Lesson Learned</vt:lpstr>
      <vt:lpstr>Discussion/Thank You</vt:lpstr>
      <vt:lpstr>Sources</vt:lpstr>
      <vt:lpstr>Presentation Demonstration Procedure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eriver6</dc:creator>
  <cp:lastModifiedBy>eriver6</cp:lastModifiedBy>
  <cp:revision>39</cp:revision>
  <dcterms:created xsi:type="dcterms:W3CDTF">2015-12-04T21:58:56Z</dcterms:created>
  <dcterms:modified xsi:type="dcterms:W3CDTF">2015-12-16T03:50:10Z</dcterms:modified>
</cp:coreProperties>
</file>