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Helvetica Neue" panose="02000503000000020004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0121286c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50121286c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0121286cf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50121286cf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fe77f8b0c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4fe77f8b0c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fe77f8b0c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4fe77f8b0c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1bc36d564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51bc36d564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1124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fe81254b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g4fe81254b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fec64f56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4fec64f56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fec64f56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4fec64f56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fe77f8b0c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4fe77f8b0c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fe77f8b0c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4fe77f8b0c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0121286c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50121286c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0121286c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50121286c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121286cf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50121286c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4DE7549-8524-944D-9906-45A6DEE5ADA0}" type="datetime1">
              <a:rPr lang="de-DE" smtClean="0"/>
              <a:t>05.03.19</a:t>
            </a:fld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SPARQL - Gremlin interoperation | W3C Graph Data Workshop 2019, Berlin </a:t>
            </a: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8D7E7EC-52A4-CD4E-96BE-F90E59D0DB99}" type="datetime1">
              <a:rPr lang="de-DE" smtClean="0"/>
              <a:t>05.03.19</a:t>
            </a:fld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SPARQL - Gremlin interoperation | W3C Graph Data Workshop 2019, Berlin 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D4CACF4-F1F9-0544-9577-FF8B2EFAF3B9}" type="datetime1">
              <a:rPr lang="de-DE" smtClean="0"/>
              <a:t>05.03.19</a:t>
            </a:fld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SPARQL - Gremlin interoperation | W3C Graph Data Workshop 2019, Berlin </a:t>
            </a:r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28F59B5-9F96-D14D-BAD1-51C1E92417C8}" type="datetime1">
              <a:rPr lang="de-DE" smtClean="0"/>
              <a:t>05.03.19</a:t>
            </a:fld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SPARQL - Gremlin interoperation | W3C Graph Data Workshop 2019, Berlin 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C07928F-5A64-AA47-98B2-A86DA0FD2CE1}" type="datetime1">
              <a:rPr lang="de-DE" smtClean="0"/>
              <a:t>05.03.19</a:t>
            </a:fld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SPARQL - Gremlin interoperation | W3C Graph Data Workshop 2019, Berlin </a:t>
            </a: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CA5AF0B-FA6E-134B-A0C5-10B4DD1B28D7}" type="datetime1">
              <a:rPr lang="de-DE" smtClean="0"/>
              <a:t>05.03.19</a:t>
            </a:fld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SPARQL - Gremlin interoperation | W3C Graph Data Workshop 2019, Berlin 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FF8E80A-E8EF-5C40-9D2E-082F389B4B60}" type="datetime1">
              <a:rPr lang="de-DE" smtClean="0"/>
              <a:t>05.03.19</a:t>
            </a:fld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SPARQL - Gremlin interoperation | W3C Graph Data Workshop 2019, Berlin </a:t>
            </a: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8438EC1-3065-A845-A471-97F443146831}" type="datetime1">
              <a:rPr lang="de-DE" smtClean="0"/>
              <a:t>05.03.19</a:t>
            </a:fld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SPARQL - Gremlin interoperation | W3C Graph Data Workshop 2019, Berlin 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50EDBCF-D36D-7443-8ADC-4DE5D5E58219}" type="datetime1">
              <a:rPr lang="de-DE" smtClean="0"/>
              <a:t>05.03.19</a:t>
            </a:fld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SPARQL - Gremlin interoperation | W3C Graph Data Workshop 2019, Berlin 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B3D5E50-2FA7-5140-A753-A27A8C171769}" type="datetime1">
              <a:rPr lang="de-DE" smtClean="0"/>
              <a:t>05.03.19</a:t>
            </a:fld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SPARQL - Gremlin interoperation | W3C Graph Data Workshop 2019, Berlin 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52CE245-09F8-2748-AE64-B654F049B6AA}" type="datetime1">
              <a:rPr lang="de-DE" smtClean="0"/>
              <a:t>05.03.19</a:t>
            </a:fld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SPARQL - Gremlin interoperation | W3C Graph Data Workshop 2019, Berlin </a:t>
            </a:r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C09C4982-042A-F742-8382-048BF4B5A581}" type="datetime1">
              <a:rPr lang="de-DE" smtClean="0"/>
              <a:t>05.03.19</a:t>
            </a:fld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de-DE"/>
              <a:t>SPARQL - Gremlin interoperation | W3C Graph Data Workshop 2019, Berlin </a:t>
            </a:r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tinkerpop/pull/107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github.com/opencypher/cypher-for-gremlin/wiki/Gremlin-implementation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inkerpop.apache.org/docs/current/reference/#supported-queri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hyperlink" Target="mailto:harsh9t@gmail.com" TargetMode="External"/><Relationship Id="rId12" Type="http://schemas.openxmlformats.org/officeDocument/2006/relationships/hyperlink" Target="https://github.com/opencypher/cypher-for-gremli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inkerpop.apache.org/docs/current/reference/#sparql-gremlin" TargetMode="External"/><Relationship Id="rId11" Type="http://schemas.openxmlformats.org/officeDocument/2006/relationships/image" Target="../media/image22.png"/><Relationship Id="rId5" Type="http://schemas.openxmlformats.org/officeDocument/2006/relationships/hyperlink" Target="https://github.com/apache/tinkerpop/tree/master/sparql-gremlin" TargetMode="External"/><Relationship Id="rId10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arxiv.org/pdf/1801.02911.pdf" TargetMode="External"/><Relationship Id="rId4" Type="http://schemas.openxmlformats.org/officeDocument/2006/relationships/hyperlink" Target="https://dl.acm.org/citation.cfm?id=3210271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0.pn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19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2.png"/><Relationship Id="rId5" Type="http://schemas.openxmlformats.org/officeDocument/2006/relationships/image" Target="../media/image7.png"/><Relationship Id="rId10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inkerpop.apache.org/docs/current/reference/#sparql-gremli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3.png"/><Relationship Id="rId4" Type="http://schemas.openxmlformats.org/officeDocument/2006/relationships/hyperlink" Target="https://github.com/apache/tinkerpop/tree/master/sparql-gremli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tinkerpop/blob/91fbf22ca6340139107c3ddf29627de3a311adc9/sparql-gremlin/src/main/java/org/apache/tinkerpop/gremlin/sparql/process/traversal/dsl/sparql/SparqlTraversalSource.jav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github.com/apache/tinkerpop/commit/8f8b0446cfd849e2aa3616e9acb6808e1dc815b4" TargetMode="External"/><Relationship Id="rId4" Type="http://schemas.openxmlformats.org/officeDocument/2006/relationships/hyperlink" Target="http://tinkerpop.apache.org/javadocs/3.3.0/full/org/apache/tinkerpop/gremlin/process/remote/traversal/strategy/decoration/RemoteStrategy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80" y="4880446"/>
            <a:ext cx="2692100" cy="14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807" y="4908903"/>
            <a:ext cx="3754272" cy="1399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15489" y="4944725"/>
            <a:ext cx="3415059" cy="14559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84;p13">
            <a:extLst>
              <a:ext uri="{FF2B5EF4-FFF2-40B4-BE49-F238E27FC236}">
                <a16:creationId xmlns:a16="http://schemas.microsoft.com/office/drawing/2014/main" id="{5CB0811D-017E-A94D-B6F0-1744787081B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28800" y="8937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SPARQL and Gremlin</a:t>
            </a:r>
            <a:br>
              <a:rPr lang="en-GB"/>
            </a:br>
            <a:r>
              <a:rPr lang="en-GB"/>
              <a:t>Interoperation</a:t>
            </a:r>
            <a:endParaRPr/>
          </a:p>
        </p:txBody>
      </p:sp>
      <p:sp>
        <p:nvSpPr>
          <p:cNvPr id="15" name="Google Shape;85;p13">
            <a:extLst>
              <a:ext uri="{FF2B5EF4-FFF2-40B4-BE49-F238E27FC236}">
                <a16:creationId xmlns:a16="http://schemas.microsoft.com/office/drawing/2014/main" id="{67A0D870-B044-894E-A2C5-34135CD45E2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0" y="3525856"/>
            <a:ext cx="9144000" cy="1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dirty="0">
                <a:solidFill>
                  <a:srgbClr val="0000FF"/>
                </a:solidFill>
              </a:rPr>
              <a:t>Harsh Thakkar</a:t>
            </a:r>
            <a:br>
              <a:rPr lang="en-GB" dirty="0"/>
            </a:br>
            <a:r>
              <a:rPr lang="en-GB" sz="2000" dirty="0">
                <a:latin typeface="Courier New"/>
                <a:ea typeface="Courier New"/>
                <a:cs typeface="Courier New"/>
                <a:sym typeface="Courier New"/>
              </a:rPr>
              <a:t>harsh9t@gmail.com</a:t>
            </a: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000" dirty="0"/>
              <a:t>Smart Data Analytics Lab, University of Bonn</a:t>
            </a:r>
            <a:endParaRPr sz="2000" dirty="0"/>
          </a:p>
        </p:txBody>
      </p:sp>
      <p:pic>
        <p:nvPicPr>
          <p:cNvPr id="16" name="Google Shape;89;p13">
            <a:extLst>
              <a:ext uri="{FF2B5EF4-FFF2-40B4-BE49-F238E27FC236}">
                <a16:creationId xmlns:a16="http://schemas.microsoft.com/office/drawing/2014/main" id="{20C7E84A-C953-6E45-A47C-227DE0CC181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3800" y="1209350"/>
            <a:ext cx="1914468" cy="20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>
            <a:spLocks noGrp="1"/>
          </p:cNvSpPr>
          <p:nvPr>
            <p:ph type="title"/>
          </p:nvPr>
        </p:nvSpPr>
        <p:spPr>
          <a:xfrm>
            <a:off x="396000" y="147575"/>
            <a:ext cx="11796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000" dirty="0"/>
              <a:t>2. SPARQL w/ Gremlin steps (composite traversal)</a:t>
            </a:r>
            <a:endParaRPr sz="4000" dirty="0"/>
          </a:p>
        </p:txBody>
      </p:sp>
      <p:sp>
        <p:nvSpPr>
          <p:cNvPr id="204" name="Google Shape;204;p22"/>
          <p:cNvSpPr txBox="1"/>
          <p:nvPr/>
        </p:nvSpPr>
        <p:spPr>
          <a:xfrm>
            <a:off x="862500" y="1590250"/>
            <a:ext cx="9961200" cy="4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GB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planned for release in </a:t>
            </a:r>
            <a:r>
              <a:rPr lang="en-GB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TinkerPop</a:t>
            </a:r>
            <a:r>
              <a:rPr lang="en-GB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3.4.1</a:t>
            </a: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GB" sz="26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Github PR #2171</a:t>
            </a: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GB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Traversal can continue with a combination of diverse gremlin steps</a:t>
            </a: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g.sparql</a:t>
            </a:r>
            <a:r>
              <a:rPr lang="en-GB" sz="2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("</a:t>
            </a:r>
            <a:r>
              <a:rPr lang="en-GB" sz="2200" dirty="0">
                <a:solidFill>
                  <a:srgbClr val="703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* WHERE { }</a:t>
            </a:r>
            <a:r>
              <a:rPr lang="en-GB" sz="2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").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out().label().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dedup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()</a:t>
            </a:r>
            <a:endParaRPr sz="2200" dirty="0">
              <a:solidFill>
                <a:schemeClr val="accent6">
                  <a:lumMod val="75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==&gt;person</a:t>
            </a:r>
            <a:endParaRPr sz="22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==&gt;software</a:t>
            </a:r>
            <a:endParaRPr sz="22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GB" sz="26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CYPHER for Gremlin</a:t>
            </a: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gremlin&gt; </a:t>
            </a:r>
            <a:r>
              <a:rPr lang="en-GB" sz="22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g.cypher</a:t>
            </a:r>
            <a:r>
              <a:rPr lang="en-GB" sz="2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("MATCH (n) RETURN n").select("n").</a:t>
            </a:r>
            <a:r>
              <a:rPr lang="en-GB" sz="22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outE</a:t>
            </a:r>
            <a:r>
              <a:rPr lang="en-GB" sz="2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().label().</a:t>
            </a:r>
            <a:r>
              <a:rPr lang="en-GB" sz="22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dedup</a:t>
            </a:r>
            <a:r>
              <a:rPr lang="en-GB" sz="2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()</a:t>
            </a:r>
            <a:endParaRPr sz="22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==&gt;created</a:t>
            </a:r>
            <a:endParaRPr sz="22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==&gt;knows</a:t>
            </a:r>
            <a:endParaRPr sz="22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226;p25">
            <a:extLst>
              <a:ext uri="{FF2B5EF4-FFF2-40B4-BE49-F238E27FC236}">
                <a16:creationId xmlns:a16="http://schemas.microsoft.com/office/drawing/2014/main" id="{63ACC421-C1C2-BC4F-82C8-E2825608561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68971" y="0"/>
            <a:ext cx="931020" cy="10076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21AEA30-CE1A-6747-9840-CFD8A40ACB7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CB2EDC9-2B5D-BC44-9753-0CF4C8661D55}" type="datetime1">
              <a:rPr lang="de-DE" smtClean="0"/>
              <a:t>05.03.19</a:t>
            </a:fld>
            <a:endParaRPr lang="de-D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10177C2-50E8-4142-AE31-25D44C9AAB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A32B3F0D-7A2B-D64B-8318-485A096B17D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74713" y="6346076"/>
            <a:ext cx="5430748" cy="365125"/>
          </a:xfrm>
        </p:spPr>
        <p:txBody>
          <a:bodyPr/>
          <a:lstStyle/>
          <a:p>
            <a:r>
              <a:rPr lang="de-DE" dirty="0"/>
              <a:t>SPARQL - </a:t>
            </a:r>
            <a:r>
              <a:rPr lang="de-DE" dirty="0" err="1"/>
              <a:t>Gremlin</a:t>
            </a:r>
            <a:r>
              <a:rPr lang="de-DE" dirty="0"/>
              <a:t> </a:t>
            </a:r>
            <a:r>
              <a:rPr lang="de-DE" dirty="0" err="1"/>
              <a:t>interoperation</a:t>
            </a:r>
            <a:r>
              <a:rPr lang="de-DE" dirty="0"/>
              <a:t> | W3C Graph Data Workshop 2019, Berlin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>
            <a:spLocks noGrp="1"/>
          </p:cNvSpPr>
          <p:nvPr>
            <p:ph type="title"/>
          </p:nvPr>
        </p:nvSpPr>
        <p:spPr>
          <a:xfrm>
            <a:off x="396000" y="147575"/>
            <a:ext cx="11796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000"/>
              <a:t>3. Query SPARQL from Gremlin</a:t>
            </a:r>
            <a:endParaRPr sz="4000"/>
          </a:p>
        </p:txBody>
      </p:sp>
      <p:sp>
        <p:nvSpPr>
          <p:cNvPr id="210" name="Google Shape;210;p23"/>
          <p:cNvSpPr txBox="1"/>
          <p:nvPr/>
        </p:nvSpPr>
        <p:spPr>
          <a:xfrm>
            <a:off x="862500" y="1590250"/>
            <a:ext cx="9961200" cy="4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GB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question</a:t>
            </a: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GB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Vendor-specific implementation</a:t>
            </a: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Helvetica Neue"/>
                <a:ea typeface="Helvetica Neue"/>
                <a:cs typeface="Helvetica Neue"/>
                <a:sym typeface="Helvetica Neue"/>
              </a:rPr>
              <a:t>E.g.</a:t>
            </a:r>
            <a:endParaRPr sz="2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Helvetica Neue"/>
                <a:ea typeface="Helvetica Neue"/>
                <a:cs typeface="Helvetica Neue"/>
                <a:sym typeface="Helvetica Neue"/>
              </a:rPr>
              <a:t>SELECT ?a  WHERE </a:t>
            </a:r>
            <a:endParaRPr sz="2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Helvetica Neue"/>
                <a:ea typeface="Helvetica Neue"/>
                <a:cs typeface="Helvetica Neue"/>
                <a:sym typeface="Helvetica Neue"/>
              </a:rPr>
              <a:t>{ ?a </a:t>
            </a:r>
            <a:r>
              <a:rPr lang="en-GB" sz="2000" dirty="0" err="1">
                <a:latin typeface="Helvetica Neue"/>
                <a:ea typeface="Helvetica Neue"/>
                <a:cs typeface="Helvetica Neue"/>
                <a:sym typeface="Helvetica Neue"/>
              </a:rPr>
              <a:t>v:label</a:t>
            </a:r>
            <a:r>
              <a:rPr lang="en-GB" sz="2000" dirty="0">
                <a:latin typeface="Helvetica Neue"/>
                <a:ea typeface="Helvetica Neue"/>
                <a:cs typeface="Helvetica Neue"/>
                <a:sym typeface="Helvetica Neue"/>
              </a:rPr>
              <a:t> "person" . </a:t>
            </a:r>
            <a:endParaRPr sz="2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Helvetica Neue"/>
                <a:ea typeface="Helvetica Neue"/>
                <a:cs typeface="Helvetica Neue"/>
                <a:sym typeface="Helvetica Neue"/>
              </a:rPr>
              <a:t>{ </a:t>
            </a:r>
            <a:endParaRPr sz="2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highlight>
                  <a:srgbClr val="FFF2CC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GREMLIN</a:t>
            </a:r>
            <a:r>
              <a:rPr lang="en-GB" sz="2000" dirty="0">
                <a:latin typeface="Helvetica Neue"/>
                <a:ea typeface="Helvetica Neue"/>
                <a:cs typeface="Helvetica Neue"/>
                <a:sym typeface="Helvetica Neue"/>
              </a:rPr>
              <a:t>(select(“a”).values(“name”)) </a:t>
            </a:r>
            <a:endParaRPr sz="2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2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r>
              <a:rPr lang="en-GB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226;p25">
            <a:extLst>
              <a:ext uri="{FF2B5EF4-FFF2-40B4-BE49-F238E27FC236}">
                <a16:creationId xmlns:a16="http://schemas.microsoft.com/office/drawing/2014/main" id="{593D6CF4-72F8-144A-AED8-EAD20035607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5171" y="47540"/>
            <a:ext cx="1703450" cy="18437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1489952-0828-0344-9E8A-5BBE7C8CD1D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E330731-21B3-E147-AFBA-6AC379EA83D4}" type="datetime1">
              <a:rPr lang="de-DE" smtClean="0"/>
              <a:t>05.03.19</a:t>
            </a:fld>
            <a:endParaRPr lang="de-D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63ECBA4-12B4-D24F-A1B4-086BFB89A6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D5B6CEAF-FF39-0A45-8286-779850614FB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74713" y="6346076"/>
            <a:ext cx="5430748" cy="365125"/>
          </a:xfrm>
        </p:spPr>
        <p:txBody>
          <a:bodyPr/>
          <a:lstStyle/>
          <a:p>
            <a:r>
              <a:rPr lang="de-DE" dirty="0"/>
              <a:t>SPARQL - </a:t>
            </a:r>
            <a:r>
              <a:rPr lang="de-DE" dirty="0" err="1"/>
              <a:t>Gremlin</a:t>
            </a:r>
            <a:r>
              <a:rPr lang="de-DE" dirty="0"/>
              <a:t> </a:t>
            </a:r>
            <a:r>
              <a:rPr lang="de-DE" dirty="0" err="1"/>
              <a:t>interoperation</a:t>
            </a:r>
            <a:r>
              <a:rPr lang="de-DE" dirty="0"/>
              <a:t> | W3C Graph Data Workshop 2019, Berlin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Coverage and Limitations</a:t>
            </a:r>
            <a:endParaRPr dirty="0"/>
          </a:p>
        </p:txBody>
      </p:sp>
      <p:sp>
        <p:nvSpPr>
          <p:cNvPr id="216" name="Google Shape;216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GB" dirty="0"/>
              <a:t>Supports SPARQL “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dirty="0"/>
              <a:t>” queries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GB" dirty="0"/>
              <a:t>Covers SPARQL 1.0 and basic aggregators from SPARQL 1.1 (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read more</a:t>
            </a:r>
            <a:r>
              <a:rPr lang="en-GB" dirty="0"/>
              <a:t>)</a:t>
            </a:r>
            <a:endParaRPr dirty="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GB" dirty="0"/>
              <a:t> Limitations</a:t>
            </a:r>
            <a:endParaRPr dirty="0"/>
          </a:p>
          <a:p>
            <a:pPr marL="685800" lvl="1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dirty="0"/>
              <a:t>Variables as predicates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Read more</a:t>
            </a:r>
            <a:endParaRPr i="1" dirty="0"/>
          </a:p>
        </p:txBody>
      </p:sp>
      <p:pic>
        <p:nvPicPr>
          <p:cNvPr id="4" name="Google Shape;226;p25">
            <a:extLst>
              <a:ext uri="{FF2B5EF4-FFF2-40B4-BE49-F238E27FC236}">
                <a16:creationId xmlns:a16="http://schemas.microsoft.com/office/drawing/2014/main" id="{417377CF-FC55-1B48-8CB6-69D10B1AE67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45171" y="47540"/>
            <a:ext cx="1703450" cy="18437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F0EEDE1-20E3-A24B-AAC3-6E5823B1F7C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555464A-B633-474E-9337-3C497D9BA4F5}" type="datetime1">
              <a:rPr lang="de-DE" smtClean="0"/>
              <a:t>05.03.19</a:t>
            </a:fld>
            <a:endParaRPr lang="de-D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0ED7F24-D028-B34D-A9B5-A67FB69C3D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331A89BD-C268-104F-839C-D55BBD37400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74713" y="6346076"/>
            <a:ext cx="5430748" cy="365125"/>
          </a:xfrm>
        </p:spPr>
        <p:txBody>
          <a:bodyPr/>
          <a:lstStyle/>
          <a:p>
            <a:r>
              <a:rPr lang="de-DE" dirty="0"/>
              <a:t>SPARQL - </a:t>
            </a:r>
            <a:r>
              <a:rPr lang="de-DE" dirty="0" err="1"/>
              <a:t>Gremlin</a:t>
            </a:r>
            <a:r>
              <a:rPr lang="de-DE" dirty="0"/>
              <a:t> </a:t>
            </a:r>
            <a:r>
              <a:rPr lang="de-DE" dirty="0" err="1"/>
              <a:t>interoperation</a:t>
            </a:r>
            <a:r>
              <a:rPr lang="de-DE" dirty="0"/>
              <a:t> | W3C Graph Data Workshop 2019, Berlin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Links</a:t>
            </a:r>
            <a:endParaRPr/>
          </a:p>
        </p:txBody>
      </p:sp>
      <p:pic>
        <p:nvPicPr>
          <p:cNvPr id="223" name="Google Shape;2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796" y="380162"/>
            <a:ext cx="1359455" cy="132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45171" y="47540"/>
            <a:ext cx="1703450" cy="18437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25;p25">
            <a:extLst>
              <a:ext uri="{FF2B5EF4-FFF2-40B4-BE49-F238E27FC236}">
                <a16:creationId xmlns:a16="http://schemas.microsoft.com/office/drawing/2014/main" id="{014D6462-E655-CE46-9B40-A39436B44C48}"/>
              </a:ext>
            </a:extLst>
          </p:cNvPr>
          <p:cNvSpPr txBox="1"/>
          <p:nvPr/>
        </p:nvSpPr>
        <p:spPr>
          <a:xfrm>
            <a:off x="801946" y="1976789"/>
            <a:ext cx="107550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TinkerPop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plugin:  		</a:t>
            </a:r>
            <a:r>
              <a:rPr lang="en-GB" sz="2000" u="sng" dirty="0">
                <a:solidFill>
                  <a:schemeClr val="hlink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  <a:hlinkClick r:id="rId5"/>
              </a:rPr>
              <a:t>https://github.com/apache/tinkerpop/tree/master/sparql-gremlin</a:t>
            </a:r>
            <a:r>
              <a:rPr lang="en-GB"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endParaRPr sz="20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8" name="Google Shape;226;p25">
            <a:extLst>
              <a:ext uri="{FF2B5EF4-FFF2-40B4-BE49-F238E27FC236}">
                <a16:creationId xmlns:a16="http://schemas.microsoft.com/office/drawing/2014/main" id="{AEF174CD-FA7C-CA45-AD8A-2D5100AF3291}"/>
              </a:ext>
            </a:extLst>
          </p:cNvPr>
          <p:cNvSpPr txBox="1"/>
          <p:nvPr/>
        </p:nvSpPr>
        <p:spPr>
          <a:xfrm>
            <a:off x="792121" y="2457659"/>
            <a:ext cx="11056500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Reference documentation:	</a:t>
            </a:r>
            <a:r>
              <a:rPr lang="en-GB" sz="2000" u="sng" dirty="0">
                <a:solidFill>
                  <a:schemeClr val="hlink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  <a:hlinkClick r:id="rId6"/>
              </a:rPr>
              <a:t>http://tinkerpop.apache.org/docs/current/reference/#sparql-gremlin</a:t>
            </a:r>
            <a:endParaRPr sz="20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0" name="Google Shape;237;p25">
            <a:extLst>
              <a:ext uri="{FF2B5EF4-FFF2-40B4-BE49-F238E27FC236}">
                <a16:creationId xmlns:a16="http://schemas.microsoft.com/office/drawing/2014/main" id="{3282C082-1FB3-9742-B9C6-9D4E3184493F}"/>
              </a:ext>
            </a:extLst>
          </p:cNvPr>
          <p:cNvSpPr txBox="1"/>
          <p:nvPr/>
        </p:nvSpPr>
        <p:spPr>
          <a:xfrm>
            <a:off x="822945" y="3533987"/>
            <a:ext cx="8931300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Contact Me: 		</a:t>
            </a:r>
            <a:r>
              <a:rPr lang="en-GB"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	</a:t>
            </a:r>
            <a:r>
              <a:rPr lang="en-GB" sz="2000" u="sng" dirty="0">
                <a:solidFill>
                  <a:schemeClr val="hlink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  <a:hlinkClick r:id="rId7"/>
              </a:rPr>
              <a:t>harsh9t@gmail.com</a:t>
            </a:r>
            <a:r>
              <a:rPr lang="en-GB"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| 	      harsh9t</a:t>
            </a:r>
            <a:endParaRPr sz="20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11" name="Google Shape;238;p25">
            <a:extLst>
              <a:ext uri="{FF2B5EF4-FFF2-40B4-BE49-F238E27FC236}">
                <a16:creationId xmlns:a16="http://schemas.microsoft.com/office/drawing/2014/main" id="{FAFA7951-E352-5E4B-BCF9-AE025FBDAE0A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34016" y="3428195"/>
            <a:ext cx="733566" cy="73356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29;p25">
            <a:extLst>
              <a:ext uri="{FF2B5EF4-FFF2-40B4-BE49-F238E27FC236}">
                <a16:creationId xmlns:a16="http://schemas.microsoft.com/office/drawing/2014/main" id="{EE4D1239-85D2-CE48-BA2D-2CFF1F897B45}"/>
              </a:ext>
            </a:extLst>
          </p:cNvPr>
          <p:cNvSpPr txBox="1"/>
          <p:nvPr/>
        </p:nvSpPr>
        <p:spPr>
          <a:xfrm>
            <a:off x="2750739" y="4031878"/>
            <a:ext cx="2555700" cy="11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SPARQL</a:t>
            </a:r>
            <a:br>
              <a:rPr lang="en-GB" sz="4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30;p25">
            <a:extLst>
              <a:ext uri="{FF2B5EF4-FFF2-40B4-BE49-F238E27FC236}">
                <a16:creationId xmlns:a16="http://schemas.microsoft.com/office/drawing/2014/main" id="{5BBCF439-0380-3D45-8048-0C49678FFA75}"/>
              </a:ext>
            </a:extLst>
          </p:cNvPr>
          <p:cNvSpPr txBox="1"/>
          <p:nvPr/>
        </p:nvSpPr>
        <p:spPr>
          <a:xfrm>
            <a:off x="8117025" y="4659147"/>
            <a:ext cx="3288300" cy="11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Gremlin</a:t>
            </a:r>
            <a:br>
              <a:rPr lang="en-GB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231;p25">
            <a:extLst>
              <a:ext uri="{FF2B5EF4-FFF2-40B4-BE49-F238E27FC236}">
                <a16:creationId xmlns:a16="http://schemas.microsoft.com/office/drawing/2014/main" id="{AB53E287-4DA7-774D-B862-4F10C138E5E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64161" y="4721903"/>
            <a:ext cx="752529" cy="79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32;p25">
            <a:extLst>
              <a:ext uri="{FF2B5EF4-FFF2-40B4-BE49-F238E27FC236}">
                <a16:creationId xmlns:a16="http://schemas.microsoft.com/office/drawing/2014/main" id="{4C2378DB-6F50-034A-BA1A-E9D53F09D1C7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09822" y="4092608"/>
            <a:ext cx="1171744" cy="79790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33;p25">
            <a:extLst>
              <a:ext uri="{FF2B5EF4-FFF2-40B4-BE49-F238E27FC236}">
                <a16:creationId xmlns:a16="http://schemas.microsoft.com/office/drawing/2014/main" id="{0C0E46F4-D40E-C845-951F-21DCC3661E11}"/>
              </a:ext>
            </a:extLst>
          </p:cNvPr>
          <p:cNvSpPr txBox="1"/>
          <p:nvPr/>
        </p:nvSpPr>
        <p:spPr>
          <a:xfrm>
            <a:off x="2437885" y="5107080"/>
            <a:ext cx="2555700" cy="11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Cypher</a:t>
            </a:r>
            <a:br>
              <a:rPr lang="en-GB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Declarative query language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234;p25">
            <a:extLst>
              <a:ext uri="{FF2B5EF4-FFF2-40B4-BE49-F238E27FC236}">
                <a16:creationId xmlns:a16="http://schemas.microsoft.com/office/drawing/2014/main" id="{76D275BB-A538-AE4A-9722-4BA4EA2AFDF2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838422" y="5421334"/>
            <a:ext cx="599464" cy="59946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235;p25">
            <a:extLst>
              <a:ext uri="{FF2B5EF4-FFF2-40B4-BE49-F238E27FC236}">
                <a16:creationId xmlns:a16="http://schemas.microsoft.com/office/drawing/2014/main" id="{C4AC834D-1442-434C-9E4C-E09A19E580FA}"/>
              </a:ext>
            </a:extLst>
          </p:cNvPr>
          <p:cNvSpPr/>
          <p:nvPr/>
        </p:nvSpPr>
        <p:spPr>
          <a:xfrm rot="-631713">
            <a:off x="4839525" y="5499382"/>
            <a:ext cx="1773153" cy="76463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Cypher for Gremlin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36;p25">
            <a:extLst>
              <a:ext uri="{FF2B5EF4-FFF2-40B4-BE49-F238E27FC236}">
                <a16:creationId xmlns:a16="http://schemas.microsoft.com/office/drawing/2014/main" id="{6781127C-CB0A-CD4D-9E23-B65A9DE0BEFE}"/>
              </a:ext>
            </a:extLst>
          </p:cNvPr>
          <p:cNvSpPr/>
          <p:nvPr/>
        </p:nvSpPr>
        <p:spPr>
          <a:xfrm rot="1056037">
            <a:off x="4910621" y="4312698"/>
            <a:ext cx="1804682" cy="85390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SPARQL-Gremlin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28;p25">
            <a:extLst>
              <a:ext uri="{FF2B5EF4-FFF2-40B4-BE49-F238E27FC236}">
                <a16:creationId xmlns:a16="http://schemas.microsoft.com/office/drawing/2014/main" id="{5E35C190-5F8F-9A43-BF62-0974C45AFCD4}"/>
              </a:ext>
            </a:extLst>
          </p:cNvPr>
          <p:cNvSpPr txBox="1"/>
          <p:nvPr/>
        </p:nvSpPr>
        <p:spPr>
          <a:xfrm>
            <a:off x="792121" y="2983714"/>
            <a:ext cx="9964922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CYPHER for Gremlin: 		</a:t>
            </a:r>
            <a:r>
              <a:rPr lang="en-GB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  <a:hlinkClick r:id="rId12"/>
              </a:rPr>
              <a:t>https://github.com/opencypher/cypher-for-gremlin</a:t>
            </a:r>
            <a:endParaRPr sz="20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5118C-326B-6E42-A693-FE82EE4F55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F8DC576-E2DC-5244-A8AA-884B3600809C}" type="datetime1">
              <a:rPr lang="de-DE" smtClean="0"/>
              <a:t>05.03.19</a:t>
            </a:fld>
            <a:endParaRPr lang="de-DE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CAF1F06-6F4F-D04E-BE1F-B1725D73C1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53A507EB-6930-DE48-A969-A482C222DD4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74713" y="6366624"/>
            <a:ext cx="5430748" cy="365125"/>
          </a:xfrm>
        </p:spPr>
        <p:txBody>
          <a:bodyPr/>
          <a:lstStyle/>
          <a:p>
            <a:r>
              <a:rPr lang="de-DE" dirty="0"/>
              <a:t>SPARQL - </a:t>
            </a:r>
            <a:r>
              <a:rPr lang="de-DE" dirty="0" err="1"/>
              <a:t>Gremlin</a:t>
            </a:r>
            <a:r>
              <a:rPr lang="de-DE" dirty="0"/>
              <a:t> </a:t>
            </a:r>
            <a:r>
              <a:rPr lang="de-DE" dirty="0" err="1"/>
              <a:t>interoperation</a:t>
            </a:r>
            <a:r>
              <a:rPr lang="de-DE" dirty="0"/>
              <a:t> | W3C Graph Data Workshop 2019, Berlin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References</a:t>
            </a:r>
            <a:endParaRPr/>
          </a:p>
        </p:txBody>
      </p:sp>
      <p:pic>
        <p:nvPicPr>
          <p:cNvPr id="244" name="Google Shape;2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796" y="380162"/>
            <a:ext cx="1359455" cy="132570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6"/>
          <p:cNvSpPr txBox="1"/>
          <p:nvPr/>
        </p:nvSpPr>
        <p:spPr>
          <a:xfrm>
            <a:off x="367200" y="1843225"/>
            <a:ext cx="11556000" cy="32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1800" dirty="0">
                <a:latin typeface="Helvetica Neue"/>
                <a:ea typeface="Helvetica Neue"/>
                <a:cs typeface="Helvetica Neue"/>
                <a:sym typeface="Helvetica Neue"/>
              </a:rPr>
              <a:t>Thakkar, Harsh, </a:t>
            </a:r>
            <a:r>
              <a:rPr lang="en-GB" sz="1800" dirty="0" err="1">
                <a:latin typeface="Helvetica Neue"/>
                <a:ea typeface="Helvetica Neue"/>
                <a:cs typeface="Helvetica Neue"/>
                <a:sym typeface="Helvetica Neue"/>
              </a:rPr>
              <a:t>Dharmen</a:t>
            </a:r>
            <a:r>
              <a:rPr lang="en-GB" sz="1800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800" dirty="0" err="1">
                <a:latin typeface="Helvetica Neue"/>
                <a:ea typeface="Helvetica Neue"/>
                <a:cs typeface="Helvetica Neue"/>
                <a:sym typeface="Helvetica Neue"/>
              </a:rPr>
              <a:t>Punjani</a:t>
            </a:r>
            <a:r>
              <a:rPr lang="en-GB" sz="1800" dirty="0">
                <a:latin typeface="Helvetica Neue"/>
                <a:ea typeface="Helvetica Neue"/>
                <a:cs typeface="Helvetica Neue"/>
                <a:sym typeface="Helvetica Neue"/>
              </a:rPr>
              <a:t>, Jens Lehmann, and </a:t>
            </a:r>
            <a:r>
              <a:rPr lang="en-GB" sz="1800" dirty="0" err="1">
                <a:latin typeface="Helvetica Neue"/>
                <a:ea typeface="Helvetica Neue"/>
                <a:cs typeface="Helvetica Neue"/>
                <a:sym typeface="Helvetica Neue"/>
              </a:rPr>
              <a:t>Sören</a:t>
            </a:r>
            <a:r>
              <a:rPr lang="en-GB" sz="1800" dirty="0">
                <a:latin typeface="Helvetica Neue"/>
                <a:ea typeface="Helvetica Neue"/>
                <a:cs typeface="Helvetica Neue"/>
                <a:sym typeface="Helvetica Neue"/>
              </a:rPr>
              <a:t> Auer. "Two for one: querying property graph databases using SPARQL via </a:t>
            </a:r>
            <a:r>
              <a:rPr lang="en-GB" sz="1800" dirty="0" err="1">
                <a:latin typeface="Helvetica Neue"/>
                <a:ea typeface="Helvetica Neue"/>
                <a:cs typeface="Helvetica Neue"/>
                <a:sym typeface="Helvetica Neue"/>
              </a:rPr>
              <a:t>gremlinator</a:t>
            </a:r>
            <a:r>
              <a:rPr lang="en-GB" sz="1800" dirty="0">
                <a:latin typeface="Helvetica Neue"/>
                <a:ea typeface="Helvetica Neue"/>
                <a:cs typeface="Helvetica Neue"/>
                <a:sym typeface="Helvetica Neue"/>
              </a:rPr>
              <a:t>." In Proceedings of the 1st ACM SIGMOD Joint International Workshop on Graph Data Management Experiences &amp; Systems (GRADES) and Network Data Analytics (NDA), p. 12. ACM, 2018. (</a:t>
            </a:r>
            <a:r>
              <a:rPr lang="en-GB" sz="1800" u="sng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https://dl.acm.org/citation.cfm?id=3210271</a:t>
            </a:r>
            <a:r>
              <a:rPr lang="en-GB" sz="1800" dirty="0">
                <a:latin typeface="Helvetica Neue"/>
                <a:ea typeface="Helvetica Neue"/>
                <a:cs typeface="Helvetica Neue"/>
                <a:sym typeface="Helvetica Neue"/>
              </a:rPr>
              <a:t>) [</a:t>
            </a:r>
            <a:r>
              <a:rPr lang="en-GB" sz="1800" i="1" dirty="0">
                <a:latin typeface="Helvetica Neue"/>
                <a:ea typeface="Helvetica Neue"/>
                <a:cs typeface="Helvetica Neue"/>
                <a:sym typeface="Helvetica Neue"/>
              </a:rPr>
              <a:t>demo paper</a:t>
            </a:r>
            <a:r>
              <a:rPr lang="en-GB" sz="1800" dirty="0">
                <a:latin typeface="Helvetica Neue"/>
                <a:ea typeface="Helvetica Neue"/>
                <a:cs typeface="Helvetica Neue"/>
                <a:sym typeface="Helvetica Neue"/>
              </a:rPr>
              <a:t>]</a:t>
            </a:r>
            <a:endParaRPr sz="1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1800" dirty="0">
                <a:latin typeface="Helvetica Neue"/>
                <a:ea typeface="Helvetica Neue"/>
                <a:cs typeface="Helvetica Neue"/>
                <a:sym typeface="Helvetica Neue"/>
              </a:rPr>
              <a:t>Thakkar, Harsh, </a:t>
            </a:r>
            <a:r>
              <a:rPr lang="en-GB" sz="1800" dirty="0" err="1">
                <a:latin typeface="Helvetica Neue"/>
                <a:ea typeface="Helvetica Neue"/>
                <a:cs typeface="Helvetica Neue"/>
                <a:sym typeface="Helvetica Neue"/>
              </a:rPr>
              <a:t>Dharmen</a:t>
            </a:r>
            <a:r>
              <a:rPr lang="en-GB" sz="1800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800" dirty="0" err="1">
                <a:latin typeface="Helvetica Neue"/>
                <a:ea typeface="Helvetica Neue"/>
                <a:cs typeface="Helvetica Neue"/>
                <a:sym typeface="Helvetica Neue"/>
              </a:rPr>
              <a:t>Punjani</a:t>
            </a:r>
            <a:r>
              <a:rPr lang="en-GB" sz="1800" dirty="0">
                <a:latin typeface="Helvetica Neue"/>
                <a:ea typeface="Helvetica Neue"/>
                <a:cs typeface="Helvetica Neue"/>
                <a:sym typeface="Helvetica Neue"/>
              </a:rPr>
              <a:t>, Yashwant </a:t>
            </a:r>
            <a:r>
              <a:rPr lang="en-GB" sz="1800" dirty="0" err="1">
                <a:latin typeface="Helvetica Neue"/>
                <a:ea typeface="Helvetica Neue"/>
                <a:cs typeface="Helvetica Neue"/>
                <a:sym typeface="Helvetica Neue"/>
              </a:rPr>
              <a:t>Keswani</a:t>
            </a:r>
            <a:r>
              <a:rPr lang="en-GB" sz="1800" dirty="0">
                <a:latin typeface="Helvetica Neue"/>
                <a:ea typeface="Helvetica Neue"/>
                <a:cs typeface="Helvetica Neue"/>
                <a:sym typeface="Helvetica Neue"/>
              </a:rPr>
              <a:t>, Jens Lehmann, and </a:t>
            </a:r>
            <a:r>
              <a:rPr lang="en-GB" sz="1800" dirty="0" err="1">
                <a:latin typeface="Helvetica Neue"/>
                <a:ea typeface="Helvetica Neue"/>
                <a:cs typeface="Helvetica Neue"/>
                <a:sym typeface="Helvetica Neue"/>
              </a:rPr>
              <a:t>Sören</a:t>
            </a:r>
            <a:r>
              <a:rPr lang="en-GB" sz="1800" dirty="0">
                <a:latin typeface="Helvetica Neue"/>
                <a:ea typeface="Helvetica Neue"/>
                <a:cs typeface="Helvetica Neue"/>
                <a:sym typeface="Helvetica Neue"/>
              </a:rPr>
              <a:t> Auer. "A Stitch in Time Saves Nine--SPARQL querying of Property Graphs using Gremlin Traversals." </a:t>
            </a:r>
            <a:r>
              <a:rPr lang="en-GB" sz="1800" dirty="0" err="1">
                <a:latin typeface="Helvetica Neue"/>
                <a:ea typeface="Helvetica Neue"/>
                <a:cs typeface="Helvetica Neue"/>
                <a:sym typeface="Helvetica Neue"/>
              </a:rPr>
              <a:t>arXiv</a:t>
            </a:r>
            <a:r>
              <a:rPr lang="en-GB" sz="1800" dirty="0">
                <a:latin typeface="Helvetica Neue"/>
                <a:ea typeface="Helvetica Neue"/>
                <a:cs typeface="Helvetica Neue"/>
                <a:sym typeface="Helvetica Neue"/>
              </a:rPr>
              <a:t> preprint arXiv:1801.02911 (2018). (</a:t>
            </a:r>
            <a:r>
              <a:rPr lang="en-GB" sz="1800" u="sng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https://arxiv.org/pdf/1801.02911.pdf</a:t>
            </a:r>
            <a:r>
              <a:rPr lang="en-GB" sz="1800" dirty="0">
                <a:latin typeface="Helvetica Neue"/>
                <a:ea typeface="Helvetica Neue"/>
                <a:cs typeface="Helvetica Neue"/>
                <a:sym typeface="Helvetica Neue"/>
              </a:rPr>
              <a:t>) [</a:t>
            </a:r>
            <a:r>
              <a:rPr lang="en-GB" sz="1800" i="1" dirty="0">
                <a:latin typeface="Helvetica Neue"/>
                <a:ea typeface="Helvetica Neue"/>
                <a:cs typeface="Helvetica Neue"/>
                <a:sym typeface="Helvetica Neue"/>
              </a:rPr>
              <a:t>full paper</a:t>
            </a:r>
            <a:r>
              <a:rPr lang="en-GB" sz="1800" dirty="0">
                <a:latin typeface="Helvetica Neue"/>
                <a:ea typeface="Helvetica Neue"/>
                <a:cs typeface="Helvetica Neue"/>
                <a:sym typeface="Helvetica Neue"/>
              </a:rPr>
              <a:t>]</a:t>
            </a:r>
            <a:endParaRPr sz="1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6" name="Google Shape;24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45171" y="76200"/>
            <a:ext cx="1703450" cy="18437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C2DAF-8B37-764D-A4B3-34353FF20A8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A2B3DE6-BB72-2A4C-A9A6-4427A7E3C7B6}" type="datetime1">
              <a:rPr lang="de-DE" smtClean="0"/>
              <a:t>05.03.19</a:t>
            </a:fld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9EC20-1DAE-994F-BE8A-B5355B2729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833645DC-659A-3742-B55B-9EF780DD542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74713" y="6346076"/>
            <a:ext cx="5430748" cy="365125"/>
          </a:xfrm>
        </p:spPr>
        <p:txBody>
          <a:bodyPr/>
          <a:lstStyle/>
          <a:p>
            <a:r>
              <a:rPr lang="de-DE" dirty="0"/>
              <a:t>SPARQL - </a:t>
            </a:r>
            <a:r>
              <a:rPr lang="de-DE" dirty="0" err="1"/>
              <a:t>Gremlin</a:t>
            </a:r>
            <a:r>
              <a:rPr lang="de-DE" dirty="0"/>
              <a:t> </a:t>
            </a:r>
            <a:r>
              <a:rPr lang="de-DE" dirty="0" err="1"/>
              <a:t>interoperation</a:t>
            </a:r>
            <a:r>
              <a:rPr lang="de-DE" dirty="0"/>
              <a:t> | W3C Graph Data Workshop 2019, Berlin </a:t>
            </a:r>
          </a:p>
        </p:txBody>
      </p:sp>
    </p:spTree>
    <p:extLst>
      <p:ext uri="{BB962C8B-B14F-4D97-AF65-F5344CB8AC3E}">
        <p14:creationId xmlns:p14="http://schemas.microsoft.com/office/powerpoint/2010/main" val="400551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991750" y="365125"/>
            <a:ext cx="2956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SPARQL</a:t>
            </a:r>
            <a:br>
              <a:rPr lang="en-GB"/>
            </a:br>
            <a:r>
              <a:rPr lang="en-GB" sz="1800"/>
              <a:t>Declarative query language</a:t>
            </a:r>
            <a:endParaRPr sz="1800"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t="32700"/>
          <a:stretch/>
        </p:blipFill>
        <p:spPr>
          <a:xfrm>
            <a:off x="7409250" y="4590525"/>
            <a:ext cx="3120526" cy="181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4">
            <a:alphaModFix/>
          </a:blip>
          <a:srcRect l="35786" b="62178"/>
          <a:stretch/>
        </p:blipFill>
        <p:spPr>
          <a:xfrm>
            <a:off x="9353913" y="5350850"/>
            <a:ext cx="2271600" cy="113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5755" y="3794243"/>
            <a:ext cx="2669724" cy="5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53150" y="2935025"/>
            <a:ext cx="3419573" cy="113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98427" y="2086600"/>
            <a:ext cx="1288000" cy="7708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153150" y="365125"/>
            <a:ext cx="3804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Gremlin</a:t>
            </a:r>
            <a:br>
              <a:rPr lang="en-GB"/>
            </a:br>
            <a:r>
              <a:rPr lang="en-GB" sz="1800"/>
              <a:t>Imperative/declarative query language</a:t>
            </a:r>
            <a:endParaRPr sz="1800"/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664950" y="1796950"/>
            <a:ext cx="2167777" cy="113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70300" y="566475"/>
            <a:ext cx="870514" cy="9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10">
            <a:alphaModFix/>
          </a:blip>
          <a:srcRect r="64381"/>
          <a:stretch/>
        </p:blipFill>
        <p:spPr>
          <a:xfrm>
            <a:off x="6993900" y="2183775"/>
            <a:ext cx="1245125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/>
          <p:nvPr/>
        </p:nvSpPr>
        <p:spPr>
          <a:xfrm>
            <a:off x="860588" y="6218250"/>
            <a:ext cx="1482000" cy="351600"/>
          </a:xfrm>
          <a:prstGeom prst="roundRect">
            <a:avLst>
              <a:gd name="adj" fmla="val 16667"/>
            </a:avLst>
          </a:prstGeom>
          <a:solidFill>
            <a:srgbClr val="5BC0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FFFF"/>
                </a:solidFill>
              </a:rPr>
              <a:t>And more...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9121925" y="6218250"/>
            <a:ext cx="1482000" cy="351600"/>
          </a:xfrm>
          <a:prstGeom prst="roundRect">
            <a:avLst>
              <a:gd name="adj" fmla="val 16667"/>
            </a:avLst>
          </a:prstGeom>
          <a:solidFill>
            <a:srgbClr val="5BC0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FFFF"/>
                </a:solidFill>
              </a:rPr>
              <a:t>And more...</a:t>
            </a:r>
            <a:endParaRPr sz="1800" b="1">
              <a:solidFill>
                <a:srgbClr val="FFFFFF"/>
              </a:solidFill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49716" y="1852787"/>
            <a:ext cx="2747960" cy="1164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 rotWithShape="1">
          <a:blip r:embed="rId12">
            <a:alphaModFix/>
          </a:blip>
          <a:srcRect t="28612" b="20367"/>
          <a:stretch/>
        </p:blipFill>
        <p:spPr>
          <a:xfrm>
            <a:off x="2136500" y="2768824"/>
            <a:ext cx="2686152" cy="7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75049" y="2955299"/>
            <a:ext cx="2446176" cy="13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855526" y="3510002"/>
            <a:ext cx="1245125" cy="755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57200" y="4433400"/>
            <a:ext cx="3104199" cy="7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705050" y="4433400"/>
            <a:ext cx="1415939" cy="13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134100" y="4922502"/>
            <a:ext cx="2360025" cy="1376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00673" y="646463"/>
            <a:ext cx="928600" cy="63238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42BA3-7BDE-CB4F-9EDC-711E9BD3902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5AF314E-D8EC-E84E-AB09-BD632A50BFD2}" type="datetime1">
              <a:rPr lang="de-DE" smtClean="0"/>
              <a:t>05.03.19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9625E-7004-C246-83C4-850426F6B9A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74713" y="6346076"/>
            <a:ext cx="5430748" cy="365125"/>
          </a:xfrm>
        </p:spPr>
        <p:txBody>
          <a:bodyPr/>
          <a:lstStyle/>
          <a:p>
            <a:r>
              <a:rPr lang="de-DE" dirty="0"/>
              <a:t>SPARQL - </a:t>
            </a:r>
            <a:r>
              <a:rPr lang="de-DE" dirty="0" err="1"/>
              <a:t>Gremlin</a:t>
            </a:r>
            <a:r>
              <a:rPr lang="de-DE" dirty="0"/>
              <a:t> </a:t>
            </a:r>
            <a:r>
              <a:rPr lang="de-DE" dirty="0" err="1"/>
              <a:t>interoperation</a:t>
            </a:r>
            <a:r>
              <a:rPr lang="de-DE" dirty="0"/>
              <a:t> | W3C Graph Data Workshop 2019, Berlin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D338B-4CE5-EE43-8EE0-D5E50FCE33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t="32700"/>
          <a:stretch/>
        </p:blipFill>
        <p:spPr>
          <a:xfrm>
            <a:off x="7409250" y="4590525"/>
            <a:ext cx="3120526" cy="181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 rotWithShape="1">
          <a:blip r:embed="rId4">
            <a:alphaModFix/>
          </a:blip>
          <a:srcRect l="35786" b="62178"/>
          <a:stretch/>
        </p:blipFill>
        <p:spPr>
          <a:xfrm>
            <a:off x="9353913" y="5350850"/>
            <a:ext cx="2271600" cy="113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5755" y="3794243"/>
            <a:ext cx="2669724" cy="5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53150" y="2935025"/>
            <a:ext cx="3419573" cy="113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98427" y="2086600"/>
            <a:ext cx="1288000" cy="77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8153150" y="365125"/>
            <a:ext cx="3804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Gremlin</a:t>
            </a:r>
            <a:br>
              <a:rPr lang="en-GB"/>
            </a:br>
            <a:r>
              <a:rPr lang="en-GB" sz="1800"/>
              <a:t>Imperative/declarative query language</a:t>
            </a:r>
            <a:endParaRPr sz="1800"/>
          </a:p>
        </p:txBody>
      </p:sp>
      <p:pic>
        <p:nvPicPr>
          <p:cNvPr id="123" name="Google Shape;12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664950" y="1796950"/>
            <a:ext cx="2167777" cy="113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70300" y="566475"/>
            <a:ext cx="870514" cy="9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5"/>
          <p:cNvPicPr preferRelativeResize="0"/>
          <p:nvPr/>
        </p:nvPicPr>
        <p:blipFill rotWithShape="1">
          <a:blip r:embed="rId10">
            <a:alphaModFix/>
          </a:blip>
          <a:srcRect r="64381"/>
          <a:stretch/>
        </p:blipFill>
        <p:spPr>
          <a:xfrm>
            <a:off x="6993900" y="2183775"/>
            <a:ext cx="1245125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5"/>
          <p:cNvSpPr/>
          <p:nvPr/>
        </p:nvSpPr>
        <p:spPr>
          <a:xfrm>
            <a:off x="9121925" y="6218250"/>
            <a:ext cx="1482000" cy="351600"/>
          </a:xfrm>
          <a:prstGeom prst="roundRect">
            <a:avLst>
              <a:gd name="adj" fmla="val 16667"/>
            </a:avLst>
          </a:prstGeom>
          <a:solidFill>
            <a:srgbClr val="5BC0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FFFF"/>
                </a:solidFill>
              </a:rPr>
              <a:t>And more...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27" name="Google Shape;127;p15"/>
          <p:cNvSpPr txBox="1">
            <a:spLocks noGrp="1"/>
          </p:cNvSpPr>
          <p:nvPr>
            <p:ph type="title"/>
          </p:nvPr>
        </p:nvSpPr>
        <p:spPr>
          <a:xfrm>
            <a:off x="991750" y="365125"/>
            <a:ext cx="2956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SPARQL</a:t>
            </a:r>
            <a:br>
              <a:rPr lang="en-GB"/>
            </a:br>
            <a:r>
              <a:rPr lang="en-GB" sz="1800"/>
              <a:t>Declarative query language</a:t>
            </a:r>
            <a:endParaRPr sz="1800"/>
          </a:p>
        </p:txBody>
      </p:sp>
      <p:sp>
        <p:nvSpPr>
          <p:cNvPr id="128" name="Google Shape;128;p15"/>
          <p:cNvSpPr/>
          <p:nvPr/>
        </p:nvSpPr>
        <p:spPr>
          <a:xfrm>
            <a:off x="860588" y="6218250"/>
            <a:ext cx="1482000" cy="351600"/>
          </a:xfrm>
          <a:prstGeom prst="roundRect">
            <a:avLst>
              <a:gd name="adj" fmla="val 16667"/>
            </a:avLst>
          </a:prstGeom>
          <a:solidFill>
            <a:srgbClr val="5BC0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FFFF"/>
                </a:solidFill>
              </a:rPr>
              <a:t>And more...</a:t>
            </a:r>
            <a:endParaRPr sz="1800" b="1">
              <a:solidFill>
                <a:srgbClr val="FFFFFF"/>
              </a:solidFill>
            </a:endParaRPr>
          </a:p>
        </p:txBody>
      </p:sp>
      <p:pic>
        <p:nvPicPr>
          <p:cNvPr id="129" name="Google Shape;129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0673" y="646463"/>
            <a:ext cx="928600" cy="632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49716" y="1852787"/>
            <a:ext cx="2747960" cy="1164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5"/>
          <p:cNvPicPr preferRelativeResize="0"/>
          <p:nvPr/>
        </p:nvPicPr>
        <p:blipFill rotWithShape="1">
          <a:blip r:embed="rId13">
            <a:alphaModFix/>
          </a:blip>
          <a:srcRect t="28612" b="20367"/>
          <a:stretch/>
        </p:blipFill>
        <p:spPr>
          <a:xfrm>
            <a:off x="2136500" y="2768824"/>
            <a:ext cx="2686152" cy="7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75049" y="2955299"/>
            <a:ext cx="2446176" cy="13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855526" y="3510002"/>
            <a:ext cx="1245125" cy="755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57200" y="4433400"/>
            <a:ext cx="3104199" cy="7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705050" y="4433400"/>
            <a:ext cx="1415939" cy="13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134100" y="4922502"/>
            <a:ext cx="2360025" cy="137669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5"/>
          <p:cNvSpPr/>
          <p:nvPr/>
        </p:nvSpPr>
        <p:spPr>
          <a:xfrm>
            <a:off x="3945278" y="489053"/>
            <a:ext cx="2830494" cy="99623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dirty="0">
                <a:latin typeface="Calibri"/>
                <a:ea typeface="Calibri"/>
                <a:cs typeface="Calibri"/>
                <a:sym typeface="Calibri"/>
              </a:rPr>
              <a:t>SPARQL-Gremlin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746F9-C392-C349-8731-CB79E930E65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340B9DF-7A08-0C4F-BA5F-F18B971B0724}" type="datetime1">
              <a:rPr lang="de-DE" smtClean="0"/>
              <a:t>05.03.19</a:t>
            </a:fld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34A93-4189-1745-A505-B04A903ADC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  <p:pic>
        <p:nvPicPr>
          <p:cNvPr id="29" name="Google Shape;89;p13">
            <a:extLst>
              <a:ext uri="{FF2B5EF4-FFF2-40B4-BE49-F238E27FC236}">
                <a16:creationId xmlns:a16="http://schemas.microsoft.com/office/drawing/2014/main" id="{A1FCA6F5-C622-2442-AD08-747A7EDD2190}"/>
              </a:ext>
            </a:extLst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742457" y="1171188"/>
            <a:ext cx="983432" cy="96494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Footer Placeholder 5">
            <a:extLst>
              <a:ext uri="{FF2B5EF4-FFF2-40B4-BE49-F238E27FC236}">
                <a16:creationId xmlns:a16="http://schemas.microsoft.com/office/drawing/2014/main" id="{5706640F-E67C-004D-A678-31FE86F346B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74713" y="6346076"/>
            <a:ext cx="5430748" cy="365125"/>
          </a:xfrm>
        </p:spPr>
        <p:txBody>
          <a:bodyPr/>
          <a:lstStyle/>
          <a:p>
            <a:r>
              <a:rPr lang="de-DE" dirty="0"/>
              <a:t>SPARQL - </a:t>
            </a:r>
            <a:r>
              <a:rPr lang="de-DE" dirty="0" err="1"/>
              <a:t>Gremlin</a:t>
            </a:r>
            <a:r>
              <a:rPr lang="de-DE" dirty="0"/>
              <a:t> </a:t>
            </a:r>
            <a:r>
              <a:rPr lang="de-DE" dirty="0" err="1"/>
              <a:t>interoperation</a:t>
            </a:r>
            <a:r>
              <a:rPr lang="de-DE" dirty="0"/>
              <a:t> | W3C Graph Data Workshop 2019, Berlin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title"/>
          </p:nvPr>
        </p:nvSpPr>
        <p:spPr>
          <a:xfrm>
            <a:off x="1647725" y="623650"/>
            <a:ext cx="2956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SPARQL</a:t>
            </a:r>
            <a:br>
              <a:rPr lang="en-GB"/>
            </a:br>
            <a:endParaRPr sz="1800"/>
          </a:p>
        </p:txBody>
      </p:sp>
      <p:pic>
        <p:nvPicPr>
          <p:cNvPr id="143" name="Google Shape;143;p16"/>
          <p:cNvPicPr preferRelativeResize="0"/>
          <p:nvPr/>
        </p:nvPicPr>
        <p:blipFill rotWithShape="1">
          <a:blip r:embed="rId3">
            <a:alphaModFix/>
          </a:blip>
          <a:srcRect t="32700"/>
          <a:stretch/>
        </p:blipFill>
        <p:spPr>
          <a:xfrm>
            <a:off x="7409250" y="4590525"/>
            <a:ext cx="3120526" cy="181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6"/>
          <p:cNvPicPr preferRelativeResize="0"/>
          <p:nvPr/>
        </p:nvPicPr>
        <p:blipFill rotWithShape="1">
          <a:blip r:embed="rId4">
            <a:alphaModFix/>
          </a:blip>
          <a:srcRect l="35786" b="62178"/>
          <a:stretch/>
        </p:blipFill>
        <p:spPr>
          <a:xfrm>
            <a:off x="9353913" y="5350850"/>
            <a:ext cx="2271600" cy="113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5755" y="3794243"/>
            <a:ext cx="2669724" cy="5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53150" y="2935025"/>
            <a:ext cx="3419573" cy="113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98427" y="2086600"/>
            <a:ext cx="1288000" cy="77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8153150" y="365125"/>
            <a:ext cx="3804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Gremlin</a:t>
            </a:r>
            <a:br>
              <a:rPr lang="en-GB"/>
            </a:br>
            <a:endParaRPr sz="1800"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664950" y="1796950"/>
            <a:ext cx="2167777" cy="113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70300" y="566475"/>
            <a:ext cx="870514" cy="9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2275" y="748800"/>
            <a:ext cx="1355456" cy="9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113221" y="5163225"/>
            <a:ext cx="2956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Cypher</a:t>
            </a:r>
            <a:br>
              <a:rPr lang="en-GB"/>
            </a:br>
            <a:r>
              <a:rPr lang="en-GB" sz="1800"/>
              <a:t>Declarative query language</a:t>
            </a:r>
            <a:endParaRPr sz="1800"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19771" y="5526749"/>
            <a:ext cx="693450" cy="69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 rotWithShape="1">
          <a:blip r:embed="rId12">
            <a:alphaModFix/>
          </a:blip>
          <a:srcRect r="64381"/>
          <a:stretch/>
        </p:blipFill>
        <p:spPr>
          <a:xfrm>
            <a:off x="6993900" y="2183775"/>
            <a:ext cx="1245125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/>
          <p:nvPr/>
        </p:nvSpPr>
        <p:spPr>
          <a:xfrm rot="-2050494">
            <a:off x="3491517" y="4411722"/>
            <a:ext cx="3707000" cy="130511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Calibri"/>
                <a:ea typeface="Calibri"/>
                <a:cs typeface="Calibri"/>
                <a:sym typeface="Calibri"/>
              </a:rPr>
              <a:t>Cypher for Gremlin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6"/>
          <p:cNvSpPr/>
          <p:nvPr/>
        </p:nvSpPr>
        <p:spPr>
          <a:xfrm rot="1878389">
            <a:off x="3474760" y="1679957"/>
            <a:ext cx="3707163" cy="130478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Calibri"/>
                <a:ea typeface="Calibri"/>
                <a:cs typeface="Calibri"/>
                <a:sym typeface="Calibri"/>
              </a:rPr>
              <a:t>SPARQL-Gremlin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9121925" y="6218250"/>
            <a:ext cx="1482000" cy="351600"/>
          </a:xfrm>
          <a:prstGeom prst="roundRect">
            <a:avLst>
              <a:gd name="adj" fmla="val 16667"/>
            </a:avLst>
          </a:prstGeom>
          <a:solidFill>
            <a:srgbClr val="5BC0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FFFF"/>
                </a:solidFill>
              </a:rPr>
              <a:t>And more...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A17F1-A9C5-3842-84B1-B1A448BC879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4CBA18F-EC52-B14C-9453-09217FD95C4F}" type="datetime1">
              <a:rPr lang="de-DE" smtClean="0"/>
              <a:t>05.03.19</a:t>
            </a:fld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7DEDF-28C9-2F47-AB27-E33BE7D9A6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  <p:sp>
        <p:nvSpPr>
          <p:cNvPr id="24" name="Footer Placeholder 5">
            <a:extLst>
              <a:ext uri="{FF2B5EF4-FFF2-40B4-BE49-F238E27FC236}">
                <a16:creationId xmlns:a16="http://schemas.microsoft.com/office/drawing/2014/main" id="{ED06749C-3091-B949-8782-AE9ABE4210B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74713" y="6346076"/>
            <a:ext cx="5430748" cy="365125"/>
          </a:xfrm>
        </p:spPr>
        <p:txBody>
          <a:bodyPr/>
          <a:lstStyle/>
          <a:p>
            <a:r>
              <a:rPr lang="de-DE" dirty="0"/>
              <a:t>SPARQL - </a:t>
            </a:r>
            <a:r>
              <a:rPr lang="de-DE" dirty="0" err="1"/>
              <a:t>Gremlin</a:t>
            </a:r>
            <a:r>
              <a:rPr lang="de-DE" dirty="0"/>
              <a:t> </a:t>
            </a:r>
            <a:r>
              <a:rPr lang="de-DE" dirty="0" err="1"/>
              <a:t>interoperation</a:t>
            </a:r>
            <a:r>
              <a:rPr lang="de-DE" dirty="0"/>
              <a:t> | W3C Graph Data Workshop 2019, Berlin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SPARQL for Gremlin</a:t>
            </a: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body" idx="1"/>
          </p:nvPr>
        </p:nvSpPr>
        <p:spPr>
          <a:xfrm>
            <a:off x="720025" y="17309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GB" sz="2600"/>
              <a:t>Run SPARQL on TinkerPop-enabled database ecosystem (both OLTP databases and OLAP processors) [</a:t>
            </a:r>
            <a:r>
              <a:rPr lang="en-GB" sz="2600" u="sng">
                <a:solidFill>
                  <a:schemeClr val="hlink"/>
                </a:solidFill>
                <a:hlinkClick r:id="rId3"/>
              </a:rPr>
              <a:t>docs</a:t>
            </a:r>
            <a:r>
              <a:rPr lang="en-GB" sz="2600"/>
              <a:t>, </a:t>
            </a:r>
            <a:r>
              <a:rPr lang="en-GB" sz="2600" u="sng">
                <a:solidFill>
                  <a:schemeClr val="hlink"/>
                </a:solidFill>
                <a:hlinkClick r:id="rId4"/>
              </a:rPr>
              <a:t>github</a:t>
            </a:r>
            <a:r>
              <a:rPr lang="en-GB" sz="2600"/>
              <a:t>]</a:t>
            </a:r>
            <a:endParaRPr sz="260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GB" sz="2600"/>
              <a:t>Allow SPARQL with Gremlin steps (composite traversals)</a:t>
            </a:r>
            <a:endParaRPr sz="260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GB" sz="2600"/>
              <a:t>Call Gremlin from SPARQL?</a:t>
            </a:r>
            <a:endParaRPr sz="2600"/>
          </a:p>
        </p:txBody>
      </p:sp>
      <p:pic>
        <p:nvPicPr>
          <p:cNvPr id="164" name="Google Shape;164;p17"/>
          <p:cNvPicPr preferRelativeResize="0"/>
          <p:nvPr/>
        </p:nvPicPr>
        <p:blipFill rotWithShape="1">
          <a:blip r:embed="rId5">
            <a:alphaModFix/>
          </a:blip>
          <a:srcRect l="3762"/>
          <a:stretch/>
        </p:blipFill>
        <p:spPr>
          <a:xfrm>
            <a:off x="3056825" y="3680900"/>
            <a:ext cx="5334700" cy="27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26;p25">
            <a:extLst>
              <a:ext uri="{FF2B5EF4-FFF2-40B4-BE49-F238E27FC236}">
                <a16:creationId xmlns:a16="http://schemas.microsoft.com/office/drawing/2014/main" id="{F22AC2EF-8263-BA4C-8780-9DF3BD49EAA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03750" y="0"/>
            <a:ext cx="1301227" cy="14083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77411FC-7AFE-8F44-A616-A917F8F9E4A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59056D1-6032-5744-B092-8F3AC76C7A8F}" type="datetime1">
              <a:rPr lang="de-DE" smtClean="0"/>
              <a:t>05.03.19</a:t>
            </a:fld>
            <a:endParaRPr lang="de-D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508480F-5480-264A-A149-C935F8338F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194C2673-D99D-9749-B8B4-7D4C04F360F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74713" y="6376898"/>
            <a:ext cx="5430748" cy="365125"/>
          </a:xfrm>
        </p:spPr>
        <p:txBody>
          <a:bodyPr/>
          <a:lstStyle/>
          <a:p>
            <a:r>
              <a:rPr lang="de-DE" dirty="0"/>
              <a:t>SPARQL - </a:t>
            </a:r>
            <a:r>
              <a:rPr lang="de-DE" dirty="0" err="1"/>
              <a:t>Gremlin</a:t>
            </a:r>
            <a:r>
              <a:rPr lang="de-DE" dirty="0"/>
              <a:t> </a:t>
            </a:r>
            <a:r>
              <a:rPr lang="de-DE" dirty="0" err="1"/>
              <a:t>interoperation</a:t>
            </a:r>
            <a:r>
              <a:rPr lang="de-DE" dirty="0"/>
              <a:t> | W3C Graph Data Workshop 2019, Berlin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241575" y="136525"/>
            <a:ext cx="11796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000"/>
              <a:t>1. Run SPARQL on TINKERPOP-enabled databases</a:t>
            </a:r>
            <a:endParaRPr sz="4000"/>
          </a:p>
        </p:txBody>
      </p:sp>
      <p:sp>
        <p:nvSpPr>
          <p:cNvPr id="170" name="Google Shape;170;p18"/>
          <p:cNvSpPr txBox="1"/>
          <p:nvPr/>
        </p:nvSpPr>
        <p:spPr>
          <a:xfrm>
            <a:off x="2284900" y="1475600"/>
            <a:ext cx="9818700" cy="53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 b="1">
                <a:solidFill>
                  <a:srgbClr val="0000FF"/>
                </a:solidFill>
                <a:highlight>
                  <a:srgbClr val="CFE2F3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SELECT</a:t>
            </a:r>
            <a:r>
              <a:rPr lang="en-GB" sz="2000">
                <a:highlight>
                  <a:srgbClr val="CFE2F3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?a ?b ?c </a:t>
            </a:r>
            <a:r>
              <a:rPr lang="en-GB" sz="2000" b="1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</a:t>
            </a:r>
            <a:r>
              <a:rPr lang="en-GB" sz="20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>
                <a:latin typeface="Helvetica Neue"/>
                <a:ea typeface="Helvetica Neue"/>
                <a:cs typeface="Helvetica Neue"/>
                <a:sym typeface="Helvetica Neue"/>
              </a:rPr>
              <a:t>{ 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>
                <a:highlight>
                  <a:srgbClr val="FFF2CC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?a v:label "person" . </a:t>
            </a:r>
            <a:endParaRPr sz="2000">
              <a:highlight>
                <a:srgbClr val="FFF2CC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>
                <a:highlight>
                  <a:srgbClr val="FFF2CC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?a e:knows ?b . </a:t>
            </a:r>
            <a:endParaRPr sz="2000">
              <a:highlight>
                <a:srgbClr val="FFF2CC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>
                <a:highlight>
                  <a:srgbClr val="FFF2CC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?a e:created ?c .  </a:t>
            </a:r>
            <a:endParaRPr sz="2000">
              <a:highlight>
                <a:srgbClr val="FFF2CC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>
                <a:highlight>
                  <a:srgbClr val="FFF2CC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?b e:created ?c .  </a:t>
            </a:r>
            <a:endParaRPr sz="2000">
              <a:highlight>
                <a:srgbClr val="FFF2CC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>
                <a:highlight>
                  <a:srgbClr val="FFF2CC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?a v:age ?d .</a:t>
            </a:r>
            <a:r>
              <a:rPr lang="en-GB" sz="2000"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lang="en-GB" sz="2000" b="1">
                <a:solidFill>
                  <a:srgbClr val="FF0000"/>
                </a:solidFill>
                <a:highlight>
                  <a:srgbClr val="F4CCCC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FILTER</a:t>
            </a:r>
            <a:r>
              <a:rPr lang="en-GB" sz="2000" b="1">
                <a:solidFill>
                  <a:srgbClr val="741B47"/>
                </a:solidFill>
                <a:highlight>
                  <a:srgbClr val="F4CCCC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>
                <a:highlight>
                  <a:srgbClr val="F4CCCC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(?d &lt;= 30) </a:t>
            </a:r>
            <a:endParaRPr sz="2000">
              <a:highlight>
                <a:srgbClr val="F4CCCC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>
                <a:latin typeface="Helvetica Neue"/>
                <a:ea typeface="Helvetica Neue"/>
                <a:cs typeface="Helvetica Neue"/>
                <a:sym typeface="Helvetica Neue"/>
              </a:rPr>
              <a:t>g.V()</a:t>
            </a:r>
            <a:r>
              <a:rPr lang="en-GB" sz="2000" b="1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.match</a:t>
            </a:r>
            <a:r>
              <a:rPr lang="en-GB" sz="2000"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>
                <a:highlight>
                  <a:srgbClr val="FFF2CC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.as(‘a’).hasLabel(‘person’),</a:t>
            </a:r>
            <a:endParaRPr sz="2000">
              <a:highlight>
                <a:srgbClr val="FFF2CC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>
                <a:highlight>
                  <a:srgbClr val="FFF2CC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.as(‘a’).out(‘knows’).as(‘b’),</a:t>
            </a:r>
            <a:endParaRPr sz="2000">
              <a:highlight>
                <a:srgbClr val="FFF2CC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>
                <a:highlight>
                  <a:srgbClr val="FFF2CC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.as(‘a’).out(‘created’).as(‘c’),</a:t>
            </a:r>
            <a:endParaRPr sz="2000">
              <a:highlight>
                <a:srgbClr val="FFF2CC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highlight>
                  <a:srgbClr val="FFF2CC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.as(‘b’).out(‘created’).as(‘c’),</a:t>
            </a:r>
            <a:endParaRPr sz="2000">
              <a:highlight>
                <a:srgbClr val="FFF2CC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>
                <a:highlight>
                  <a:srgbClr val="FFF2CC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.as(‘a’).values(‘age’).as(‘d’)</a:t>
            </a:r>
            <a:r>
              <a:rPr lang="en-GB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GB" sz="2000">
                <a:solidFill>
                  <a:srgbClr val="FF0000"/>
                </a:solidFill>
                <a:highlight>
                  <a:srgbClr val="F4CCCC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where</a:t>
            </a:r>
            <a:r>
              <a:rPr lang="en-GB" sz="2000">
                <a:highlight>
                  <a:srgbClr val="F4CCCC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('d',lte(30)))</a:t>
            </a:r>
            <a:r>
              <a:rPr lang="en-GB" sz="2000">
                <a:solidFill>
                  <a:srgbClr val="0000FF"/>
                </a:solidFill>
                <a:highlight>
                  <a:srgbClr val="C9DAF8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GB" sz="2000" b="1">
                <a:solidFill>
                  <a:srgbClr val="0000FF"/>
                </a:solidFill>
                <a:highlight>
                  <a:srgbClr val="C9DAF8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select</a:t>
            </a:r>
            <a:r>
              <a:rPr lang="en-GB" sz="2000">
                <a:highlight>
                  <a:srgbClr val="C9DAF8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(‘a’,’b’,’c’)</a:t>
            </a:r>
            <a:endParaRPr sz="2000">
              <a:highlight>
                <a:srgbClr val="C9DAF8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725" y="4251600"/>
            <a:ext cx="1224850" cy="129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 txBox="1">
            <a:spLocks noGrp="1"/>
          </p:cNvSpPr>
          <p:nvPr>
            <p:ph type="title"/>
          </p:nvPr>
        </p:nvSpPr>
        <p:spPr>
          <a:xfrm>
            <a:off x="939150" y="1380525"/>
            <a:ext cx="1662300" cy="8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3000"/>
              <a:t>SPARQL</a:t>
            </a:r>
            <a:endParaRPr sz="3000"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572" y="1595738"/>
            <a:ext cx="721725" cy="4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 txBox="1"/>
          <p:nvPr/>
        </p:nvSpPr>
        <p:spPr>
          <a:xfrm>
            <a:off x="8925850" y="1670475"/>
            <a:ext cx="71805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9113000" y="4191925"/>
            <a:ext cx="2759100" cy="1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Gremlin provides GPM construct using </a:t>
            </a:r>
            <a:r>
              <a:rPr lang="en-GB" sz="20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match()-step</a:t>
            </a:r>
            <a:endParaRPr sz="20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" name="Google Shape;226;p25">
            <a:extLst>
              <a:ext uri="{FF2B5EF4-FFF2-40B4-BE49-F238E27FC236}">
                <a16:creationId xmlns:a16="http://schemas.microsoft.com/office/drawing/2014/main" id="{88B1BB1F-CA19-554B-8094-F784690810F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03750" y="0"/>
            <a:ext cx="1301227" cy="14083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A60C9-DB7A-7247-BE4C-2997E66542F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244E2EC-9568-D64D-96B3-338883358F79}" type="datetime1">
              <a:rPr lang="de-DE" smtClean="0"/>
              <a:t>05.03.19</a:t>
            </a:fld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C748E-4011-5749-A084-66AD39E573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52CBAC6A-C4E6-EC4E-9108-84802A6EE4D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74713" y="6376898"/>
            <a:ext cx="5430748" cy="365125"/>
          </a:xfrm>
        </p:spPr>
        <p:txBody>
          <a:bodyPr/>
          <a:lstStyle/>
          <a:p>
            <a:r>
              <a:rPr lang="de-DE" dirty="0"/>
              <a:t>SPARQL - </a:t>
            </a:r>
            <a:r>
              <a:rPr lang="de-DE" dirty="0" err="1"/>
              <a:t>Gremlin</a:t>
            </a:r>
            <a:r>
              <a:rPr lang="de-DE" dirty="0"/>
              <a:t> </a:t>
            </a:r>
            <a:r>
              <a:rPr lang="de-DE" dirty="0" err="1"/>
              <a:t>interoperation</a:t>
            </a:r>
            <a:r>
              <a:rPr lang="de-DE" dirty="0"/>
              <a:t> | W3C Graph Data Workshop 2019, Berlin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>
            <a:spLocks noGrp="1"/>
          </p:cNvSpPr>
          <p:nvPr>
            <p:ph type="title"/>
          </p:nvPr>
        </p:nvSpPr>
        <p:spPr>
          <a:xfrm>
            <a:off x="470175" y="136525"/>
            <a:ext cx="11252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000"/>
              <a:t>SPARQL to Gremlin conceptual flow</a:t>
            </a:r>
            <a:endParaRPr sz="4000"/>
          </a:p>
        </p:txBody>
      </p:sp>
      <p:sp>
        <p:nvSpPr>
          <p:cNvPr id="181" name="Google Shape;181;p19"/>
          <p:cNvSpPr txBox="1"/>
          <p:nvPr/>
        </p:nvSpPr>
        <p:spPr>
          <a:xfrm>
            <a:off x="862500" y="1742650"/>
            <a:ext cx="9961200" cy="46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775" y="1210625"/>
            <a:ext cx="9629950" cy="54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5321" y="121150"/>
            <a:ext cx="1703450" cy="18437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5FF19-DF4C-7F44-B869-01878902F60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97778EA-6868-0248-BD33-7C8C29226950}" type="datetime1">
              <a:rPr lang="de-DE" smtClean="0"/>
              <a:t>05.03.19</a:t>
            </a:fld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F2A52-79F2-C248-8F0C-949465CC7E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5BA3B347-4402-0A49-A0A0-50282DA10D3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74713" y="6376898"/>
            <a:ext cx="5430748" cy="365125"/>
          </a:xfrm>
        </p:spPr>
        <p:txBody>
          <a:bodyPr/>
          <a:lstStyle/>
          <a:p>
            <a:r>
              <a:rPr lang="de-DE" dirty="0"/>
              <a:t>SPARQL - </a:t>
            </a:r>
            <a:r>
              <a:rPr lang="de-DE" dirty="0" err="1"/>
              <a:t>Gremlin</a:t>
            </a:r>
            <a:r>
              <a:rPr lang="de-DE" dirty="0"/>
              <a:t> </a:t>
            </a:r>
            <a:r>
              <a:rPr lang="de-DE" dirty="0" err="1"/>
              <a:t>interoperation</a:t>
            </a:r>
            <a:r>
              <a:rPr lang="de-DE" dirty="0"/>
              <a:t> | W3C Graph Data Workshop 2019, Berlin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>
            <a:spLocks noGrp="1"/>
          </p:cNvSpPr>
          <p:nvPr>
            <p:ph type="title"/>
          </p:nvPr>
        </p:nvSpPr>
        <p:spPr>
          <a:xfrm>
            <a:off x="274250" y="288925"/>
            <a:ext cx="11522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000"/>
              <a:t>1. Run SPARQL on TINKERPOP-enabled databases</a:t>
            </a:r>
            <a:endParaRPr sz="4000"/>
          </a:p>
        </p:txBody>
      </p:sp>
      <p:pic>
        <p:nvPicPr>
          <p:cNvPr id="189" name="Google Shape;189;p20"/>
          <p:cNvPicPr preferRelativeResize="0"/>
          <p:nvPr/>
        </p:nvPicPr>
        <p:blipFill rotWithShape="1">
          <a:blip r:embed="rId3">
            <a:alphaModFix/>
          </a:blip>
          <a:srcRect l="487" t="14731" b="1185"/>
          <a:stretch/>
        </p:blipFill>
        <p:spPr>
          <a:xfrm>
            <a:off x="209825" y="2418525"/>
            <a:ext cx="11795152" cy="415234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>
            <a:spLocks noGrp="1"/>
          </p:cNvSpPr>
          <p:nvPr>
            <p:ph type="title"/>
          </p:nvPr>
        </p:nvSpPr>
        <p:spPr>
          <a:xfrm>
            <a:off x="1167750" y="1532925"/>
            <a:ext cx="1662300" cy="8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3000"/>
              <a:t>SPARQL</a:t>
            </a:r>
            <a:endParaRPr sz="3000"/>
          </a:p>
        </p:txBody>
      </p:sp>
      <p:pic>
        <p:nvPicPr>
          <p:cNvPr id="191" name="Google Shape;19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172" y="1748138"/>
            <a:ext cx="721725" cy="49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2750" y="1552138"/>
            <a:ext cx="833260" cy="88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26;p25">
            <a:extLst>
              <a:ext uri="{FF2B5EF4-FFF2-40B4-BE49-F238E27FC236}">
                <a16:creationId xmlns:a16="http://schemas.microsoft.com/office/drawing/2014/main" id="{758D5C3E-3C06-0046-B4B4-901E96D4C63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03750" y="0"/>
            <a:ext cx="1301227" cy="14083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A71DC-4330-8A48-AF5A-806EE2F2B6D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282BEB0-B23F-774D-9B87-63DD712BEACA}" type="datetime1">
              <a:rPr lang="de-DE" smtClean="0"/>
              <a:t>05.03.19</a:t>
            </a:fld>
            <a:endParaRPr lang="de-D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013C0D-A344-884A-859C-20E99BAF94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B6BFE76-CFEE-754A-A9E6-3F1038C3D35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74713" y="6346076"/>
            <a:ext cx="5430748" cy="365125"/>
          </a:xfrm>
        </p:spPr>
        <p:txBody>
          <a:bodyPr/>
          <a:lstStyle/>
          <a:p>
            <a:r>
              <a:rPr lang="de-DE" dirty="0"/>
              <a:t>SPARQL - </a:t>
            </a:r>
            <a:r>
              <a:rPr lang="de-DE" dirty="0" err="1"/>
              <a:t>Gremlin</a:t>
            </a:r>
            <a:r>
              <a:rPr lang="de-DE" dirty="0"/>
              <a:t> </a:t>
            </a:r>
            <a:r>
              <a:rPr lang="de-DE" dirty="0" err="1"/>
              <a:t>interoperation</a:t>
            </a:r>
            <a:r>
              <a:rPr lang="de-DE" dirty="0"/>
              <a:t> | W3C Graph Data Workshop 2019, Berlin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>
            <a:spLocks noGrp="1"/>
          </p:cNvSpPr>
          <p:nvPr>
            <p:ph type="title"/>
          </p:nvPr>
        </p:nvSpPr>
        <p:spPr>
          <a:xfrm>
            <a:off x="241575" y="136525"/>
            <a:ext cx="11796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000"/>
              <a:t>1. Run SPARQL on TINKERPOP-enabled databases</a:t>
            </a:r>
            <a:endParaRPr sz="4000"/>
          </a:p>
        </p:txBody>
      </p:sp>
      <p:sp>
        <p:nvSpPr>
          <p:cNvPr id="198" name="Google Shape;198;p21"/>
          <p:cNvSpPr txBox="1"/>
          <p:nvPr/>
        </p:nvSpPr>
        <p:spPr>
          <a:xfrm>
            <a:off x="554625" y="1309825"/>
            <a:ext cx="11169900" cy="54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GB" sz="24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SparqlTraversalSource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GB" sz="2400" dirty="0">
                <a:latin typeface="Calibri"/>
                <a:ea typeface="Calibri"/>
                <a:cs typeface="Calibri"/>
                <a:sym typeface="Calibri"/>
              </a:rPr>
              <a:t>Can be used with </a:t>
            </a:r>
            <a:r>
              <a:rPr lang="en-GB" sz="24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RemoteStrategy</a:t>
            </a:r>
            <a:r>
              <a:rPr lang="en-GB" sz="2400" dirty="0">
                <a:latin typeface="Calibri"/>
                <a:ea typeface="Calibri"/>
                <a:cs typeface="Calibri"/>
                <a:sym typeface="Calibri"/>
              </a:rPr>
              <a:t> from 3.4.1 (</a:t>
            </a:r>
            <a:r>
              <a:rPr lang="en-GB" sz="24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commit</a:t>
            </a:r>
            <a:r>
              <a:rPr lang="en-GB" sz="2400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Helvetica Neue"/>
                <a:ea typeface="Helvetica Neue"/>
                <a:cs typeface="Helvetica Neue"/>
                <a:sym typeface="Helvetica Neue"/>
              </a:rPr>
              <a:t>gremlin&gt; graph = </a:t>
            </a:r>
            <a:r>
              <a:rPr lang="en-GB" sz="2000" dirty="0" err="1">
                <a:latin typeface="Helvetica Neue"/>
                <a:ea typeface="Helvetica Neue"/>
                <a:cs typeface="Helvetica Neue"/>
                <a:sym typeface="Helvetica Neue"/>
              </a:rPr>
              <a:t>TinkerFactory.createModern</a:t>
            </a:r>
            <a:r>
              <a:rPr lang="en-GB" sz="2000" dirty="0">
                <a:latin typeface="Helvetica Neue"/>
                <a:ea typeface="Helvetica Neue"/>
                <a:cs typeface="Helvetica Neue"/>
                <a:sym typeface="Helvetica Neue"/>
              </a:rPr>
              <a:t>()</a:t>
            </a:r>
            <a:endParaRPr sz="2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Helvetica Neue"/>
                <a:ea typeface="Helvetica Neue"/>
                <a:cs typeface="Helvetica Neue"/>
                <a:sym typeface="Helvetica Neue"/>
              </a:rPr>
              <a:t>==&gt;</a:t>
            </a:r>
            <a:r>
              <a:rPr lang="en-GB" sz="2000" dirty="0" err="1">
                <a:latin typeface="Helvetica Neue"/>
                <a:ea typeface="Helvetica Neue"/>
                <a:cs typeface="Helvetica Neue"/>
                <a:sym typeface="Helvetica Neue"/>
              </a:rPr>
              <a:t>tinkergraph</a:t>
            </a:r>
            <a:r>
              <a:rPr lang="en-GB" sz="2000" dirty="0">
                <a:latin typeface="Helvetica Neue"/>
                <a:ea typeface="Helvetica Neue"/>
                <a:cs typeface="Helvetica Neue"/>
                <a:sym typeface="Helvetica Neue"/>
              </a:rPr>
              <a:t>[vertices:6 edges:6]</a:t>
            </a:r>
            <a:endParaRPr sz="2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Helvetica Neue"/>
                <a:ea typeface="Helvetica Neue"/>
                <a:cs typeface="Helvetica Neue"/>
                <a:sym typeface="Helvetica Neue"/>
              </a:rPr>
              <a:t>gremlin&gt; g = </a:t>
            </a:r>
            <a:r>
              <a:rPr lang="en-GB" sz="2000" dirty="0" err="1">
                <a:latin typeface="Helvetica Neue"/>
                <a:ea typeface="Helvetica Neue"/>
                <a:cs typeface="Helvetica Neue"/>
                <a:sym typeface="Helvetica Neue"/>
              </a:rPr>
              <a:t>graph.traversal</a:t>
            </a:r>
            <a:r>
              <a:rPr lang="en-GB" sz="2000" dirty="0"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GB" sz="2000" dirty="0" err="1">
                <a:highlight>
                  <a:srgbClr val="FFF2CC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SparqlTraversalSource</a:t>
            </a:r>
            <a:r>
              <a:rPr lang="en-GB" sz="2000" dirty="0">
                <a:latin typeface="Helvetica Neue"/>
                <a:ea typeface="Helvetica Neue"/>
                <a:cs typeface="Helvetica Neue"/>
                <a:sym typeface="Helvetica Neue"/>
              </a:rPr>
              <a:t>) </a:t>
            </a:r>
            <a:endParaRPr sz="2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Helvetica Neue"/>
                <a:ea typeface="Helvetica Neue"/>
                <a:cs typeface="Helvetica Neue"/>
                <a:sym typeface="Helvetica Neue"/>
              </a:rPr>
              <a:t>==&gt;</a:t>
            </a:r>
            <a:r>
              <a:rPr lang="en-GB" sz="2000" dirty="0" err="1">
                <a:latin typeface="Helvetica Neue"/>
                <a:ea typeface="Helvetica Neue"/>
                <a:cs typeface="Helvetica Neue"/>
                <a:sym typeface="Helvetica Neue"/>
              </a:rPr>
              <a:t>sparqltraversalsource</a:t>
            </a:r>
            <a:r>
              <a:rPr lang="en-GB" sz="2000" dirty="0"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lang="en-GB" sz="2000" dirty="0" err="1">
                <a:latin typeface="Helvetica Neue"/>
                <a:ea typeface="Helvetica Neue"/>
                <a:cs typeface="Helvetica Neue"/>
                <a:sym typeface="Helvetica Neue"/>
              </a:rPr>
              <a:t>tinkergraph</a:t>
            </a:r>
            <a:r>
              <a:rPr lang="en-GB" sz="2000" dirty="0">
                <a:latin typeface="Helvetica Neue"/>
                <a:ea typeface="Helvetica Neue"/>
                <a:cs typeface="Helvetica Neue"/>
                <a:sym typeface="Helvetica Neue"/>
              </a:rPr>
              <a:t>[vertices:6 edges:6], standard]</a:t>
            </a:r>
            <a:endParaRPr sz="2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Helvetica Neue"/>
                <a:ea typeface="Helvetica Neue"/>
                <a:cs typeface="Helvetica Neue"/>
                <a:sym typeface="Helvetica Neue"/>
              </a:rPr>
              <a:t>gremlin&gt; </a:t>
            </a:r>
            <a:r>
              <a:rPr lang="en-GB" sz="2000" dirty="0" err="1">
                <a:latin typeface="Helvetica Neue"/>
                <a:ea typeface="Helvetica Neue"/>
                <a:cs typeface="Helvetica Neue"/>
                <a:sym typeface="Helvetica Neue"/>
              </a:rPr>
              <a:t>g.</a:t>
            </a:r>
            <a:r>
              <a:rPr lang="en-GB" sz="2000" dirty="0" err="1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sparql</a:t>
            </a:r>
            <a:r>
              <a:rPr lang="en-GB" sz="2000" dirty="0">
                <a:latin typeface="Helvetica Neue"/>
                <a:ea typeface="Helvetica Neue"/>
                <a:cs typeface="Helvetica Neue"/>
                <a:sym typeface="Helvetica Neue"/>
              </a:rPr>
              <a:t>("""</a:t>
            </a:r>
            <a:r>
              <a:rPr lang="en-GB" sz="2000" dirty="0">
                <a:highlight>
                  <a:srgbClr val="CFE2F3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SELECT ?name ?age</a:t>
            </a:r>
            <a:endParaRPr sz="2000" dirty="0">
              <a:highlight>
                <a:srgbClr val="CFE2F3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highlight>
                  <a:srgbClr val="CFE2F3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              WHERE { ?person </a:t>
            </a:r>
            <a:r>
              <a:rPr lang="en-GB" sz="2000" dirty="0" err="1">
                <a:highlight>
                  <a:srgbClr val="CFE2F3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v:name</a:t>
            </a:r>
            <a:r>
              <a:rPr lang="en-GB" sz="2000" dirty="0">
                <a:highlight>
                  <a:srgbClr val="CFE2F3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?name . ?person </a:t>
            </a:r>
            <a:r>
              <a:rPr lang="en-GB" sz="2000" dirty="0" err="1">
                <a:highlight>
                  <a:srgbClr val="CFE2F3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v:age</a:t>
            </a:r>
            <a:r>
              <a:rPr lang="en-GB" sz="2000" dirty="0">
                <a:highlight>
                  <a:srgbClr val="CFE2F3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?age }</a:t>
            </a:r>
            <a:endParaRPr sz="2000" dirty="0">
              <a:highlight>
                <a:srgbClr val="CFE2F3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highlight>
                  <a:srgbClr val="CFE2F3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              ORDER BY ASC(?age)</a:t>
            </a:r>
            <a:r>
              <a:rPr lang="en-GB" sz="2000" dirty="0">
                <a:latin typeface="Helvetica Neue"/>
                <a:ea typeface="Helvetica Neue"/>
                <a:cs typeface="Helvetica Neue"/>
                <a:sym typeface="Helvetica Neue"/>
              </a:rPr>
              <a:t>""") </a:t>
            </a:r>
            <a:endParaRPr sz="2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Helvetica Neue"/>
                <a:ea typeface="Helvetica Neue"/>
                <a:cs typeface="Helvetica Neue"/>
                <a:sym typeface="Helvetica Neue"/>
              </a:rPr>
              <a:t>==&gt;[name:vadas,age:27]</a:t>
            </a:r>
            <a:endParaRPr sz="2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Helvetica Neue"/>
                <a:ea typeface="Helvetica Neue"/>
                <a:cs typeface="Helvetica Neue"/>
                <a:sym typeface="Helvetica Neue"/>
              </a:rPr>
              <a:t>==&gt;[name:marko,age:29]</a:t>
            </a:r>
            <a:endParaRPr sz="2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Helvetica Neue"/>
                <a:ea typeface="Helvetica Neue"/>
                <a:cs typeface="Helvetica Neue"/>
                <a:sym typeface="Helvetica Neue"/>
              </a:rPr>
              <a:t>==&gt;[name:josh,age:32]</a:t>
            </a:r>
            <a:endParaRPr sz="2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Helvetica Neue"/>
                <a:ea typeface="Helvetica Neue"/>
                <a:cs typeface="Helvetica Neue"/>
                <a:sym typeface="Helvetica Neue"/>
              </a:rPr>
              <a:t>==&gt;[name:peter,age:35]</a:t>
            </a:r>
            <a:endParaRPr sz="2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Google Shape;226;p25">
            <a:extLst>
              <a:ext uri="{FF2B5EF4-FFF2-40B4-BE49-F238E27FC236}">
                <a16:creationId xmlns:a16="http://schemas.microsoft.com/office/drawing/2014/main" id="{4DBAB982-C6EC-1443-B934-6F080EB5FCE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36348" y="136525"/>
            <a:ext cx="1301227" cy="14083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DD890B2-46C6-8E40-A699-9E98C55887D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241039E-925F-2843-B6B9-55ADD2365A0C}" type="datetime1">
              <a:rPr lang="de-DE" smtClean="0"/>
              <a:t>05.03.19</a:t>
            </a:fld>
            <a:endParaRPr lang="de-D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BB8AE8-0257-7840-9AEC-9B380AC409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68E778DF-4EE7-EB44-B895-4365D3C02AB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74713" y="6346076"/>
            <a:ext cx="5430748" cy="365125"/>
          </a:xfrm>
        </p:spPr>
        <p:txBody>
          <a:bodyPr/>
          <a:lstStyle/>
          <a:p>
            <a:r>
              <a:rPr lang="de-DE" dirty="0"/>
              <a:t>SPARQL - </a:t>
            </a:r>
            <a:r>
              <a:rPr lang="de-DE" dirty="0" err="1"/>
              <a:t>Gremlin</a:t>
            </a:r>
            <a:r>
              <a:rPr lang="de-DE" dirty="0"/>
              <a:t> </a:t>
            </a:r>
            <a:r>
              <a:rPr lang="de-DE" dirty="0" err="1"/>
              <a:t>interoperation</a:t>
            </a:r>
            <a:r>
              <a:rPr lang="de-DE" dirty="0"/>
              <a:t> | W3C Graph Data Workshop 2019, Berlin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873</Words>
  <Application>Microsoft Macintosh PowerPoint</Application>
  <PresentationFormat>Widescreen</PresentationFormat>
  <Paragraphs>145</Paragraphs>
  <Slides>14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Arial</vt:lpstr>
      <vt:lpstr>Courier New</vt:lpstr>
      <vt:lpstr>Helvetica Neue</vt:lpstr>
      <vt:lpstr>Office Theme</vt:lpstr>
      <vt:lpstr>SPARQL and Gremlin Interoperation</vt:lpstr>
      <vt:lpstr>SPARQL Declarative query language</vt:lpstr>
      <vt:lpstr>Gremlin Imperative/declarative query language</vt:lpstr>
      <vt:lpstr>SPARQL </vt:lpstr>
      <vt:lpstr>SPARQL for Gremlin</vt:lpstr>
      <vt:lpstr>1. Run SPARQL on TINKERPOP-enabled databases</vt:lpstr>
      <vt:lpstr>SPARQL to Gremlin conceptual flow</vt:lpstr>
      <vt:lpstr>1. Run SPARQL on TINKERPOP-enabled databases</vt:lpstr>
      <vt:lpstr>1. Run SPARQL on TINKERPOP-enabled databases</vt:lpstr>
      <vt:lpstr>2. SPARQL w/ Gremlin steps (composite traversal)</vt:lpstr>
      <vt:lpstr>3. Query SPARQL from Gremlin</vt:lpstr>
      <vt:lpstr>Coverage and Limitations</vt:lpstr>
      <vt:lpstr>Links</vt:lpstr>
      <vt:lpstr>References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SPARQL and Gremlin Interoperation</dc:title>
  <cp:lastModifiedBy>Harsh Thakkar</cp:lastModifiedBy>
  <cp:revision>16</cp:revision>
  <cp:lastPrinted>2019-03-05T07:24:57Z</cp:lastPrinted>
  <dcterms:modified xsi:type="dcterms:W3CDTF">2019-03-05T07:25:04Z</dcterms:modified>
</cp:coreProperties>
</file>