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01493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494234-6D18-4E84-AA3B-3B641CA671AC}"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264474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902573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5160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2371189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223827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5336653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2930122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1051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21158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68876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494234-6D18-4E84-AA3B-3B641CA671AC}"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64556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494234-6D18-4E84-AA3B-3B641CA671AC}" type="datetimeFigureOut">
              <a:rPr lang="en-US" smtClean="0"/>
              <a:t>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650551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50391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37888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8494234-6D18-4E84-AA3B-3B641CA671AC}" type="datetimeFigureOut">
              <a:rPr lang="en-US" smtClean="0"/>
              <a:t>12/2/2023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3407725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494234-6D18-4E84-AA3B-3B641CA671AC}" type="datetimeFigureOut">
              <a:rPr lang="en-US" smtClean="0"/>
              <a:t>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83C2F-87A4-4C49-A90D-E096F5F3EF1D}" type="slidenum">
              <a:rPr lang="en-US" smtClean="0"/>
              <a:t>‹#›</a:t>
            </a:fld>
            <a:endParaRPr lang="en-US"/>
          </a:p>
        </p:txBody>
      </p:sp>
    </p:spTree>
    <p:extLst>
      <p:ext uri="{BB962C8B-B14F-4D97-AF65-F5344CB8AC3E}">
        <p14:creationId xmlns:p14="http://schemas.microsoft.com/office/powerpoint/2010/main" val="1615873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494234-6D18-4E84-AA3B-3B641CA671AC}" type="datetimeFigureOut">
              <a:rPr lang="en-US" smtClean="0"/>
              <a:t>12/2/2023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883C2F-87A4-4C49-A90D-E096F5F3EF1D}" type="slidenum">
              <a:rPr lang="en-US" smtClean="0"/>
              <a:t>‹#›</a:t>
            </a:fld>
            <a:endParaRPr lang="en-US"/>
          </a:p>
        </p:txBody>
      </p:sp>
    </p:spTree>
    <p:extLst>
      <p:ext uri="{BB962C8B-B14F-4D97-AF65-F5344CB8AC3E}">
        <p14:creationId xmlns:p14="http://schemas.microsoft.com/office/powerpoint/2010/main" val="4108040055"/>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0C285E-0F14-4B71-9B4A-8D6818DEE587}"/>
              </a:ext>
            </a:extLst>
          </p:cNvPr>
          <p:cNvSpPr>
            <a:spLocks noGrp="1"/>
          </p:cNvSpPr>
          <p:nvPr>
            <p:ph type="title"/>
          </p:nvPr>
        </p:nvSpPr>
        <p:spPr>
          <a:xfrm>
            <a:off x="1120345" y="609600"/>
            <a:ext cx="9404723" cy="1400530"/>
          </a:xfrm>
        </p:spPr>
        <p:txBody>
          <a:bodyPr/>
          <a:lstStyle/>
          <a:p>
            <a:r>
              <a:rPr lang="en-US" sz="2400" b="1" dirty="0">
                <a:solidFill>
                  <a:schemeClr val="tx1"/>
                </a:solidFill>
              </a:rPr>
              <a:t>ORDER STATISTICS, STRING MATCHING ALGORITHMS,THEIR  PRACTICAL IMPLEMENTATION  AND THEIR APPLICATION TO  REAL LIFE PROBLEMS.</a:t>
            </a:r>
          </a:p>
        </p:txBody>
      </p:sp>
      <p:sp>
        <p:nvSpPr>
          <p:cNvPr id="5" name="Content Placeholder 4">
            <a:extLst>
              <a:ext uri="{FF2B5EF4-FFF2-40B4-BE49-F238E27FC236}">
                <a16:creationId xmlns:a16="http://schemas.microsoft.com/office/drawing/2014/main" id="{A6C655D3-B8EE-4C6A-909F-0922B8B88FBF}"/>
              </a:ext>
            </a:extLst>
          </p:cNvPr>
          <p:cNvSpPr>
            <a:spLocks noGrp="1"/>
          </p:cNvSpPr>
          <p:nvPr>
            <p:ph idx="1"/>
          </p:nvPr>
        </p:nvSpPr>
        <p:spPr>
          <a:xfrm>
            <a:off x="919403" y="1987826"/>
            <a:ext cx="10353193" cy="4273826"/>
          </a:xfrm>
        </p:spPr>
        <p:txBody>
          <a:bodyPr>
            <a:normAutofit lnSpcReduction="10000"/>
          </a:bodyPr>
          <a:lstStyle/>
          <a:p>
            <a:r>
              <a:rPr lang="en-US" dirty="0"/>
              <a:t>Introduction:</a:t>
            </a:r>
          </a:p>
          <a:p>
            <a:pPr marL="0" indent="0">
              <a:buNone/>
            </a:pPr>
            <a:r>
              <a:rPr lang="en-US" dirty="0"/>
              <a:t>   Order statistics refers to the position of an element in a sorted sequence. It is a crucial concept in algorithms and data structures, particularly in those dealing with sorting and selection. The Kth order statistics is the element that would be an the Kth position if the sequence were to be sorted in ascending order. </a:t>
            </a:r>
          </a:p>
          <a:p>
            <a:pPr marL="0" indent="0">
              <a:buNone/>
            </a:pPr>
            <a:r>
              <a:rPr lang="en-US" dirty="0"/>
              <a:t>Order statistics algorithms are designed to efficiently find specific order statistics without having to sort the entire sequence. These algorithms are often  more time efficient than sorting the entire sequence especially for large data sets.</a:t>
            </a:r>
          </a:p>
          <a:p>
            <a:pPr marL="400050" lvl="1" indent="0">
              <a:buNone/>
            </a:pPr>
            <a:r>
              <a:rPr lang="en-US" sz="2200" dirty="0"/>
              <a:t>String matching algorithms are fundamental tools in computer science, enabling the efficient search for patterns within large texts. These algorithms find numerous applications in various fields, including text editing, information retrieval, bioinformatics, and computational linguistics.   </a:t>
            </a:r>
          </a:p>
        </p:txBody>
      </p:sp>
    </p:spTree>
    <p:extLst>
      <p:ext uri="{BB962C8B-B14F-4D97-AF65-F5344CB8AC3E}">
        <p14:creationId xmlns:p14="http://schemas.microsoft.com/office/powerpoint/2010/main" val="320172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F9DBD5-2312-4FF4-B7F3-A2136DC62542}"/>
              </a:ext>
            </a:extLst>
          </p:cNvPr>
          <p:cNvSpPr>
            <a:spLocks noGrp="1"/>
          </p:cNvSpPr>
          <p:nvPr>
            <p:ph idx="1"/>
          </p:nvPr>
        </p:nvSpPr>
        <p:spPr>
          <a:xfrm>
            <a:off x="2004459" y="3073336"/>
            <a:ext cx="8946541" cy="4195481"/>
          </a:xfrm>
        </p:spPr>
        <p:txBody>
          <a:bodyPr/>
          <a:lstStyle/>
          <a:p>
            <a:r>
              <a:rPr lang="en-US" b="1" dirty="0"/>
              <a:t>Spelling and Grammar Checking</a:t>
            </a:r>
          </a:p>
          <a:p>
            <a:pPr marL="0" indent="0">
              <a:buNone/>
            </a:pPr>
            <a:r>
              <a:rPr lang="en-US" dirty="0"/>
              <a:t> String matching is used to compare words against a dictionary or grammar rules to identify potential spelling errors, grammatical mistakes, and typos. This helps improve the overall quality of written communication .</a:t>
            </a:r>
          </a:p>
        </p:txBody>
      </p:sp>
      <p:sp>
        <p:nvSpPr>
          <p:cNvPr id="5" name="Title 4">
            <a:extLst>
              <a:ext uri="{FF2B5EF4-FFF2-40B4-BE49-F238E27FC236}">
                <a16:creationId xmlns:a16="http://schemas.microsoft.com/office/drawing/2014/main" id="{AA6CA12A-CF8A-4050-B6B2-22D17E11CE80}"/>
              </a:ext>
            </a:extLst>
          </p:cNvPr>
          <p:cNvSpPr>
            <a:spLocks noGrp="1"/>
          </p:cNvSpPr>
          <p:nvPr>
            <p:ph type="title"/>
          </p:nvPr>
        </p:nvSpPr>
        <p:spPr>
          <a:xfrm>
            <a:off x="2004459" y="2028470"/>
            <a:ext cx="9404723" cy="1400530"/>
          </a:xfrm>
        </p:spPr>
        <p:txBody>
          <a:bodyPr/>
          <a:lstStyle/>
          <a:p>
            <a:r>
              <a:rPr lang="en-US" b="1" dirty="0">
                <a:latin typeface="Times New Roman" panose="02020603050405020304" pitchFamily="18" charset="0"/>
                <a:cs typeface="Times New Roman" panose="02020603050405020304" pitchFamily="18" charset="0"/>
              </a:rPr>
              <a:t>TEXT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EDITOR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61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379CC-E876-4169-8A1E-72AB0A422ADA}"/>
              </a:ext>
            </a:extLst>
          </p:cNvPr>
          <p:cNvSpPr>
            <a:spLocks noGrp="1"/>
          </p:cNvSpPr>
          <p:nvPr>
            <p:ph idx="1"/>
          </p:nvPr>
        </p:nvSpPr>
        <p:spPr>
          <a:xfrm>
            <a:off x="1885190" y="2954066"/>
            <a:ext cx="8946541" cy="4195481"/>
          </a:xfrm>
        </p:spPr>
        <p:txBody>
          <a:bodyPr/>
          <a:lstStyle/>
          <a:p>
            <a:r>
              <a:rPr lang="en-US" dirty="0"/>
              <a:t>String matching enables the selection and highlighting of specific text segments based on predefined criteria, such as keywords, phrases, or patterns. This facilitates easy identification and organization of important information</a:t>
            </a:r>
          </a:p>
          <a:p>
            <a:endParaRPr lang="en-US" dirty="0"/>
          </a:p>
        </p:txBody>
      </p:sp>
      <p:sp>
        <p:nvSpPr>
          <p:cNvPr id="4" name="Rectangle 3">
            <a:extLst>
              <a:ext uri="{FF2B5EF4-FFF2-40B4-BE49-F238E27FC236}">
                <a16:creationId xmlns:a16="http://schemas.microsoft.com/office/drawing/2014/main" id="{8C0AD949-0BFE-4984-9459-D89655CA2162}"/>
              </a:ext>
            </a:extLst>
          </p:cNvPr>
          <p:cNvSpPr/>
          <p:nvPr/>
        </p:nvSpPr>
        <p:spPr>
          <a:xfrm>
            <a:off x="1985243" y="2113722"/>
            <a:ext cx="5714270" cy="1152939"/>
          </a:xfrm>
          <a:prstGeom prst="rect">
            <a:avLst/>
          </a:prstGeom>
          <a:noFill/>
          <a:ln>
            <a:noFill/>
          </a:ln>
        </p:spPr>
        <p:style>
          <a:lnRef idx="0">
            <a:scrgbClr r="0" g="0" b="0"/>
          </a:lnRef>
          <a:fillRef idx="0">
            <a:scrgbClr r="0" g="0" b="0"/>
          </a:fillRef>
          <a:effectRef idx="0">
            <a:scrgbClr r="0" g="0" b="0"/>
          </a:effectRef>
          <a:fontRef idx="minor">
            <a:schemeClr val="accent5"/>
          </a:fontRef>
        </p:style>
        <p:txBody>
          <a:bodyPr rtlCol="0" anchor="ctr"/>
          <a:lstStyle/>
          <a:p>
            <a:pPr algn="ctr"/>
            <a:r>
              <a:rPr lang="en-US" sz="2400" b="1" dirty="0">
                <a:solidFill>
                  <a:schemeClr val="tx1"/>
                </a:solidFill>
              </a:rPr>
              <a:t>Text Highlighting and Annotation</a:t>
            </a:r>
            <a:r>
              <a:rPr lang="en-US" sz="2400" dirty="0"/>
              <a:t>:</a:t>
            </a:r>
          </a:p>
        </p:txBody>
      </p:sp>
    </p:spTree>
    <p:extLst>
      <p:ext uri="{BB962C8B-B14F-4D97-AF65-F5344CB8AC3E}">
        <p14:creationId xmlns:p14="http://schemas.microsoft.com/office/powerpoint/2010/main" val="1880216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14A2-9490-47BB-9DA1-13A94E5C8740}"/>
              </a:ext>
            </a:extLst>
          </p:cNvPr>
          <p:cNvSpPr>
            <a:spLocks noGrp="1"/>
          </p:cNvSpPr>
          <p:nvPr>
            <p:ph type="title"/>
          </p:nvPr>
        </p:nvSpPr>
        <p:spPr>
          <a:xfrm>
            <a:off x="1865311" y="2148997"/>
            <a:ext cx="9404723" cy="647212"/>
          </a:xfrm>
        </p:spPr>
        <p:txBody>
          <a:bodyPr/>
          <a:lstStyle/>
          <a:p>
            <a:r>
              <a:rPr lang="en-US" sz="2800" b="1" dirty="0"/>
              <a:t>WHEN TO USE STRING MATCHING ALGORITHMS</a:t>
            </a:r>
          </a:p>
        </p:txBody>
      </p:sp>
      <p:sp>
        <p:nvSpPr>
          <p:cNvPr id="3" name="Content Placeholder 2">
            <a:extLst>
              <a:ext uri="{FF2B5EF4-FFF2-40B4-BE49-F238E27FC236}">
                <a16:creationId xmlns:a16="http://schemas.microsoft.com/office/drawing/2014/main" id="{18DBF9AF-E7AD-404F-87F6-10B3C333582E}"/>
              </a:ext>
            </a:extLst>
          </p:cNvPr>
          <p:cNvSpPr>
            <a:spLocks noGrp="1"/>
          </p:cNvSpPr>
          <p:nvPr>
            <p:ph idx="1"/>
          </p:nvPr>
        </p:nvSpPr>
        <p:spPr>
          <a:xfrm>
            <a:off x="2222181" y="2940814"/>
            <a:ext cx="7828653" cy="2704612"/>
          </a:xfrm>
        </p:spPr>
        <p:txBody>
          <a:bodyPr/>
          <a:lstStyle/>
          <a:p>
            <a:r>
              <a:rPr lang="en-US" dirty="0"/>
              <a:t>String matching algorithms are a fundamental tool in computer science and are widely used in various applications, including :</a:t>
            </a:r>
          </a:p>
          <a:p>
            <a:r>
              <a:rPr lang="en-US" dirty="0"/>
              <a:t>Text processing: String matching algorithms are used to find occurrences of a pattern within a larger text or string. This is essential for tasks such as:</a:t>
            </a:r>
          </a:p>
          <a:p>
            <a:pPr marL="0" indent="0">
              <a:buNone/>
            </a:pPr>
            <a:r>
              <a:rPr lang="en-US" dirty="0"/>
              <a:t>-Search engines, spell checking </a:t>
            </a:r>
            <a:r>
              <a:rPr lang="en-US" dirty="0" err="1"/>
              <a:t>e.t.c</a:t>
            </a:r>
            <a:endParaRPr lang="en-US" dirty="0"/>
          </a:p>
        </p:txBody>
      </p:sp>
    </p:spTree>
    <p:extLst>
      <p:ext uri="{BB962C8B-B14F-4D97-AF65-F5344CB8AC3E}">
        <p14:creationId xmlns:p14="http://schemas.microsoft.com/office/powerpoint/2010/main" val="5472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0F58-C447-458E-94A5-6F4DA7418252}"/>
              </a:ext>
            </a:extLst>
          </p:cNvPr>
          <p:cNvSpPr>
            <a:spLocks noGrp="1"/>
          </p:cNvSpPr>
          <p:nvPr>
            <p:ph type="title"/>
          </p:nvPr>
        </p:nvSpPr>
        <p:spPr>
          <a:xfrm>
            <a:off x="1981200" y="1371600"/>
            <a:ext cx="9404723" cy="620708"/>
          </a:xfrm>
        </p:spPr>
        <p:txBody>
          <a:bodyPr/>
          <a:lstStyle/>
          <a:p>
            <a:r>
              <a:rPr lang="en-US" sz="2800" b="1" dirty="0"/>
              <a:t>ORDER STATISTICS ALGORITHMS: </a:t>
            </a:r>
          </a:p>
        </p:txBody>
      </p:sp>
      <p:sp>
        <p:nvSpPr>
          <p:cNvPr id="3" name="Content Placeholder 2">
            <a:extLst>
              <a:ext uri="{FF2B5EF4-FFF2-40B4-BE49-F238E27FC236}">
                <a16:creationId xmlns:a16="http://schemas.microsoft.com/office/drawing/2014/main" id="{41AEF030-6E3E-4B2D-9291-8C27FB9CE8D4}"/>
              </a:ext>
            </a:extLst>
          </p:cNvPr>
          <p:cNvSpPr>
            <a:spLocks noGrp="1"/>
          </p:cNvSpPr>
          <p:nvPr>
            <p:ph idx="1"/>
          </p:nvPr>
        </p:nvSpPr>
        <p:spPr>
          <a:xfrm>
            <a:off x="1981200" y="2398643"/>
            <a:ext cx="8753061" cy="4055166"/>
          </a:xfrm>
        </p:spPr>
        <p:txBody>
          <a:bodyPr>
            <a:normAutofit lnSpcReduction="10000"/>
          </a:bodyPr>
          <a:lstStyle/>
          <a:p>
            <a:pPr marL="0" indent="0">
              <a:buNone/>
            </a:pPr>
            <a:r>
              <a:rPr lang="en-US" dirty="0"/>
              <a:t>Order statistics refers to the position of an </a:t>
            </a:r>
            <a:r>
              <a:rPr lang="en-US" dirty="0" err="1"/>
              <a:t>elemenst</a:t>
            </a:r>
            <a:r>
              <a:rPr lang="en-US" dirty="0"/>
              <a:t> in a sorted array. Some common order statistics algorithms include:</a:t>
            </a:r>
          </a:p>
          <a:p>
            <a:pPr>
              <a:buFont typeface="Wingdings" panose="05000000000000000000" pitchFamily="2" charset="2"/>
              <a:buChar char="Ø"/>
            </a:pPr>
            <a:r>
              <a:rPr lang="en-US" dirty="0"/>
              <a:t>Median of medians: </a:t>
            </a:r>
          </a:p>
          <a:p>
            <a:pPr marL="0" indent="0">
              <a:buNone/>
            </a:pPr>
            <a:r>
              <a:rPr lang="en-US" dirty="0"/>
              <a:t>This algorithm recursively partitions the input sequences into smaller subsets and estimates their medians. It then partitions the input around the median of medians, effectively reducing the search space.</a:t>
            </a:r>
          </a:p>
          <a:p>
            <a:pPr>
              <a:buFont typeface="Wingdings" panose="05000000000000000000" pitchFamily="2" charset="2"/>
              <a:buChar char="Ø"/>
            </a:pPr>
            <a:r>
              <a:rPr lang="en-US" dirty="0"/>
              <a:t>Deterministic select: </a:t>
            </a:r>
          </a:p>
          <a:p>
            <a:pPr marL="0" indent="0">
              <a:buNone/>
            </a:pPr>
            <a:r>
              <a:rPr lang="en-US" dirty="0"/>
              <a:t>This algorithm utilizes the divide-and-conquer strategy, repeatedly partitioning the input sequence around a pivot element and recursively searching for the desired order statistics in the relevant partition. </a:t>
            </a:r>
          </a:p>
          <a:p>
            <a:pPr marL="0" indent="0">
              <a:buNone/>
            </a:pPr>
            <a:endParaRPr lang="en-US" dirty="0"/>
          </a:p>
        </p:txBody>
      </p:sp>
    </p:spTree>
    <p:extLst>
      <p:ext uri="{BB962C8B-B14F-4D97-AF65-F5344CB8AC3E}">
        <p14:creationId xmlns:p14="http://schemas.microsoft.com/office/powerpoint/2010/main" val="20658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5253-DD47-4878-A563-85D7BC7DAF02}"/>
              </a:ext>
            </a:extLst>
          </p:cNvPr>
          <p:cNvSpPr>
            <a:spLocks noGrp="1"/>
          </p:cNvSpPr>
          <p:nvPr>
            <p:ph type="title"/>
          </p:nvPr>
        </p:nvSpPr>
        <p:spPr>
          <a:xfrm>
            <a:off x="2223120" y="1221344"/>
            <a:ext cx="9404723" cy="527943"/>
          </a:xfrm>
        </p:spPr>
        <p:txBody>
          <a:bodyPr/>
          <a:lstStyle/>
          <a:p>
            <a:r>
              <a:rPr lang="en-US" sz="2800" b="1" dirty="0"/>
              <a:t>DIVERSE APPLICATIONS IN VARIOUS FEILDS</a:t>
            </a:r>
          </a:p>
        </p:txBody>
      </p:sp>
      <p:sp>
        <p:nvSpPr>
          <p:cNvPr id="3" name="Content Placeholder 2">
            <a:extLst>
              <a:ext uri="{FF2B5EF4-FFF2-40B4-BE49-F238E27FC236}">
                <a16:creationId xmlns:a16="http://schemas.microsoft.com/office/drawing/2014/main" id="{3FEE4E04-0E20-4F1A-AC52-D19CDCDCADD6}"/>
              </a:ext>
            </a:extLst>
          </p:cNvPr>
          <p:cNvSpPr>
            <a:spLocks noGrp="1"/>
          </p:cNvSpPr>
          <p:nvPr>
            <p:ph idx="1"/>
          </p:nvPr>
        </p:nvSpPr>
        <p:spPr>
          <a:xfrm>
            <a:off x="1689653" y="2160107"/>
            <a:ext cx="7732644" cy="3869634"/>
          </a:xfrm>
        </p:spPr>
        <p:txBody>
          <a:bodyPr>
            <a:normAutofit/>
          </a:bodyPr>
          <a:lstStyle/>
          <a:p>
            <a:pPr>
              <a:buFont typeface="Wingdings" panose="05000000000000000000" pitchFamily="2" charset="2"/>
              <a:buChar char="ü"/>
            </a:pPr>
            <a:r>
              <a:rPr lang="en-US" dirty="0"/>
              <a:t>Data analysis: Finding quantiles, percentiles, and other summary statistics of datasets</a:t>
            </a:r>
          </a:p>
          <a:p>
            <a:pPr>
              <a:buFont typeface="Wingdings" panose="05000000000000000000" pitchFamily="2" charset="2"/>
              <a:buChar char="ü"/>
            </a:pPr>
            <a:r>
              <a:rPr lang="en-US" dirty="0"/>
              <a:t>Algorithm design :  Optimizing, sorting algorithms and designing efficient selection algorithms</a:t>
            </a:r>
          </a:p>
          <a:p>
            <a:pPr>
              <a:buFont typeface="Wingdings" panose="05000000000000000000" pitchFamily="2" charset="2"/>
              <a:buChar char="ü"/>
            </a:pPr>
            <a:r>
              <a:rPr lang="en-US" dirty="0"/>
              <a:t>Statistical inference: Estimating population parameter based on sample data</a:t>
            </a:r>
          </a:p>
          <a:p>
            <a:pPr>
              <a:buFont typeface="Wingdings" panose="05000000000000000000" pitchFamily="2" charset="2"/>
              <a:buChar char="ü"/>
            </a:pPr>
            <a:r>
              <a:rPr lang="en-US" dirty="0"/>
              <a:t>Computational geometry: Finding medians, centroids and other geometric properties of point set.</a:t>
            </a:r>
          </a:p>
          <a:p>
            <a:pPr>
              <a:buFont typeface="Wingdings" panose="05000000000000000000" pitchFamily="2" charset="2"/>
              <a:buChar char="ü"/>
            </a:pPr>
            <a:r>
              <a:rPr lang="en-US" dirty="0"/>
              <a:t>Machine learning: Selecting relevant features for classification and registration tasks.</a:t>
            </a:r>
          </a:p>
        </p:txBody>
      </p:sp>
    </p:spTree>
    <p:extLst>
      <p:ext uri="{BB962C8B-B14F-4D97-AF65-F5344CB8AC3E}">
        <p14:creationId xmlns:p14="http://schemas.microsoft.com/office/powerpoint/2010/main" val="65622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1E93-BC7F-4E20-8A8A-9A7E530301F0}"/>
              </a:ext>
            </a:extLst>
          </p:cNvPr>
          <p:cNvSpPr>
            <a:spLocks noGrp="1"/>
          </p:cNvSpPr>
          <p:nvPr>
            <p:ph type="title"/>
          </p:nvPr>
        </p:nvSpPr>
        <p:spPr>
          <a:xfrm>
            <a:off x="3203781" y="2029726"/>
            <a:ext cx="9404723" cy="819491"/>
          </a:xfrm>
        </p:spPr>
        <p:txBody>
          <a:bodyPr/>
          <a:lstStyle/>
          <a:p>
            <a:r>
              <a:rPr lang="en-US" sz="3200" b="1" dirty="0"/>
              <a:t>WHEN TO USE ORDER STATISTICS</a:t>
            </a:r>
          </a:p>
        </p:txBody>
      </p:sp>
      <p:sp>
        <p:nvSpPr>
          <p:cNvPr id="3" name="Content Placeholder 2">
            <a:extLst>
              <a:ext uri="{FF2B5EF4-FFF2-40B4-BE49-F238E27FC236}">
                <a16:creationId xmlns:a16="http://schemas.microsoft.com/office/drawing/2014/main" id="{BD0100A6-249B-4D81-94E5-D8E3FB19CB77}"/>
              </a:ext>
            </a:extLst>
          </p:cNvPr>
          <p:cNvSpPr>
            <a:spLocks noGrp="1"/>
          </p:cNvSpPr>
          <p:nvPr>
            <p:ph idx="1"/>
          </p:nvPr>
        </p:nvSpPr>
        <p:spPr>
          <a:xfrm>
            <a:off x="2759834" y="3113092"/>
            <a:ext cx="8946541" cy="4195481"/>
          </a:xfrm>
        </p:spPr>
        <p:txBody>
          <a:bodyPr/>
          <a:lstStyle/>
          <a:p>
            <a:r>
              <a:rPr lang="en-US" dirty="0"/>
              <a:t>Estimate the location of a distribution</a:t>
            </a:r>
          </a:p>
          <a:p>
            <a:r>
              <a:rPr lang="en-US" dirty="0"/>
              <a:t>To estimate the scale of a distribution</a:t>
            </a:r>
          </a:p>
          <a:p>
            <a:r>
              <a:rPr lang="en-US" dirty="0"/>
              <a:t>To test hypothesis about the location or scale of distribution</a:t>
            </a:r>
          </a:p>
          <a:p>
            <a:r>
              <a:rPr lang="en-US" dirty="0"/>
              <a:t>To make predictions about the data</a:t>
            </a:r>
          </a:p>
          <a:p>
            <a:endParaRPr lang="en-US" dirty="0"/>
          </a:p>
          <a:p>
            <a:endParaRPr lang="en-US" dirty="0"/>
          </a:p>
        </p:txBody>
      </p:sp>
    </p:spTree>
    <p:extLst>
      <p:ext uri="{BB962C8B-B14F-4D97-AF65-F5344CB8AC3E}">
        <p14:creationId xmlns:p14="http://schemas.microsoft.com/office/powerpoint/2010/main" val="1524934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A021F-3078-4223-873C-B26C6FF6AD14}"/>
              </a:ext>
            </a:extLst>
          </p:cNvPr>
          <p:cNvSpPr>
            <a:spLocks noGrp="1"/>
          </p:cNvSpPr>
          <p:nvPr>
            <p:ph type="title"/>
          </p:nvPr>
        </p:nvSpPr>
        <p:spPr>
          <a:xfrm>
            <a:off x="2289380" y="2060973"/>
            <a:ext cx="9404723" cy="536453"/>
          </a:xfrm>
        </p:spPr>
        <p:txBody>
          <a:bodyPr/>
          <a:lstStyle/>
          <a:p>
            <a:r>
              <a:rPr lang="en-US" sz="2800" dirty="0"/>
              <a:t>To estimate the location of a distribution</a:t>
            </a:r>
          </a:p>
        </p:txBody>
      </p:sp>
      <p:sp>
        <p:nvSpPr>
          <p:cNvPr id="3" name="Content Placeholder 2">
            <a:extLst>
              <a:ext uri="{FF2B5EF4-FFF2-40B4-BE49-F238E27FC236}">
                <a16:creationId xmlns:a16="http://schemas.microsoft.com/office/drawing/2014/main" id="{40816436-D5DA-4E13-B29C-42AC74FB5221}"/>
              </a:ext>
            </a:extLst>
          </p:cNvPr>
          <p:cNvSpPr>
            <a:spLocks noGrp="1"/>
          </p:cNvSpPr>
          <p:nvPr>
            <p:ph idx="1"/>
          </p:nvPr>
        </p:nvSpPr>
        <p:spPr>
          <a:xfrm>
            <a:off x="2070721" y="2907012"/>
            <a:ext cx="7802149" cy="4195481"/>
          </a:xfrm>
        </p:spPr>
        <p:txBody>
          <a:bodyPr/>
          <a:lstStyle/>
          <a:p>
            <a:pPr marL="0" indent="0">
              <a:buNone/>
            </a:pPr>
            <a:r>
              <a:rPr lang="en-US" dirty="0"/>
              <a:t>The median quartile estimate the location of a distribution. The median, quartiles, and percentiles are all order statistics that can be used to estimate the location of a distribution. For example, the median is the middle value when the data is ordered from smallest to largest. The quartiles divide the data into four equal quarters. The percentiles divide the data into 100 equal intervals."</a:t>
            </a:r>
          </a:p>
        </p:txBody>
      </p:sp>
    </p:spTree>
    <p:extLst>
      <p:ext uri="{BB962C8B-B14F-4D97-AF65-F5344CB8AC3E}">
        <p14:creationId xmlns:p14="http://schemas.microsoft.com/office/powerpoint/2010/main" val="3926582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743E-CC8C-4009-85FE-F49CBE53BAE0}"/>
              </a:ext>
            </a:extLst>
          </p:cNvPr>
          <p:cNvSpPr>
            <a:spLocks noGrp="1"/>
          </p:cNvSpPr>
          <p:nvPr>
            <p:ph type="title"/>
          </p:nvPr>
        </p:nvSpPr>
        <p:spPr>
          <a:xfrm>
            <a:off x="2999994" y="2321274"/>
            <a:ext cx="6192011" cy="488186"/>
          </a:xfrm>
        </p:spPr>
        <p:txBody>
          <a:bodyPr/>
          <a:lstStyle/>
          <a:p>
            <a:r>
              <a:rPr lang="en-US" sz="2800" dirty="0"/>
              <a:t>STRING MATCHING ALGORITHM</a:t>
            </a:r>
          </a:p>
        </p:txBody>
      </p:sp>
      <p:sp>
        <p:nvSpPr>
          <p:cNvPr id="3" name="Content Placeholder 2">
            <a:extLst>
              <a:ext uri="{FF2B5EF4-FFF2-40B4-BE49-F238E27FC236}">
                <a16:creationId xmlns:a16="http://schemas.microsoft.com/office/drawing/2014/main" id="{DEEBF1AC-17BD-4FC3-BC19-208B2E7AF941}"/>
              </a:ext>
            </a:extLst>
          </p:cNvPr>
          <p:cNvSpPr>
            <a:spLocks noGrp="1"/>
          </p:cNvSpPr>
          <p:nvPr>
            <p:ph idx="1"/>
          </p:nvPr>
        </p:nvSpPr>
        <p:spPr>
          <a:xfrm>
            <a:off x="2241308" y="3232363"/>
            <a:ext cx="7709384" cy="2519082"/>
          </a:xfrm>
        </p:spPr>
        <p:txBody>
          <a:bodyPr/>
          <a:lstStyle/>
          <a:p>
            <a:r>
              <a:rPr lang="en-US" dirty="0"/>
              <a:t>String matching algorithms are a fundamental tool in computer science and are used in a wide variety of applications, including text processing, data mining, information retrieval, and pattern recognition. These algorithms aim to locate occurrences of a pattern within a larger text or string."</a:t>
            </a:r>
          </a:p>
        </p:txBody>
      </p:sp>
    </p:spTree>
    <p:extLst>
      <p:ext uri="{BB962C8B-B14F-4D97-AF65-F5344CB8AC3E}">
        <p14:creationId xmlns:p14="http://schemas.microsoft.com/office/powerpoint/2010/main" val="3817400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71CF9-7BDF-4400-A34B-49A8A8BEC990}"/>
              </a:ext>
            </a:extLst>
          </p:cNvPr>
          <p:cNvSpPr>
            <a:spLocks noGrp="1"/>
          </p:cNvSpPr>
          <p:nvPr>
            <p:ph idx="1"/>
          </p:nvPr>
        </p:nvSpPr>
        <p:spPr>
          <a:xfrm>
            <a:off x="2307569" y="2742032"/>
            <a:ext cx="7576862" cy="3115430"/>
          </a:xfrm>
        </p:spPr>
        <p:txBody>
          <a:bodyPr/>
          <a:lstStyle/>
          <a:p>
            <a:r>
              <a:rPr lang="en-US" dirty="0"/>
              <a:t>There are two main types of string matching algorithms: exact matching and approximate matching. Exact matching algorithms find all occurrences of a pattern in a text, while approximate matching algorithms find occurrences of a pattern that are similar to but not exactly equal to the pattern."</a:t>
            </a:r>
          </a:p>
        </p:txBody>
      </p:sp>
    </p:spTree>
    <p:extLst>
      <p:ext uri="{BB962C8B-B14F-4D97-AF65-F5344CB8AC3E}">
        <p14:creationId xmlns:p14="http://schemas.microsoft.com/office/powerpoint/2010/main" val="148823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9A91-D06D-427B-9969-261C3CAD3CA3}"/>
              </a:ext>
            </a:extLst>
          </p:cNvPr>
          <p:cNvSpPr>
            <a:spLocks noGrp="1"/>
          </p:cNvSpPr>
          <p:nvPr>
            <p:ph type="title"/>
          </p:nvPr>
        </p:nvSpPr>
        <p:spPr>
          <a:xfrm>
            <a:off x="2188769" y="2029726"/>
            <a:ext cx="9404723" cy="514691"/>
          </a:xfrm>
        </p:spPr>
        <p:txBody>
          <a:bodyPr/>
          <a:lstStyle/>
          <a:p>
            <a:r>
              <a:rPr lang="en-US" sz="2400" b="1" dirty="0"/>
              <a:t>APPLICATIONS OF STRING MATCHING ALGORITHMS</a:t>
            </a:r>
          </a:p>
        </p:txBody>
      </p:sp>
      <p:sp>
        <p:nvSpPr>
          <p:cNvPr id="3" name="Content Placeholder 2">
            <a:extLst>
              <a:ext uri="{FF2B5EF4-FFF2-40B4-BE49-F238E27FC236}">
                <a16:creationId xmlns:a16="http://schemas.microsoft.com/office/drawing/2014/main" id="{51DC4227-B0AE-4627-9323-F8B9B0E52761}"/>
              </a:ext>
            </a:extLst>
          </p:cNvPr>
          <p:cNvSpPr>
            <a:spLocks noGrp="1"/>
          </p:cNvSpPr>
          <p:nvPr>
            <p:ph idx="1"/>
          </p:nvPr>
        </p:nvSpPr>
        <p:spPr>
          <a:xfrm>
            <a:off x="2428531" y="3073335"/>
            <a:ext cx="7616618" cy="3168439"/>
          </a:xfrm>
        </p:spPr>
        <p:txBody>
          <a:bodyPr>
            <a:normAutofit lnSpcReduction="10000"/>
          </a:bodyPr>
          <a:lstStyle/>
          <a:p>
            <a:pPr marL="0" indent="0">
              <a:buNone/>
            </a:pPr>
            <a:r>
              <a:rPr lang="en-US" dirty="0"/>
              <a:t>String matching algorithms are used in a wide variety of applications, including:</a:t>
            </a:r>
          </a:p>
          <a:p>
            <a:r>
              <a:rPr lang="en-US" dirty="0"/>
              <a:t>Text editors: String matching algorithms are used to find words, phrases, and other patterns in text.</a:t>
            </a:r>
          </a:p>
          <a:p>
            <a:r>
              <a:rPr lang="en-US" dirty="0"/>
              <a:t>Search engines: String matching algorithms are used to find documents that contain a given query string</a:t>
            </a:r>
          </a:p>
          <a:p>
            <a:r>
              <a:rPr lang="en-US" dirty="0"/>
              <a:t> Computational linguistics: String matching algorithms are used to analyze language and identify patterns in speech and text . </a:t>
            </a:r>
          </a:p>
        </p:txBody>
      </p:sp>
    </p:spTree>
    <p:extLst>
      <p:ext uri="{BB962C8B-B14F-4D97-AF65-F5344CB8AC3E}">
        <p14:creationId xmlns:p14="http://schemas.microsoft.com/office/powerpoint/2010/main" val="116442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3C80-9789-4119-BD74-B83FBA049AF7}"/>
              </a:ext>
            </a:extLst>
          </p:cNvPr>
          <p:cNvSpPr>
            <a:spLocks noGrp="1"/>
          </p:cNvSpPr>
          <p:nvPr>
            <p:ph type="title"/>
          </p:nvPr>
        </p:nvSpPr>
        <p:spPr>
          <a:xfrm>
            <a:off x="1414737" y="2347778"/>
            <a:ext cx="10684498" cy="739978"/>
          </a:xfrm>
        </p:spPr>
        <p:txBody>
          <a:bodyPr/>
          <a:lstStyle/>
          <a:p>
            <a:r>
              <a:rPr lang="en-US" sz="2400" b="1" dirty="0"/>
              <a:t>PRACTICAL IMPLEMENTATION OF STRING MATCHING ALGORITHMS</a:t>
            </a:r>
          </a:p>
        </p:txBody>
      </p:sp>
      <p:sp>
        <p:nvSpPr>
          <p:cNvPr id="3" name="Content Placeholder 2">
            <a:extLst>
              <a:ext uri="{FF2B5EF4-FFF2-40B4-BE49-F238E27FC236}">
                <a16:creationId xmlns:a16="http://schemas.microsoft.com/office/drawing/2014/main" id="{7823D523-9E6E-4F53-9F9A-4F787A733510}"/>
              </a:ext>
            </a:extLst>
          </p:cNvPr>
          <p:cNvSpPr>
            <a:spLocks noGrp="1"/>
          </p:cNvSpPr>
          <p:nvPr>
            <p:ph idx="1"/>
          </p:nvPr>
        </p:nvSpPr>
        <p:spPr>
          <a:xfrm>
            <a:off x="2879103" y="3643179"/>
            <a:ext cx="7020271" cy="2373308"/>
          </a:xfrm>
        </p:spPr>
        <p:txBody>
          <a:bodyPr/>
          <a:lstStyle/>
          <a:p>
            <a:r>
              <a:rPr lang="en-US" dirty="0"/>
              <a:t>String matching algorithms have a wide range of practical applications across various domains, including text processing, information retrieval, computational biology, and software development. Here are some specific examples of how these algorithms are implemented in real-world scenarios</a:t>
            </a:r>
          </a:p>
        </p:txBody>
      </p:sp>
    </p:spTree>
    <p:extLst>
      <p:ext uri="{BB962C8B-B14F-4D97-AF65-F5344CB8AC3E}">
        <p14:creationId xmlns:p14="http://schemas.microsoft.com/office/powerpoint/2010/main" val="2855231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567</TotalTime>
  <Words>808</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Century Gothic</vt:lpstr>
      <vt:lpstr>Times New Roman</vt:lpstr>
      <vt:lpstr>Wingdings</vt:lpstr>
      <vt:lpstr>Wingdings 3</vt:lpstr>
      <vt:lpstr>Ion</vt:lpstr>
      <vt:lpstr>ORDER STATISTICS, STRING MATCHING ALGORITHMS,THEIR  PRACTICAL IMPLEMENTATION  AND THEIR APPLICATION TO  REAL LIFE PROBLEMS.</vt:lpstr>
      <vt:lpstr>ORDER STATISTICS ALGORITHMS: </vt:lpstr>
      <vt:lpstr>DIVERSE APPLICATIONS IN VARIOUS FEILDS</vt:lpstr>
      <vt:lpstr>WHEN TO USE ORDER STATISTICS</vt:lpstr>
      <vt:lpstr>To estimate the location of a distribution</vt:lpstr>
      <vt:lpstr>STRING MATCHING ALGORITHM</vt:lpstr>
      <vt:lpstr>PowerPoint Presentation</vt:lpstr>
      <vt:lpstr>APPLICATIONS OF STRING MATCHING ALGORITHMS</vt:lpstr>
      <vt:lpstr>PRACTICAL IMPLEMENTATION OF STRING MATCHING ALGORITHMS</vt:lpstr>
      <vt:lpstr>TEXT EDITOR </vt:lpstr>
      <vt:lpstr>PowerPoint Presentation</vt:lpstr>
      <vt:lpstr>WHEN TO USE STRING MATCHING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JBC STORE</dc:creator>
  <cp:lastModifiedBy>JBC STORE</cp:lastModifiedBy>
  <cp:revision>25</cp:revision>
  <dcterms:created xsi:type="dcterms:W3CDTF">2023-11-30T11:45:33Z</dcterms:created>
  <dcterms:modified xsi:type="dcterms:W3CDTF">2023-12-02T12:09:14Z</dcterms:modified>
</cp:coreProperties>
</file>