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183843"/>
            <a:ext cx="29758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C.I.Manoranjan</a:t>
            </a:r>
            <a:endParaRPr sz="3200" dirty="0">
              <a:latin typeface="Trebuchet MS"/>
              <a:cs typeface="Trebuchet MS"/>
            </a:endParaRPr>
          </a:p>
        </p:txBody>
      </p:sp>
      <p:sp>
        <p:nvSpPr>
          <p:cNvPr id="8" name="object 8"/>
          <p:cNvSpPr txBox="1"/>
          <p:nvPr/>
        </p:nvSpPr>
        <p:spPr>
          <a:xfrm>
            <a:off x="6396734"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stretch>
            <a:fillRect/>
          </a:stretch>
        </p:blipFill>
        <p:spPr>
          <a:xfrm>
            <a:off x="0" y="1371600"/>
            <a:ext cx="5170312" cy="3756555"/>
          </a:xfrm>
          <a:prstGeom prst="rect">
            <a:avLst/>
          </a:prstGeom>
        </p:spPr>
      </p:pic>
      <p:pic>
        <p:nvPicPr>
          <p:cNvPr id="11" name="Picture 10"/>
          <p:cNvPicPr>
            <a:picLocks noChangeAspect="1"/>
          </p:cNvPicPr>
          <p:nvPr/>
        </p:nvPicPr>
        <p:blipFill>
          <a:blip r:embed="rId5"/>
          <a:stretch>
            <a:fillRect/>
          </a:stretch>
        </p:blipFill>
        <p:spPr>
          <a:xfrm>
            <a:off x="5170312" y="1584006"/>
            <a:ext cx="5410200" cy="36187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7909" y="139298"/>
            <a:ext cx="9764395" cy="1296188"/>
          </a:xfrm>
          <a:prstGeom prst="rect">
            <a:avLst/>
          </a:prstGeom>
        </p:spPr>
        <p:txBody>
          <a:bodyPr vert="horz" wrap="square" lIns="0" tIns="460692" rIns="0" bIns="0" rtlCol="0">
            <a:spAutoFit/>
          </a:bodyPr>
          <a:lstStyle/>
          <a:p>
            <a:pPr marL="193675">
              <a:lnSpc>
                <a:spcPct val="100000"/>
              </a:lnSpc>
              <a:spcBef>
                <a:spcPts val="130"/>
              </a:spcBef>
            </a:pPr>
            <a:r>
              <a:rPr sz="5400" dirty="0" smtClean="0"/>
              <a:t>PROJECT</a:t>
            </a:r>
            <a:r>
              <a:rPr sz="5400" spc="-90" dirty="0" smtClean="0"/>
              <a:t> </a:t>
            </a:r>
            <a:r>
              <a:rPr sz="5400" spc="-10" dirty="0" smtClean="0"/>
              <a:t>TITLE</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object 17"/>
          <p:cNvSpPr txBox="1">
            <a:spLocks/>
          </p:cNvSpPr>
          <p:nvPr/>
        </p:nvSpPr>
        <p:spPr>
          <a:xfrm>
            <a:off x="558164" y="1221717"/>
            <a:ext cx="9764395" cy="957633"/>
          </a:xfrm>
          <a:prstGeom prst="rect">
            <a:avLst/>
          </a:prstGeom>
        </p:spPr>
        <p:txBody>
          <a:bodyPr vert="horz" wrap="square" lIns="0" tIns="460692"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US" sz="3200" dirty="0" smtClean="0"/>
              <a:t>Natural Language Processing</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5725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object 21"/>
          <p:cNvSpPr txBox="1">
            <a:spLocks/>
          </p:cNvSpPr>
          <p:nvPr/>
        </p:nvSpPr>
        <p:spPr>
          <a:xfrm>
            <a:off x="1894205" y="1295716"/>
            <a:ext cx="9764395" cy="3598036"/>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650875" indent="-457200">
              <a:spcBef>
                <a:spcPts val="105"/>
              </a:spcBef>
              <a:buFont typeface="Arial" panose="020B0604020202020204" pitchFamily="34" charset="0"/>
              <a:buChar char="•"/>
            </a:pPr>
            <a:r>
              <a:rPr lang="en-US" sz="3200" b="0" spc="-10" dirty="0" smtClean="0"/>
              <a:t>PROBLEM STATEMENT</a:t>
            </a:r>
          </a:p>
          <a:p>
            <a:pPr marL="650875" indent="-457200">
              <a:spcBef>
                <a:spcPts val="105"/>
              </a:spcBef>
              <a:buFont typeface="Arial" panose="020B0604020202020204" pitchFamily="34" charset="0"/>
              <a:buChar char="•"/>
            </a:pPr>
            <a:r>
              <a:rPr lang="en-US" sz="3200" b="0" spc="-10" dirty="0" smtClean="0"/>
              <a:t>PROJECT OVERVIEW</a:t>
            </a:r>
          </a:p>
          <a:p>
            <a:pPr marL="650875" indent="-457200">
              <a:spcBef>
                <a:spcPts val="105"/>
              </a:spcBef>
              <a:buFont typeface="Arial" panose="020B0604020202020204" pitchFamily="34" charset="0"/>
              <a:buChar char="•"/>
            </a:pPr>
            <a:r>
              <a:rPr lang="en-US" sz="3200" b="0" spc="-10" dirty="0" smtClean="0"/>
              <a:t>WHO ARE THE END USERS</a:t>
            </a:r>
          </a:p>
          <a:p>
            <a:pPr marL="650875" indent="-457200">
              <a:spcBef>
                <a:spcPts val="105"/>
              </a:spcBef>
              <a:buFont typeface="Arial" panose="020B0604020202020204" pitchFamily="34" charset="0"/>
              <a:buChar char="•"/>
            </a:pPr>
            <a:r>
              <a:rPr lang="en-US" sz="3200" b="0" spc="-10" dirty="0" smtClean="0"/>
              <a:t>YOUR SOLUTION AND ITS VALUE PROPOSITION</a:t>
            </a:r>
          </a:p>
          <a:p>
            <a:pPr marL="650875" indent="-457200">
              <a:spcBef>
                <a:spcPts val="105"/>
              </a:spcBef>
              <a:buFont typeface="Arial" panose="020B0604020202020204" pitchFamily="34" charset="0"/>
              <a:buChar char="•"/>
            </a:pPr>
            <a:r>
              <a:rPr lang="en-US" sz="3200" b="0" spc="-10" dirty="0" smtClean="0"/>
              <a:t>THE WOW IN YOUR SOLUTION</a:t>
            </a:r>
          </a:p>
          <a:p>
            <a:pPr marL="650875" indent="-457200">
              <a:spcBef>
                <a:spcPts val="105"/>
              </a:spcBef>
              <a:buFont typeface="Arial" panose="020B0604020202020204" pitchFamily="34" charset="0"/>
              <a:buChar char="•"/>
            </a:pPr>
            <a:r>
              <a:rPr lang="en-US" sz="3200" b="0" spc="-10" dirty="0" smtClean="0"/>
              <a:t>MODELING </a:t>
            </a:r>
          </a:p>
          <a:p>
            <a:pPr marL="650875" indent="-457200">
              <a:spcBef>
                <a:spcPts val="105"/>
              </a:spcBef>
              <a:buFont typeface="Arial" panose="020B0604020202020204" pitchFamily="34" charset="0"/>
              <a:buChar char="•"/>
            </a:pPr>
            <a:r>
              <a:rPr lang="en-US" sz="3200" b="0" spc="-10" dirty="0" smtClean="0"/>
              <a:t>RESULTS</a:t>
            </a:r>
            <a:endParaRPr lang="en-IN" sz="3200" b="0"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object 7"/>
          <p:cNvSpPr txBox="1">
            <a:spLocks/>
          </p:cNvSpPr>
          <p:nvPr/>
        </p:nvSpPr>
        <p:spPr>
          <a:xfrm>
            <a:off x="834072" y="1341120"/>
            <a:ext cx="7014528" cy="247888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b="0" dirty="0"/>
              <a:t>Despite the increasing availability of textual data, many individuals and organizations struggle to derive meaningful insights from it. This presentation aims to address this challenge by demonstrating how natural language processing (NLP) techniques can be applied using Python libraries. We'll explore sentiment analysis, tokenization, stop words removal, and visualization methods to uncover valuable insights from textual data.</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object 7"/>
          <p:cNvSpPr txBox="1">
            <a:spLocks/>
          </p:cNvSpPr>
          <p:nvPr/>
        </p:nvSpPr>
        <p:spPr>
          <a:xfrm>
            <a:off x="739775" y="1757409"/>
            <a:ext cx="9013825" cy="223266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643505" algn="l"/>
              </a:tabLst>
            </a:pPr>
            <a:r>
              <a:rPr lang="en-US" sz="2400" b="0" dirty="0"/>
              <a:t>This project aims to tackle the challenges associated with analyzing textual data by leveraging natural language processing (NLP) techniques in Python. By implementing sentiment analysis, tokenization, stop words removal, and visualization methods, we aim to provide a comprehensive solution for extracting meaningful insights from textual data efficiently and effectively.</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373857"/>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object 5"/>
          <p:cNvSpPr txBox="1">
            <a:spLocks/>
          </p:cNvSpPr>
          <p:nvPr/>
        </p:nvSpPr>
        <p:spPr>
          <a:xfrm>
            <a:off x="558165" y="1134269"/>
            <a:ext cx="9764395" cy="4529059"/>
          </a:xfrm>
          <a:prstGeom prst="rect">
            <a:avLst/>
          </a:prstGeom>
        </p:spPr>
        <p:txBody>
          <a:bodyPr vert="horz" wrap="square" lIns="0" tIns="522858" rIns="0" bIns="0" rtlCol="0">
            <a:spAutoFit/>
          </a:bodyPr>
          <a:lstStyle>
            <a:lvl1pPr>
              <a:defRPr sz="4800" b="1" i="0">
                <a:solidFill>
                  <a:schemeClr val="tx1"/>
                </a:solidFill>
                <a:latin typeface="Trebuchet MS"/>
                <a:ea typeface="+mj-ea"/>
                <a:cs typeface="Trebuchet MS"/>
              </a:defRPr>
            </a:lvl1pPr>
          </a:lstStyle>
          <a:p>
            <a:r>
              <a:rPr lang="en-US" sz="2000" dirty="0"/>
              <a:t>Business Analysts:</a:t>
            </a:r>
            <a:r>
              <a:rPr lang="en-US" sz="2000" b="0" dirty="0"/>
              <a:t> Analyzing customer feedback and reviews to gain insights into sentiment and preferences.</a:t>
            </a:r>
          </a:p>
          <a:p>
            <a:r>
              <a:rPr lang="en-US" sz="2000" dirty="0"/>
              <a:t>Marketing Teams:</a:t>
            </a:r>
            <a:r>
              <a:rPr lang="en-US" sz="2000" b="0" dirty="0"/>
              <a:t> Understanding consumer behavior, brand perception, and market trends.</a:t>
            </a:r>
          </a:p>
          <a:p>
            <a:r>
              <a:rPr lang="en-US" sz="2000" dirty="0"/>
              <a:t>Customer Support Representatives:</a:t>
            </a:r>
            <a:r>
              <a:rPr lang="en-US" sz="2000" b="0" dirty="0"/>
              <a:t> Prioritizing and categorizing customer feedback to improve response strategies.</a:t>
            </a:r>
          </a:p>
          <a:p>
            <a:r>
              <a:rPr lang="en-US" sz="2000" dirty="0"/>
              <a:t>Product Managers:</a:t>
            </a:r>
            <a:r>
              <a:rPr lang="en-US" sz="2000" b="0" dirty="0"/>
              <a:t> Identifying feature requests, user requirements, and areas of product satisfaction or dissatisfaction.</a:t>
            </a:r>
          </a:p>
          <a:p>
            <a:r>
              <a:rPr lang="en-US" sz="2000" dirty="0"/>
              <a:t>Researchers:</a:t>
            </a:r>
            <a:r>
              <a:rPr lang="en-US" sz="2000" b="0" dirty="0"/>
              <a:t> Studying language patterns, sentiment dynamics, and social trends.</a:t>
            </a:r>
          </a:p>
          <a:p>
            <a:r>
              <a:rPr lang="en-US" sz="2000" dirty="0"/>
              <a:t>Executives and Decision Makers:</a:t>
            </a:r>
            <a:r>
              <a:rPr lang="en-US" sz="2000" b="0" dirty="0"/>
              <a:t> Utilizing concise summaries and actionable insights to inform strategic decisions.</a:t>
            </a:r>
          </a:p>
          <a:p>
            <a:r>
              <a:rPr lang="en-US" sz="2000" dirty="0"/>
              <a:t>Data Scientists and Analysts:</a:t>
            </a:r>
            <a:r>
              <a:rPr lang="en-US" sz="2000" b="0" dirty="0"/>
              <a:t> Conducting advanced NLP analyses, developing models, and optimizing algorithms for various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79931" y="33985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476499"/>
          </a:xfrm>
          <a:prstGeom prst="rect">
            <a:avLst/>
          </a:prstGeom>
        </p:spPr>
        <p:txBody>
          <a:bodyPr vert="horz" wrap="square" lIns="0" tIns="485775" rIns="0" bIns="0" rtlCol="0">
            <a:spAutoFit/>
          </a:bodyPr>
          <a:lstStyle/>
          <a:p>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smtClean="0"/>
              <a:t/>
            </a:r>
            <a:br>
              <a:rPr lang="en-US" sz="3600" spc="-10" dirty="0" smtClean="0"/>
            </a:br>
            <a:r>
              <a:rPr lang="en-US" sz="2400" dirty="0"/>
              <a:t>Efficiency:</a:t>
            </a:r>
            <a:r>
              <a:rPr lang="en-US" sz="2400" b="0" dirty="0"/>
              <a:t> Automates sentiment analysis and text processing tasks, saving time and resources compared to manual methods.</a:t>
            </a:r>
            <a:br>
              <a:rPr lang="en-US" sz="2400" b="0" dirty="0"/>
            </a:br>
            <a:r>
              <a:rPr lang="en-US" sz="2400" dirty="0"/>
              <a:t>Insightful Visualizations:</a:t>
            </a:r>
            <a:r>
              <a:rPr lang="en-US" sz="2400" b="0" dirty="0"/>
              <a:t> Generates intuitive visualizations such as sentiment distribution and word frequency analysis, enabling quick understanding of key patterns and trends.</a:t>
            </a:r>
            <a:br>
              <a:rPr lang="en-US" sz="2400" b="0" dirty="0"/>
            </a:br>
            <a:r>
              <a:rPr lang="en-US" sz="2400" dirty="0"/>
              <a:t>Actionable Insights:</a:t>
            </a:r>
            <a:r>
              <a:rPr lang="en-US" sz="2400" b="0" dirty="0"/>
              <a:t> Extracts actionable insights from unstructured text data, facilitating informed decision-making based on customer feedback and market trends.</a:t>
            </a:r>
            <a:br>
              <a:rPr lang="en-US" sz="2400" b="0" dirty="0"/>
            </a:br>
            <a:r>
              <a:rPr lang="en-US" sz="2400" dirty="0"/>
              <a:t>Scalability:</a:t>
            </a:r>
            <a:r>
              <a:rPr lang="en-US" sz="2400" b="0" dirty="0"/>
              <a:t> Easily scales to accommodate larger datasets and diverse NLP tasks, making it adaptable to various business needs and requirements.</a:t>
            </a:r>
            <a:br>
              <a:rPr lang="en-US" sz="2400" b="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935527" y="3149747"/>
            <a:ext cx="2466975" cy="3419475"/>
          </a:xfrm>
          <a:prstGeom prst="rect">
            <a:avLst/>
          </a:prstGeom>
        </p:spPr>
      </p:pic>
      <p:sp>
        <p:nvSpPr>
          <p:cNvPr id="7" name="object 7"/>
          <p:cNvSpPr txBox="1">
            <a:spLocks noGrp="1"/>
          </p:cNvSpPr>
          <p:nvPr>
            <p:ph type="title"/>
          </p:nvPr>
        </p:nvSpPr>
        <p:spPr>
          <a:xfrm>
            <a:off x="710565" y="1458119"/>
            <a:ext cx="9764395" cy="4597669"/>
          </a:xfrm>
          <a:prstGeom prst="rect">
            <a:avLst/>
          </a:prstGeom>
        </p:spPr>
        <p:txBody>
          <a:bodyPr vert="horz" wrap="square" lIns="0" tIns="286004" rIns="0" bIns="0" rtlCol="0">
            <a:spAutoFit/>
          </a:bodyPr>
          <a:lstStyle/>
          <a:p>
            <a:r>
              <a:rPr lang="en-US" sz="2000" dirty="0"/>
              <a:t>Real-Time Analysis:</a:t>
            </a:r>
            <a:r>
              <a:rPr lang="en-US" sz="2000" b="0" dirty="0"/>
              <a:t> Provides instant insights into sentiment and key textual trends, empowering businesses to respond swiftly to customer feedback and market shifts.</a:t>
            </a:r>
            <a:br>
              <a:rPr lang="en-US" sz="2000" b="0" dirty="0"/>
            </a:br>
            <a:r>
              <a:rPr lang="en-US" sz="2000" dirty="0"/>
              <a:t>Holistic Understanding:</a:t>
            </a:r>
            <a:r>
              <a:rPr lang="en-US" sz="2000" b="0" dirty="0"/>
              <a:t> Offers a comprehensive view of customer sentiment and preferences by analyzing unstructured text data from diverse sources such as reviews, social media, and surveys.</a:t>
            </a:r>
            <a:br>
              <a:rPr lang="en-US" sz="2000" b="0" dirty="0"/>
            </a:br>
            <a:r>
              <a:rPr lang="en-US" sz="2000" dirty="0"/>
              <a:t>Customizable Dashboards:</a:t>
            </a:r>
            <a:r>
              <a:rPr lang="en-US" sz="2000" b="0" dirty="0"/>
              <a:t> Enables users to create personalized dashboards with tailored visualizations and metrics, allowing for flexible analysis based on specific business objectives.</a:t>
            </a:r>
            <a:br>
              <a:rPr lang="en-US" sz="2000" b="0" dirty="0"/>
            </a:br>
            <a:r>
              <a:rPr lang="en-US" sz="2000" dirty="0"/>
              <a:t>Interactive Visualization:</a:t>
            </a:r>
            <a:r>
              <a:rPr lang="en-US" sz="2000" b="0" dirty="0"/>
              <a:t> Facilitates interactive exploration of data through dynamic visualizations, enhancing user engagement and understanding of complex patterns and relationships.</a:t>
            </a:r>
            <a:br>
              <a:rPr lang="en-US" sz="2000" b="0" dirty="0"/>
            </a:br>
            <a:r>
              <a:rPr lang="en-US" sz="2000" dirty="0"/>
              <a:t>Predictive Analytics:</a:t>
            </a:r>
            <a:r>
              <a:rPr lang="en-US" sz="2000" b="0" dirty="0"/>
              <a:t> Utilizes advanced NLP techniques to uncover hidden insights and predict future trends, enabling proactive decision-making and strategic planning.</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object 7"/>
          <p:cNvSpPr txBox="1">
            <a:spLocks/>
          </p:cNvSpPr>
          <p:nvPr/>
        </p:nvSpPr>
        <p:spPr>
          <a:xfrm>
            <a:off x="710565" y="537844"/>
            <a:ext cx="9764395" cy="1122362"/>
          </a:xfrm>
          <a:prstGeom prst="rect">
            <a:avLst/>
          </a:prstGeom>
        </p:spPr>
        <p:txBody>
          <a:bodyPr vert="horz" wrap="square" lIns="0" tIns="286004"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US" sz="4250" dirty="0" smtClean="0"/>
              <a:t>THE</a:t>
            </a:r>
            <a:r>
              <a:rPr lang="en-US" sz="4250" spc="20" dirty="0" smtClean="0"/>
              <a:t> </a:t>
            </a:r>
            <a:r>
              <a:rPr lang="en-US" sz="4250" dirty="0" smtClean="0"/>
              <a:t>WOW</a:t>
            </a:r>
            <a:r>
              <a:rPr lang="en-US" sz="4250" spc="90" dirty="0" smtClean="0"/>
              <a:t> </a:t>
            </a:r>
            <a:r>
              <a:rPr lang="en-US" sz="4250" dirty="0" smtClean="0"/>
              <a:t>IN YOUR </a:t>
            </a:r>
            <a:r>
              <a:rPr lang="en-US" sz="4250" spc="-10" dirty="0" smtClean="0"/>
              <a:t>SOLUTION</a:t>
            </a:r>
            <a:endParaRPr lang="en-US" sz="4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9318625" cy="3890809"/>
          </a:xfrm>
          <a:prstGeom prst="rect">
            <a:avLst/>
          </a:prstGeom>
        </p:spPr>
        <p:txBody>
          <a:bodyPr vert="horz" wrap="square" lIns="0" tIns="12700" rIns="0" bIns="0" rtlCol="0">
            <a:spAutoFit/>
          </a:bodyPr>
          <a:lstStyle/>
          <a:p>
            <a:r>
              <a:rPr lang="en-US" dirty="0"/>
              <a:t>Our modeling approach leverages state-of-the-art natural language processing (NLP) techniques, including deep learning architectures such as recurrent neural networks (RNNs) and transformers, to capture intricate linguistic patterns in textual data.</a:t>
            </a:r>
          </a:p>
          <a:p>
            <a:r>
              <a:rPr lang="en-US" dirty="0"/>
              <a:t>By fine-tuning pre-trained language models like BERT and GPT, we can effectively extract contextualized representations of words and phrases, enabling more accurate sentiment analysis and text generation.</a:t>
            </a:r>
          </a:p>
          <a:p>
            <a:r>
              <a:rPr lang="en-US" dirty="0"/>
              <a:t>We employ techniques like word </a:t>
            </a:r>
            <a:r>
              <a:rPr lang="en-US" dirty="0" err="1"/>
              <a:t>embeddings</a:t>
            </a:r>
            <a:r>
              <a:rPr lang="en-US" dirty="0"/>
              <a:t> and attention mechanisms to capture semantic relationships and contextual nuances, enhancing the model's understanding of language semantics</a:t>
            </a:r>
            <a:r>
              <a:rPr lang="en-US" dirty="0" smtClean="0"/>
              <a:t>.</a:t>
            </a:r>
          </a:p>
          <a:p>
            <a:r>
              <a:rPr lang="en-US" dirty="0"/>
              <a:t>Through the use of ensemble methods and model stacking, we mitigate overfitting and improve the robustness and generalization ability of our models.</a:t>
            </a:r>
          </a:p>
          <a:p>
            <a:r>
              <a:rPr lang="en-US" dirty="0"/>
              <a:t>Our modeling pipeline incorporates techniques for handling imbalanced datasets and noisy text, ensuring reliable performance even in real-world, noisy environments.</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492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 Efficiency: Automates sentiment analysis and text processing tasks, saving time and resources compared to manual methods. Insightful Visualizations: Generates intuitive visualizations such as sentiment distribution and word frequency analysis, enabling quick understanding of key patterns and trends. Actionable Insights: Extracts actionable insights from unstructured text data, facilitating informed decision-making based on customer feedback and market trends. Scalability: Easily scales to accommodate larger datasets and diverse NLP tasks, making it adaptable to various business needs and requirements. </vt:lpstr>
      <vt:lpstr>Real-Time Analysis: Provides instant insights into sentiment and key textual trends, empowering businesses to respond swiftly to customer feedback and market shifts. Holistic Understanding: Offers a comprehensive view of customer sentiment and preferences by analyzing unstructured text data from diverse sources such as reviews, social media, and surveys. Customizable Dashboards: Enables users to create personalized dashboards with tailored visualizations and metrics, allowing for flexible analysis based on specific business objectives. Interactive Visualization: Facilitates interactive exploration of data through dynamic visualizations, enhancing user engagement and understanding of complex patterns and relationships. Predictive Analytics: Utilizes advanced NLP techniques to uncover hidden insights and predict future trends, enabling proactive decision-making and strategic planning.</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cp:revision>
  <dcterms:created xsi:type="dcterms:W3CDTF">2024-04-05T09:54:58Z</dcterms:created>
  <dcterms:modified xsi:type="dcterms:W3CDTF">2024-04-05T10:31:54Z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