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MANOJ .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3831818"/>
          </a:xfrm>
          <a:prstGeom prst="rect">
            <a:avLst/>
          </a:prstGeom>
          <a:noFill/>
        </p:spPr>
        <p:txBody>
          <a:bodyPr wrap="square">
            <a:spAutoFit/>
          </a:bodyPr>
          <a:lstStyle/>
          <a:p>
            <a:pPr algn="just">
              <a:lnSpc>
                <a:spcPct val="150000"/>
              </a:lnSpc>
            </a:pPr>
            <a:r>
              <a:rPr lang="en-GB" dirty="0"/>
              <a:t>The results of this project involve both qualitative and quantitative assessments of the Generative Adversarial Network (GAN) implemented in </a:t>
            </a:r>
            <a:r>
              <a:rPr lang="en-GB" dirty="0" smtClean="0"/>
              <a:t>PYTORCH </a:t>
            </a:r>
            <a:r>
              <a:rPr lang="en-GB" dirty="0"/>
              <a:t>with integrated </a:t>
            </a:r>
            <a:r>
              <a:rPr lang="en-GB" dirty="0" err="1"/>
              <a:t>Fréchet</a:t>
            </a:r>
            <a:r>
              <a:rPr lang="en-GB" dirty="0"/>
              <a:t> Inception Distance (FID) evaluation</a:t>
            </a:r>
            <a:r>
              <a:rPr lang="en-GB" dirty="0" smtClean="0"/>
              <a:t>.</a:t>
            </a:r>
          </a:p>
          <a:p>
            <a:pPr algn="just">
              <a:lnSpc>
                <a:spcPct val="150000"/>
              </a:lnSpc>
            </a:pPr>
            <a:r>
              <a:rPr lang="en-GB" dirty="0"/>
              <a:t>Overall, the results of the project demonstrate the effectiveness of the implemented GAN in generating high-quality images while achieving low FID scores, indicating a close resemblance to real data distributions. The documentation and reporting provide valuable insights into the performance, challenges, and potential avenues for improvement, contributing to the advancement of generative </a:t>
            </a:r>
            <a:r>
              <a:rPr lang="en-GB" dirty="0" err="1"/>
              <a:t>modeling</a:t>
            </a:r>
            <a:r>
              <a:rPr lang="en-GB" dirty="0"/>
              <a:t> techniques.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7F3F4296-A640-B8F6-0B46-A0493B9F5E77}"/>
              </a:ext>
            </a:extLst>
          </p:cNvPr>
          <p:cNvSpPr txBox="1"/>
          <p:nvPr/>
        </p:nvSpPr>
        <p:spPr>
          <a:xfrm>
            <a:off x="6372331" y="2459504"/>
            <a:ext cx="4190894" cy="1938992"/>
          </a:xfrm>
          <a:prstGeom prst="rect">
            <a:avLst/>
          </a:prstGeom>
          <a:noFill/>
        </p:spPr>
        <p:txBody>
          <a:bodyPr wrap="square">
            <a:spAutoFit/>
          </a:bodyPr>
          <a:lstStyle/>
          <a:p>
            <a:r>
              <a:rPr lang="en-US" sz="4000" b="1" dirty="0" smtClean="0">
                <a:solidFill>
                  <a:srgbClr val="0D0D0D"/>
                </a:solidFill>
                <a:latin typeface="Times New Roman" panose="02020603050405020304" pitchFamily="18" charset="0"/>
                <a:cs typeface="Times New Roman" panose="02020603050405020304" pitchFamily="18" charset="0"/>
              </a:rPr>
              <a:t>GAN-IN PYTORCH  WITH FID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4" y="1866900"/>
            <a:ext cx="5553075" cy="3124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774574" y="1253260"/>
            <a:ext cx="7370199" cy="5493812"/>
          </a:xfrm>
          <a:prstGeom prst="rect">
            <a:avLst/>
          </a:prstGeom>
          <a:noFill/>
        </p:spPr>
        <p:txBody>
          <a:bodyPr wrap="square">
            <a:spAutoFit/>
          </a:bodyPr>
          <a:lstStyle/>
          <a:p>
            <a:pPr algn="just">
              <a:lnSpc>
                <a:spcPct val="150000"/>
              </a:lnSpc>
            </a:pPr>
            <a:r>
              <a:rPr lang="en-GB" dirty="0"/>
              <a:t>The main idea behind this kernel is to implement DCGAN in </a:t>
            </a:r>
            <a:r>
              <a:rPr lang="en-GB" dirty="0" smtClean="0"/>
              <a:t>PYTORCH </a:t>
            </a:r>
            <a:r>
              <a:rPr lang="en-GB" dirty="0"/>
              <a:t>with some improvement techniques and implement </a:t>
            </a:r>
            <a:r>
              <a:rPr lang="en-GB" dirty="0" err="1" smtClean="0"/>
              <a:t>Frechet</a:t>
            </a:r>
            <a:r>
              <a:rPr lang="en-GB" dirty="0" smtClean="0"/>
              <a:t> </a:t>
            </a:r>
            <a:r>
              <a:rPr lang="en-GB" dirty="0"/>
              <a:t>Inception Distance along with it. GANs are one of my </a:t>
            </a:r>
            <a:r>
              <a:rPr lang="en-GB" dirty="0" smtClean="0"/>
              <a:t>favourite </a:t>
            </a:r>
            <a:r>
              <a:rPr lang="en-GB" dirty="0"/>
              <a:t>neural networks and one of the biggest pain points was </a:t>
            </a:r>
            <a:r>
              <a:rPr lang="en-GB" dirty="0" smtClean="0"/>
              <a:t>assessing </a:t>
            </a:r>
            <a:r>
              <a:rPr lang="en-GB" dirty="0"/>
              <a:t>it's performance as precisely as we can do for other neural networks. Knowing when to stop the training(reaching Nash </a:t>
            </a:r>
            <a:r>
              <a:rPr lang="en-GB" dirty="0" smtClean="0"/>
              <a:t>equilibrium) </a:t>
            </a:r>
            <a:r>
              <a:rPr lang="en-GB" dirty="0"/>
              <a:t>or comparing two GAN models was never straightforward. This drawback is </a:t>
            </a:r>
            <a:r>
              <a:rPr lang="en-GB" dirty="0" err="1" smtClean="0"/>
              <a:t>overcomed</a:t>
            </a:r>
            <a:r>
              <a:rPr lang="en-GB" dirty="0" smtClean="0"/>
              <a:t> by </a:t>
            </a:r>
            <a:r>
              <a:rPr lang="en-GB" dirty="0"/>
              <a:t>using </a:t>
            </a:r>
            <a:r>
              <a:rPr lang="en-GB" dirty="0" err="1" smtClean="0"/>
              <a:t>frechet</a:t>
            </a:r>
            <a:r>
              <a:rPr lang="en-GB" dirty="0" smtClean="0"/>
              <a:t> Inception </a:t>
            </a:r>
            <a:r>
              <a:rPr lang="en-GB" dirty="0"/>
              <a:t>Distance which is also considered superior to it's predecessor Inception Score. FID was introduced in the paper GANs Trained by a Two Time-Scale Update Rule Converge to a Local Nash Equilibrium I have picked up the underlying DCGAN </a:t>
            </a:r>
            <a:r>
              <a:rPr lang="en-GB" dirty="0" smtClean="0"/>
              <a:t>implementation </a:t>
            </a:r>
            <a:r>
              <a:rPr lang="en-GB" dirty="0"/>
              <a:t>from this </a:t>
            </a:r>
            <a:r>
              <a:rPr lang="en-GB" dirty="0" smtClean="0"/>
              <a:t>PYTORCH </a:t>
            </a:r>
            <a:r>
              <a:rPr lang="en-GB" dirty="0"/>
              <a:t>tutorial and have iteratively improved upon it by some hacks discussed later and compared </a:t>
            </a:r>
            <a:r>
              <a:rPr lang="en-GB" dirty="0" smtClean="0"/>
              <a:t>performance </a:t>
            </a:r>
            <a:r>
              <a:rPr lang="en-GB" dirty="0"/>
              <a:t>between experiments using FID </a:t>
            </a:r>
            <a:r>
              <a:rPr lang="en-GB" dirty="0" smtClean="0"/>
              <a:t>which</a:t>
            </a:r>
            <a:r>
              <a:rPr lang="en-IN" dirty="0" smtClean="0"/>
              <a:t> </a:t>
            </a:r>
            <a:r>
              <a:rPr lang="en-GB" dirty="0" smtClean="0"/>
              <a:t>I'll </a:t>
            </a:r>
            <a:r>
              <a:rPr lang="en-GB" dirty="0"/>
              <a:t>also discuss later in the </a:t>
            </a:r>
            <a:r>
              <a:rPr lang="en-GB" dirty="0" smtClean="0"/>
              <a:t>kernel.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457200" y="1295400"/>
            <a:ext cx="7162800" cy="618630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GB" dirty="0"/>
              <a:t>This problem statement outlines the objectives, scope, deliverables, expected outcomes, and potential impact of implementing a GAN in </a:t>
            </a:r>
            <a:r>
              <a:rPr lang="en-GB" dirty="0" smtClean="0"/>
              <a:t>PYTORCH </a:t>
            </a:r>
            <a:r>
              <a:rPr lang="en-GB" dirty="0"/>
              <a:t>with FID evaluation. It provides a clear roadmap for the project and sets expectations for its execution and outcomes</a:t>
            </a:r>
            <a:r>
              <a:rPr lang="en-GB" dirty="0" smtClean="0"/>
              <a:t>.</a:t>
            </a:r>
          </a:p>
          <a:p>
            <a:r>
              <a:rPr lang="en-GB" b="1" dirty="0" smtClean="0"/>
              <a:t>OBJECTIVE:</a:t>
            </a:r>
          </a:p>
          <a:p>
            <a:r>
              <a:rPr lang="en-GB" dirty="0"/>
              <a:t>The primary objective of this project is to develop a GAN architecture capable of generating high-quality images closely resembling those from the real </a:t>
            </a:r>
            <a:r>
              <a:rPr lang="en-GB" dirty="0" smtClean="0"/>
              <a:t>dataset.</a:t>
            </a:r>
          </a:p>
          <a:p>
            <a:r>
              <a:rPr lang="en-GB" b="1" dirty="0" smtClean="0"/>
              <a:t>DELIVERABLES</a:t>
            </a:r>
            <a:r>
              <a:rPr lang="en-GB" dirty="0" smtClean="0"/>
              <a:t>:</a:t>
            </a:r>
          </a:p>
          <a:p>
            <a:r>
              <a:rPr lang="en-GB" dirty="0"/>
              <a:t>P</a:t>
            </a:r>
            <a:r>
              <a:rPr lang="en-GB" dirty="0" smtClean="0"/>
              <a:t>YTORCH </a:t>
            </a:r>
            <a:r>
              <a:rPr lang="en-GB" dirty="0"/>
              <a:t>implementation of the GAN architecture.</a:t>
            </a:r>
          </a:p>
          <a:p>
            <a:r>
              <a:rPr lang="en-GB" dirty="0"/>
              <a:t>Trained GAN model weights.</a:t>
            </a:r>
          </a:p>
          <a:p>
            <a:r>
              <a:rPr lang="en-GB" dirty="0"/>
              <a:t>FID evaluation script and computed scores.</a:t>
            </a:r>
          </a:p>
          <a:p>
            <a:r>
              <a:rPr lang="en-GB" dirty="0"/>
              <a:t>Visualization of generated images and FID scores</a:t>
            </a:r>
            <a:r>
              <a:rPr lang="en-GB" dirty="0" smtClean="0"/>
              <a:t>.</a:t>
            </a:r>
          </a:p>
          <a:p>
            <a:r>
              <a:rPr lang="en-GB" b="1" dirty="0" smtClean="0"/>
              <a:t>SCOPE:</a:t>
            </a:r>
            <a:endParaRPr lang="en-GB" b="1" dirty="0"/>
          </a:p>
          <a:p>
            <a:r>
              <a:rPr lang="en-GB" dirty="0"/>
              <a:t>Implement a GAN architecture comprising a generator and a discriminator using </a:t>
            </a:r>
            <a:r>
              <a:rPr lang="en-GB" dirty="0" smtClean="0"/>
              <a:t>PYTORCH</a:t>
            </a:r>
            <a:endParaRPr lang="en-GB" dirty="0"/>
          </a:p>
          <a:p>
            <a:r>
              <a:rPr lang="en-GB" dirty="0"/>
              <a:t>Train the GAN on a selected dataset to generate realistic images.</a:t>
            </a:r>
          </a:p>
          <a:p>
            <a:r>
              <a:rPr lang="en-GB" dirty="0"/>
              <a:t>Implement FID computation using pre-trained Inception network features.</a:t>
            </a:r>
          </a:p>
          <a:p>
            <a:endParaRPr lang="en-GB" dirty="0" smtClean="0"/>
          </a:p>
          <a:p>
            <a:endParaRPr lang="en-GB" dirty="0"/>
          </a:p>
          <a:p>
            <a:r>
              <a:rPr lang="en-GB" dirty="0"/>
              <a:t/>
            </a:r>
            <a:br>
              <a:rPr lang="en-GB" dirty="0"/>
            </a:b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944593" y="1913895"/>
            <a:ext cx="7713632" cy="4247317"/>
          </a:xfrm>
          <a:prstGeom prst="rect">
            <a:avLst/>
          </a:prstGeom>
          <a:noFill/>
        </p:spPr>
        <p:txBody>
          <a:bodyPr wrap="square">
            <a:spAutoFit/>
          </a:bodyPr>
          <a:lstStyle/>
          <a:p>
            <a:pPr algn="just">
              <a:lnSpc>
                <a:spcPct val="150000"/>
              </a:lnSpc>
            </a:pPr>
            <a:r>
              <a:rPr lang="en-GB" dirty="0"/>
              <a:t>Generative Adversarial Networks (GANs) have revolutionized the field of deep learning by enabling the generation of realistic data samples. One of the key challenges in GANs is evaluating the quality of generated samples. </a:t>
            </a:r>
            <a:r>
              <a:rPr lang="en-GB" dirty="0" err="1"/>
              <a:t>Fréchet</a:t>
            </a:r>
            <a:r>
              <a:rPr lang="en-GB" dirty="0"/>
              <a:t> Inception Distance (FID) provides a robust metric for comparing the distribution of generated samples with real data. This project aims to implement a GAN in </a:t>
            </a:r>
            <a:r>
              <a:rPr lang="en-GB" dirty="0" smtClean="0"/>
              <a:t>PYTORCH and </a:t>
            </a:r>
            <a:r>
              <a:rPr lang="en-GB" dirty="0"/>
              <a:t>evaluate its performance using FID</a:t>
            </a:r>
            <a:r>
              <a:rPr lang="en-GB" dirty="0" smtClean="0"/>
              <a:t>.</a:t>
            </a:r>
          </a:p>
          <a:p>
            <a:pPr algn="just">
              <a:lnSpc>
                <a:spcPct val="150000"/>
              </a:lnSpc>
            </a:pPr>
            <a:r>
              <a:rPr lang="en-GB" dirty="0"/>
              <a:t>The project aims to deliver a well-trained GAN model capable of generating high-quality images with a low FID score, indicating close resemblance to real data distributions. Additionally, the project will provide insights into the challenges and considerations involved in GAN training and evaluation using FID.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4247317"/>
          </a:xfrm>
          <a:prstGeom prst="rect">
            <a:avLst/>
          </a:prstGeom>
          <a:noFill/>
        </p:spPr>
        <p:txBody>
          <a:bodyPr wrap="square">
            <a:spAutoFit/>
          </a:bodyPr>
          <a:lstStyle/>
          <a:p>
            <a:r>
              <a:rPr lang="en-GB" dirty="0"/>
              <a:t>The end users of a project implementing a Generative Adversarial Network (GAN) with FID evaluation could vary depending on the specific application and context. Here are some potential end users</a:t>
            </a:r>
            <a:r>
              <a:rPr lang="en-GB" dirty="0" smtClean="0"/>
              <a:t>:</a:t>
            </a:r>
          </a:p>
          <a:p>
            <a:endParaRPr lang="en-IN" dirty="0" smtClean="0"/>
          </a:p>
          <a:p>
            <a:r>
              <a:rPr lang="en-IN" dirty="0" smtClean="0"/>
              <a:t>                                            </a:t>
            </a:r>
            <a:r>
              <a:rPr lang="en-IN" b="1" dirty="0"/>
              <a:t>Researchers and </a:t>
            </a:r>
            <a:r>
              <a:rPr lang="en-IN" b="1" dirty="0" smtClean="0"/>
              <a:t>Academia</a:t>
            </a:r>
          </a:p>
          <a:p>
            <a:r>
              <a:rPr lang="en-IN" b="1" dirty="0"/>
              <a:t> </a:t>
            </a:r>
            <a:r>
              <a:rPr lang="en-IN" b="1" dirty="0" smtClean="0"/>
              <a:t>                                           </a:t>
            </a:r>
            <a:r>
              <a:rPr lang="en-IN" b="1" dirty="0"/>
              <a:t>Industry </a:t>
            </a:r>
            <a:r>
              <a:rPr lang="en-IN" b="1" dirty="0" smtClean="0"/>
              <a:t>Practitioners</a:t>
            </a:r>
          </a:p>
          <a:p>
            <a:r>
              <a:rPr lang="en-GB" b="1" dirty="0" smtClean="0"/>
              <a:t>                                            Data </a:t>
            </a:r>
            <a:r>
              <a:rPr lang="en-GB" b="1" dirty="0"/>
              <a:t>Scientists and Machine Learning </a:t>
            </a:r>
            <a:r>
              <a:rPr lang="en-GB" b="1" dirty="0" smtClean="0"/>
              <a:t>Engineers</a:t>
            </a:r>
          </a:p>
          <a:p>
            <a:r>
              <a:rPr lang="en-GB" b="1" dirty="0"/>
              <a:t> </a:t>
            </a:r>
            <a:r>
              <a:rPr lang="en-GB" b="1" dirty="0" smtClean="0"/>
              <a:t>                                           </a:t>
            </a:r>
            <a:r>
              <a:rPr lang="en-IN" b="1" dirty="0" err="1" smtClean="0"/>
              <a:t>Startups</a:t>
            </a:r>
            <a:r>
              <a:rPr lang="en-IN" b="1" dirty="0" smtClean="0"/>
              <a:t> </a:t>
            </a:r>
            <a:r>
              <a:rPr lang="en-IN" b="1" dirty="0"/>
              <a:t>and </a:t>
            </a:r>
            <a:r>
              <a:rPr lang="en-IN" b="1" dirty="0" smtClean="0"/>
              <a:t>Entrepreneurs</a:t>
            </a:r>
          </a:p>
          <a:p>
            <a:r>
              <a:rPr lang="en-IN" b="1" dirty="0"/>
              <a:t> </a:t>
            </a:r>
            <a:r>
              <a:rPr lang="en-IN" b="1" dirty="0" smtClean="0"/>
              <a:t>                                           </a:t>
            </a:r>
            <a:r>
              <a:rPr lang="en-IN" b="1" dirty="0"/>
              <a:t>Educational </a:t>
            </a:r>
            <a:r>
              <a:rPr lang="en-IN" b="1" dirty="0" smtClean="0"/>
              <a:t>Institutions</a:t>
            </a:r>
          </a:p>
          <a:p>
            <a:r>
              <a:rPr lang="en-IN" b="1" dirty="0"/>
              <a:t> </a:t>
            </a:r>
            <a:r>
              <a:rPr lang="en-IN" b="1" dirty="0" smtClean="0"/>
              <a:t>                                           </a:t>
            </a:r>
            <a:r>
              <a:rPr lang="en-IN" b="1" dirty="0"/>
              <a:t>General </a:t>
            </a:r>
            <a:r>
              <a:rPr lang="en-IN" b="1" dirty="0" smtClean="0"/>
              <a:t>Public</a:t>
            </a:r>
          </a:p>
          <a:p>
            <a:r>
              <a:rPr lang="en-IN" b="1" dirty="0"/>
              <a:t> </a:t>
            </a:r>
            <a:r>
              <a:rPr lang="en-IN" b="1" dirty="0" smtClean="0"/>
              <a:t>                                             </a:t>
            </a:r>
            <a:endParaRPr lang="en-IN" dirty="0"/>
          </a:p>
          <a:p>
            <a:endParaRPr lang="en-IN" dirty="0" smtClean="0"/>
          </a:p>
          <a:p>
            <a:endParaRPr lang="en-IN" dirty="0"/>
          </a:p>
          <a:p>
            <a:endParaRPr lang="en-IN" dirty="0" smtClean="0"/>
          </a:p>
          <a:p>
            <a:endParaRPr lang="en-IN" dirty="0"/>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50458" y="2005213"/>
            <a:ext cx="6100916" cy="4939814"/>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GB" dirty="0"/>
              <a:t>The solution to the project involving implementing a Generative Adversarial Network (GAN) in </a:t>
            </a:r>
            <a:r>
              <a:rPr lang="en-GB" dirty="0" err="1"/>
              <a:t>PyTorch</a:t>
            </a:r>
            <a:r>
              <a:rPr lang="en-GB" dirty="0"/>
              <a:t> with FID evaluation</a:t>
            </a: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Value</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Proposition</a:t>
            </a:r>
            <a:r>
              <a:rPr lang="en-IN" dirty="0" smtClean="0">
                <a:latin typeface="Times New Roman" panose="02020603050405020304" pitchFamily="18" charset="0"/>
                <a:cs typeface="Times New Roman" panose="02020603050405020304" pitchFamily="18" charset="0"/>
              </a:rPr>
              <a:t>:</a:t>
            </a:r>
          </a:p>
          <a:p>
            <a:r>
              <a:rPr lang="en-GB" dirty="0" smtClean="0"/>
              <a:t>The </a:t>
            </a:r>
            <a:r>
              <a:rPr lang="en-GB" dirty="0"/>
              <a:t>value proposition of implementing a Generative Adversarial Network (GAN) in </a:t>
            </a:r>
            <a:r>
              <a:rPr lang="en-GB" dirty="0" smtClean="0"/>
              <a:t>PYTORCH </a:t>
            </a:r>
            <a:r>
              <a:rPr lang="en-GB" dirty="0"/>
              <a:t>with FID evaluation lies in its potential to address several key needs and provide tangible benefits to various stakeholders</a:t>
            </a:r>
            <a:r>
              <a:rPr lang="en-GB" dirty="0" smtClean="0"/>
              <a:t>.</a:t>
            </a:r>
            <a:r>
              <a:rPr lang="en-GB" dirty="0"/>
              <a:t> Overall, the value proposition of implementing a GAN in </a:t>
            </a:r>
            <a:r>
              <a:rPr lang="en-GB" dirty="0" smtClean="0"/>
              <a:t>PYTORCH </a:t>
            </a:r>
            <a:r>
              <a:rPr lang="en-GB" dirty="0"/>
              <a:t>with FID evaluation lies in its ability to deliver state-of-the-art image generation capabilities, objective performance evaluation, customization and adaptability, potential for innovation and creativity, educational and research opportunities, business and commercial applications, and competitive advantage.</a:t>
            </a:r>
          </a:p>
          <a:p>
            <a:r>
              <a:rPr lang="en-GB" dirty="0"/>
              <a:t/>
            </a:r>
            <a:br>
              <a:rPr lang="en-GB" dirty="0"/>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81250" y="1333118"/>
            <a:ext cx="6712974" cy="4662815"/>
          </a:xfrm>
          <a:prstGeom prst="rect">
            <a:avLst/>
          </a:prstGeom>
          <a:noFill/>
        </p:spPr>
        <p:txBody>
          <a:bodyPr wrap="square">
            <a:spAutoFit/>
          </a:bodyPr>
          <a:lstStyle/>
          <a:p>
            <a:pPr algn="just">
              <a:lnSpc>
                <a:spcPct val="150000"/>
              </a:lnSpc>
            </a:pPr>
            <a:endParaRPr lang="en-GB" dirty="0" smtClean="0"/>
          </a:p>
          <a:p>
            <a:pPr algn="just">
              <a:lnSpc>
                <a:spcPct val="150000"/>
              </a:lnSpc>
            </a:pPr>
            <a:r>
              <a:rPr lang="en-GB" dirty="0" smtClean="0"/>
              <a:t>The </a:t>
            </a:r>
            <a:r>
              <a:rPr lang="en-GB" dirty="0"/>
              <a:t>"wow" factor in our solution lies in its ability to seamlessly blend cutting-edge technology with practical utility, delivering remarkable results that captivate users and stakeholders alike</a:t>
            </a:r>
            <a:r>
              <a:rPr lang="en-GB" dirty="0" smtClean="0"/>
              <a:t>.</a:t>
            </a:r>
          </a:p>
          <a:p>
            <a:pPr algn="just">
              <a:lnSpc>
                <a:spcPct val="150000"/>
              </a:lnSpc>
            </a:pPr>
            <a:endParaRPr lang="en-GB" dirty="0" smtClean="0"/>
          </a:p>
          <a:p>
            <a:r>
              <a:rPr lang="en-GB" dirty="0"/>
              <a:t>In essence, the "wow" factor in our solution lies in its ability to transcend expectations, delivering awe-inspiring results that push the boundaries of what is possible with AI-driven generative </a:t>
            </a:r>
            <a:r>
              <a:rPr lang="en-GB" dirty="0" smtClean="0"/>
              <a:t>modelling</a:t>
            </a:r>
            <a:r>
              <a:rPr lang="en-GB" dirty="0"/>
              <a:t>. It captivates users with its photorealistic images, objective performance evaluation, interactive customization, versatility across industries, educational value, and real-world impact, leaving a lasting impression that resonates long after the initial encounter.</a:t>
            </a:r>
          </a:p>
          <a:p>
            <a:r>
              <a:rPr lang="en-GB" dirty="0"/>
              <a:t/>
            </a:r>
            <a:br>
              <a:rPr lang="en-GB" dirty="0"/>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381000" y="1295400"/>
            <a:ext cx="8846574" cy="5355312"/>
          </a:xfrm>
          <a:prstGeom prst="rect">
            <a:avLst/>
          </a:prstGeom>
          <a:noFill/>
        </p:spPr>
        <p:txBody>
          <a:bodyPr wrap="square">
            <a:spAutoFit/>
          </a:bodyPr>
          <a:lstStyle/>
          <a:p>
            <a:pPr algn="just"/>
            <a:r>
              <a:rPr lang="en-GB" dirty="0"/>
              <a:t>The </a:t>
            </a:r>
            <a:r>
              <a:rPr lang="en-GB" dirty="0" smtClean="0"/>
              <a:t>modelling </a:t>
            </a:r>
            <a:r>
              <a:rPr lang="en-GB" dirty="0"/>
              <a:t>aspect of this project involves designing and implementing the architecture of the Generative Adversarial Network (GAN) and integrating </a:t>
            </a:r>
            <a:r>
              <a:rPr lang="en-GB" dirty="0" err="1"/>
              <a:t>Fréchet</a:t>
            </a:r>
            <a:r>
              <a:rPr lang="en-GB" dirty="0"/>
              <a:t> Inception Distance (FID) evaluation for performance assessment. Here's a detailed breakdown of the </a:t>
            </a:r>
            <a:r>
              <a:rPr lang="en-GB" dirty="0" smtClean="0"/>
              <a:t>modelling </a:t>
            </a:r>
            <a:r>
              <a:rPr lang="en-GB" dirty="0"/>
              <a:t>process</a:t>
            </a:r>
            <a:r>
              <a:rPr lang="en-GB" dirty="0" smtClean="0"/>
              <a:t>:</a:t>
            </a:r>
          </a:p>
          <a:p>
            <a:pPr algn="just"/>
            <a:endParaRPr lang="en-GB" dirty="0" smtClean="0"/>
          </a:p>
          <a:p>
            <a:pPr algn="just"/>
            <a:r>
              <a:rPr lang="en-GB" dirty="0"/>
              <a:t>Decide on the architecture of the generator and discriminator networks. Common choices include deep convolutional neural networks (CNNs) or architectures like DCGAN, WGAN, or </a:t>
            </a:r>
            <a:r>
              <a:rPr lang="en-GB" dirty="0" smtClean="0"/>
              <a:t>Style GAN.</a:t>
            </a:r>
          </a:p>
          <a:p>
            <a:r>
              <a:rPr lang="en-GB" dirty="0"/>
              <a:t>Implement the generator and discriminator models using </a:t>
            </a:r>
            <a:r>
              <a:rPr lang="en-GB" dirty="0" smtClean="0"/>
              <a:t>PYTORCH </a:t>
            </a:r>
            <a:r>
              <a:rPr lang="en-GB" dirty="0"/>
              <a:t>defining their architectures as classes that inherit </a:t>
            </a:r>
            <a:r>
              <a:rPr lang="en-GB" dirty="0" smtClean="0"/>
              <a:t>from “</a:t>
            </a:r>
            <a:r>
              <a:rPr lang="en-GB" dirty="0" err="1" smtClean="0"/>
              <a:t>torch.nn.Module</a:t>
            </a:r>
            <a:r>
              <a:rPr lang="en-GB" dirty="0" smtClean="0"/>
              <a:t>” .</a:t>
            </a:r>
            <a:endParaRPr lang="en-GB" dirty="0"/>
          </a:p>
          <a:p>
            <a:r>
              <a:rPr lang="en-GB" dirty="0"/>
              <a:t>Define the forward pass for both the generator and discriminator, specifying how input data propagates through the network to produce output predictions.</a:t>
            </a:r>
          </a:p>
          <a:p>
            <a:r>
              <a:rPr lang="en-GB" dirty="0"/>
              <a:t>Set up the training loop, which involves iterating over batches of real images from the dataset.</a:t>
            </a:r>
          </a:p>
          <a:p>
            <a:r>
              <a:rPr lang="en-GB" dirty="0"/>
              <a:t>Within each iteration, generate fake images using the generator and compute the discriminator's loss based on both real and fake images.</a:t>
            </a:r>
          </a:p>
          <a:p>
            <a:pPr algn="just"/>
            <a:r>
              <a:rPr lang="en-GB" dirty="0"/>
              <a:t>Integrate </a:t>
            </a:r>
            <a:r>
              <a:rPr lang="en-GB" dirty="0" err="1"/>
              <a:t>Fréchet</a:t>
            </a:r>
            <a:r>
              <a:rPr lang="en-GB" dirty="0"/>
              <a:t> Inception Distance (FID) evaluation into the training loop to assess the quality of the generated images.</a:t>
            </a:r>
            <a:endParaRPr lang="en-GB" dirty="0" smtClean="0"/>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1028</Words>
  <Application>Microsoft Office PowerPoint</Application>
  <PresentationFormat>Custom</PresentationFormat>
  <Paragraphs>80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MANOJ .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Admin</cp:lastModifiedBy>
  <cp:revision>11</cp:revision>
  <dcterms:created xsi:type="dcterms:W3CDTF">2024-03-29T14:48:44Z</dcterms:created>
  <dcterms:modified xsi:type="dcterms:W3CDTF">2024-03-31T06:53:59Z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