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1" r:id="rId3"/>
    <p:sldId id="256" r:id="rId4"/>
    <p:sldId id="276" r:id="rId5"/>
    <p:sldId id="279" r:id="rId6"/>
    <p:sldId id="277" r:id="rId7"/>
    <p:sldId id="278" r:id="rId8"/>
    <p:sldId id="257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STAT-3205: Introduction to Probability and 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err="1" smtClean="0"/>
              <a:t>Dr</a:t>
            </a:r>
            <a:r>
              <a:rPr lang="en-US" dirty="0" smtClean="0"/>
              <a:t> Md. Jamil </a:t>
            </a:r>
            <a:r>
              <a:rPr lang="en-US" dirty="0" err="1" smtClean="0"/>
              <a:t>Hasan</a:t>
            </a:r>
            <a:r>
              <a:rPr lang="en-US" dirty="0" smtClean="0"/>
              <a:t> </a:t>
            </a:r>
            <a:r>
              <a:rPr lang="en-US" dirty="0" err="1" smtClean="0"/>
              <a:t>Karami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Professor of Statistics, DU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8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Machine </a:t>
            </a:r>
            <a:r>
              <a:rPr lang="en-US" dirty="0"/>
              <a:t>Learning and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Machine learning algorithms </a:t>
            </a:r>
            <a:r>
              <a:rPr lang="en-US" b="1" dirty="0"/>
              <a:t>depend heavily on statistical data</a:t>
            </a:r>
            <a:r>
              <a:rPr lang="en-US" dirty="0"/>
              <a:t> to learn patterns and make predictions</a:t>
            </a:r>
            <a:r>
              <a:rPr lang="en-US" dirty="0" smtClean="0"/>
              <a:t>.</a:t>
            </a:r>
          </a:p>
          <a:p>
            <a:r>
              <a:rPr lang="en-US" dirty="0"/>
              <a:t>Concepts like probability distributions, variance, correlation, and regression are essential for:</a:t>
            </a:r>
          </a:p>
          <a:p>
            <a:pPr marL="0" indent="0">
              <a:buNone/>
            </a:pPr>
            <a:r>
              <a:rPr lang="en-US" dirty="0" smtClean="0"/>
              <a:t>		- Classification </a:t>
            </a:r>
            <a:r>
              <a:rPr lang="en-US" dirty="0"/>
              <a:t>and clustering</a:t>
            </a:r>
          </a:p>
          <a:p>
            <a:pPr marL="0" indent="0">
              <a:buNone/>
            </a:pPr>
            <a:r>
              <a:rPr lang="en-US" dirty="0" smtClean="0"/>
              <a:t>		- Predictive </a:t>
            </a:r>
            <a:r>
              <a:rPr lang="en-US" dirty="0"/>
              <a:t>modeling</a:t>
            </a:r>
          </a:p>
          <a:p>
            <a:pPr marL="0" indent="0">
              <a:buNone/>
            </a:pPr>
            <a:r>
              <a:rPr lang="en-US" dirty="0" smtClean="0"/>
              <a:t>		- Natural </a:t>
            </a:r>
            <a:r>
              <a:rPr lang="en-US" dirty="0"/>
              <a:t>language processing (NLP)</a:t>
            </a:r>
          </a:p>
          <a:p>
            <a:pPr marL="0" indent="0">
              <a:buNone/>
            </a:pPr>
            <a:r>
              <a:rPr lang="en-US" dirty="0" smtClean="0"/>
              <a:t>		- Computer </a:t>
            </a:r>
            <a:r>
              <a:rPr lang="en-US" dirty="0"/>
              <a:t>vision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6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Performance </a:t>
            </a:r>
            <a:r>
              <a:rPr lang="en-US" dirty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data is used to </a:t>
            </a:r>
            <a:r>
              <a:rPr lang="en-US" b="1" dirty="0"/>
              <a:t>measure and evaluate system performance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Examples include:</a:t>
            </a:r>
          </a:p>
          <a:p>
            <a:r>
              <a:rPr lang="en-US" dirty="0"/>
              <a:t>Response time and throughput in networks</a:t>
            </a:r>
          </a:p>
          <a:p>
            <a:r>
              <a:rPr lang="en-US" dirty="0"/>
              <a:t>Error rates in software testing</a:t>
            </a:r>
          </a:p>
          <a:p>
            <a:r>
              <a:rPr lang="en-US" dirty="0"/>
              <a:t>Reliability and availability metrics in cloud computing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2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Algorithm Design and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Developers use statistical methods to </a:t>
            </a:r>
            <a:r>
              <a:rPr lang="en-US" b="1" dirty="0"/>
              <a:t>analyze algorithm efficiency</a:t>
            </a:r>
            <a:r>
              <a:rPr lang="en-US" dirty="0"/>
              <a:t> and optimize resource usage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/>
              <a:t>Example: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Estimating </a:t>
            </a:r>
            <a:r>
              <a:rPr lang="en-US" dirty="0"/>
              <a:t>the average-case vs. worst-case runtime using probabilistic analysis.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998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Data Mining and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Computer science deals with </a:t>
            </a:r>
            <a:r>
              <a:rPr lang="en-US" b="1" dirty="0"/>
              <a:t>huge datasets</a:t>
            </a:r>
            <a:r>
              <a:rPr lang="en-US" dirty="0"/>
              <a:t>, and statistical data helps in:</a:t>
            </a:r>
          </a:p>
          <a:p>
            <a:r>
              <a:rPr lang="en-US" dirty="0"/>
              <a:t>Identifying meaningful patterns</a:t>
            </a:r>
          </a:p>
          <a:p>
            <a:r>
              <a:rPr lang="en-US" dirty="0"/>
              <a:t>Reducing noise and outliers</a:t>
            </a:r>
          </a:p>
          <a:p>
            <a:r>
              <a:rPr lang="en-US" dirty="0"/>
              <a:t>Making predictions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72330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Quality </a:t>
            </a:r>
            <a:r>
              <a:rPr lang="en-US" dirty="0"/>
              <a:t>Assurance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Statistical techniques help in </a:t>
            </a:r>
            <a:r>
              <a:rPr lang="en-US" b="1" dirty="0"/>
              <a:t>testing software quality</a:t>
            </a:r>
            <a:r>
              <a:rPr lang="en-US" dirty="0"/>
              <a:t>:</a:t>
            </a:r>
          </a:p>
          <a:p>
            <a:r>
              <a:rPr lang="en-US" dirty="0"/>
              <a:t>Sampling methods to test large codebases</a:t>
            </a:r>
          </a:p>
          <a:p>
            <a:r>
              <a:rPr lang="en-US" dirty="0"/>
              <a:t>Hypothesis testing to verify system performance</a:t>
            </a:r>
          </a:p>
          <a:p>
            <a:r>
              <a:rPr lang="en-US" dirty="0"/>
              <a:t>Identifying defects and improving reliability</a:t>
            </a:r>
          </a:p>
        </p:txBody>
      </p:sp>
    </p:spTree>
    <p:extLst>
      <p:ext uri="{BB962C8B-B14F-4D97-AF65-F5344CB8AC3E}">
        <p14:creationId xmlns:p14="http://schemas.microsoft.com/office/powerpoint/2010/main" val="4138625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7. </a:t>
            </a:r>
            <a:r>
              <a:rPr lang="en-US" dirty="0" err="1"/>
              <a:t>Cybersecurity</a:t>
            </a:r>
            <a:r>
              <a:rPr lang="en-US" dirty="0"/>
              <a:t> and 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Statistical analysis is key in detecting </a:t>
            </a:r>
            <a:r>
              <a:rPr lang="en-US" b="1" dirty="0"/>
              <a:t>anomalous patterns</a:t>
            </a:r>
            <a:r>
              <a:rPr lang="en-US" dirty="0"/>
              <a:t> in networks or systems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Helps identify intrusions, fraud, or system malfunctions.</a:t>
            </a:r>
          </a:p>
        </p:txBody>
      </p:sp>
    </p:spTree>
    <p:extLst>
      <p:ext uri="{BB962C8B-B14F-4D97-AF65-F5344CB8AC3E}">
        <p14:creationId xmlns:p14="http://schemas.microsoft.com/office/powerpoint/2010/main" val="3998617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8. Scientific and Experimental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science research, like </a:t>
            </a:r>
            <a:r>
              <a:rPr lang="en-US" b="1" dirty="0"/>
              <a:t>algorithm comparisons, network simulations, and AI experiments</a:t>
            </a:r>
            <a:r>
              <a:rPr lang="en-US" dirty="0"/>
              <a:t>, depends on statistically valid data to ensure reliable results.</a:t>
            </a:r>
          </a:p>
        </p:txBody>
      </p:sp>
    </p:spTree>
    <p:extLst>
      <p:ext uri="{BB962C8B-B14F-4D97-AF65-F5344CB8AC3E}">
        <p14:creationId xmlns:p14="http://schemas.microsoft.com/office/powerpoint/2010/main" val="3937721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 Computer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 smtClean="0"/>
              <a:t>Data </a:t>
            </a:r>
            <a:r>
              <a:rPr dirty="0"/>
              <a:t>as the 'fuel' of </a:t>
            </a:r>
            <a:r>
              <a:rPr dirty="0" smtClean="0"/>
              <a:t>computing</a:t>
            </a:r>
            <a:endParaRPr lang="en-US" dirty="0" smtClean="0"/>
          </a:p>
          <a:p>
            <a:pPr algn="just"/>
            <a:r>
              <a:rPr lang="en-US" dirty="0"/>
              <a:t>Statistical data turns raw numbers into actionable insights, enabling computer scientists to design smarter algorithms, build reliable systems, analyze performance, and make informed decisions. </a:t>
            </a:r>
            <a:endParaRPr lang="en-US" dirty="0" smtClean="0"/>
          </a:p>
          <a:p>
            <a:pPr algn="just"/>
            <a:r>
              <a:rPr lang="en-US" dirty="0" smtClean="0"/>
              <a:t>Without </a:t>
            </a:r>
            <a:r>
              <a:rPr lang="en-US" dirty="0"/>
              <a:t>it, modern computing would be guesswork rather than precision.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Broad </a:t>
            </a:r>
            <a:r>
              <a:rPr dirty="0" smtClean="0"/>
              <a:t>Classification</a:t>
            </a:r>
            <a:r>
              <a:rPr lang="en-US" dirty="0" smtClean="0"/>
              <a:t> (Review)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Types of Data:</a:t>
            </a:r>
          </a:p>
          <a:p>
            <a:pPr marL="0" indent="0">
              <a:buNone/>
            </a:pPr>
            <a:r>
              <a:rPr dirty="0"/>
              <a:t>• Qualitative (Categorical)</a:t>
            </a:r>
          </a:p>
          <a:p>
            <a:pPr marL="0" indent="0">
              <a:buNone/>
            </a:pPr>
            <a:r>
              <a:rPr dirty="0"/>
              <a:t>• Quantitative (Numerical)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Qualitative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Non-numeric, descriptive</a:t>
            </a:r>
          </a:p>
          <a:p>
            <a:pPr marL="0" indent="0">
              <a:buNone/>
            </a:pPr>
            <a:r>
              <a:rPr dirty="0" smtClean="0"/>
              <a:t>Examples</a:t>
            </a:r>
            <a:r>
              <a:rPr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dirty="0" smtClean="0"/>
              <a:t>Gender</a:t>
            </a:r>
            <a:r>
              <a:rPr dirty="0"/>
              <a:t>, programming language, browser type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Sunday (10 am – 11.30 am), Room#430</a:t>
            </a:r>
          </a:p>
          <a:p>
            <a:r>
              <a:rPr lang="en-US" dirty="0" smtClean="0"/>
              <a:t>Tuesday (8.30 am – 10.00 am), </a:t>
            </a:r>
            <a:r>
              <a:rPr lang="en-US" dirty="0"/>
              <a:t>Room#430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Recommended Texts:</a:t>
            </a:r>
          </a:p>
          <a:p>
            <a:r>
              <a:rPr lang="en-US" dirty="0"/>
              <a:t>Introductory Statistics by </a:t>
            </a:r>
            <a:r>
              <a:rPr lang="en-US" dirty="0" err="1"/>
              <a:t>Prem</a:t>
            </a:r>
            <a:r>
              <a:rPr lang="en-US" dirty="0"/>
              <a:t> S </a:t>
            </a:r>
            <a:r>
              <a:rPr lang="en-US" dirty="0" smtClean="0"/>
              <a:t>Mann</a:t>
            </a:r>
            <a:endParaRPr lang="en-US" dirty="0"/>
          </a:p>
          <a:p>
            <a:r>
              <a:rPr lang="en-US" dirty="0" smtClean="0"/>
              <a:t>Probability </a:t>
            </a:r>
            <a:r>
              <a:rPr lang="en-US" dirty="0"/>
              <a:t>and Statistics for Computer Scientists by Michael </a:t>
            </a:r>
            <a:r>
              <a:rPr lang="en-US" dirty="0" smtClean="0"/>
              <a:t>Baron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25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Qualitative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Nominal: labels (OS names, IP addresses)</a:t>
            </a:r>
          </a:p>
          <a:p>
            <a:pPr marL="0" indent="0">
              <a:buNone/>
            </a:pPr>
            <a:r>
              <a:rPr dirty="0"/>
              <a:t>• Ordinal: ordered categories (student grades, ratings)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Quantitative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Numeric, measurable</a:t>
            </a:r>
          </a:p>
          <a:p>
            <a:pPr marL="0" indent="0">
              <a:buNone/>
            </a:pPr>
            <a:r>
              <a:rPr dirty="0" smtClean="0"/>
              <a:t>Examples</a:t>
            </a:r>
            <a:r>
              <a:rPr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dirty="0" smtClean="0"/>
              <a:t>RAM </a:t>
            </a:r>
            <a:r>
              <a:rPr dirty="0"/>
              <a:t>size, CPU speed, response time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Quantitative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Discrete: countable (number of users, packets sent</a:t>
            </a:r>
            <a:r>
              <a:rPr dirty="0" smtClean="0"/>
              <a:t>)</a:t>
            </a:r>
          </a:p>
          <a:p>
            <a:pPr marL="0" indent="0">
              <a:buNone/>
            </a:pPr>
            <a:r>
              <a:rPr dirty="0" smtClean="0"/>
              <a:t>• Continuous: measurable (download speed, execution time)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Scales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Nominal, Ordinal, Interval, Ratio</a:t>
            </a:r>
          </a:p>
          <a:p>
            <a:pPr marL="0" indent="0">
              <a:buNone/>
            </a:pPr>
            <a:r>
              <a:rPr dirty="0"/>
              <a:t>• Examples from </a:t>
            </a:r>
            <a:r>
              <a:rPr dirty="0" smtClean="0"/>
              <a:t>computing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Primary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Data collected firsthand</a:t>
            </a:r>
          </a:p>
          <a:p>
            <a:pPr marL="0" indent="0">
              <a:buNone/>
            </a:pPr>
            <a:r>
              <a:rPr dirty="0"/>
              <a:t>• Surveys, experiments, observations, </a:t>
            </a:r>
            <a:r>
              <a:rPr dirty="0" smtClean="0"/>
              <a:t>logs</a:t>
            </a:r>
          </a:p>
          <a:p>
            <a:pPr marL="0" indent="0">
              <a:buNone/>
            </a:pPr>
            <a:r>
              <a:rPr dirty="0" smtClean="0"/>
              <a:t> Example: user testing of software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Secondary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Data collected by others</a:t>
            </a:r>
          </a:p>
          <a:p>
            <a:pPr marL="0" indent="0">
              <a:buNone/>
            </a:pPr>
            <a:r>
              <a:rPr dirty="0"/>
              <a:t>• Published reports, databases, government statistics</a:t>
            </a:r>
          </a:p>
          <a:p>
            <a:pPr marL="0" indent="0">
              <a:buNone/>
            </a:pPr>
            <a:r>
              <a:rPr dirty="0" smtClean="0"/>
              <a:t>Example</a:t>
            </a:r>
            <a:r>
              <a:rPr dirty="0"/>
              <a:t>: </a:t>
            </a:r>
            <a:r>
              <a:rPr dirty="0" err="1"/>
              <a:t>Kaggle</a:t>
            </a:r>
            <a:r>
              <a:rPr dirty="0"/>
              <a:t> datasets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Big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Sensor data, social media, web logs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IoT</a:t>
            </a:r>
            <a:r>
              <a:rPr dirty="0"/>
              <a:t> devices, network traffic</a:t>
            </a:r>
          </a:p>
          <a:p>
            <a:pPr marL="0" indent="0">
              <a:buNone/>
            </a:pPr>
            <a:r>
              <a:rPr dirty="0" smtClean="0"/>
              <a:t>Example</a:t>
            </a:r>
            <a:r>
              <a:rPr dirty="0"/>
              <a:t>: analyzing server logs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Internal vs External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Internal: Generated within an organization (logs, transactions)</a:t>
            </a:r>
          </a:p>
          <a:p>
            <a:pPr marL="0" indent="0">
              <a:buNone/>
            </a:pPr>
            <a:r>
              <a:rPr dirty="0"/>
              <a:t>• External: Market data, APIs, research reports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Structured vs Unstructured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Structured: Databases, spreadsheets</a:t>
            </a:r>
          </a:p>
          <a:p>
            <a:pPr marL="0" indent="0">
              <a:buNone/>
            </a:pPr>
            <a:r>
              <a:rPr dirty="0"/>
              <a:t>• Unstructured: Emails, images, videos, posts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Machine vs Human-Generated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Machine-generated: log files, sensors, simulations</a:t>
            </a:r>
          </a:p>
          <a:p>
            <a:pPr marL="0" indent="0">
              <a:buNone/>
            </a:pPr>
            <a:r>
              <a:rPr dirty="0"/>
              <a:t>• Human-generated: survey responses, feedback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Types and Sources of Statistical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Statistical </a:t>
            </a:r>
            <a:r>
              <a:rPr lang="en-US" dirty="0"/>
              <a:t>data refers to the collection of facts, figures, or information that is gathered for analysis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Raw material of </a:t>
            </a:r>
            <a:r>
              <a:rPr lang="en-US" dirty="0" smtClean="0"/>
              <a:t>statistics</a:t>
            </a:r>
          </a:p>
          <a:p>
            <a:r>
              <a:rPr lang="en-US" dirty="0"/>
              <a:t>Can be numbers or </a:t>
            </a:r>
            <a:r>
              <a:rPr lang="en-US" dirty="0" smtClean="0"/>
              <a:t>categories</a:t>
            </a:r>
          </a:p>
          <a:p>
            <a:r>
              <a:rPr lang="en-US" dirty="0"/>
              <a:t>Used to identify patterns, trends, and relationships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Surveys &amp; Questionnaires</a:t>
            </a:r>
          </a:p>
          <a:p>
            <a:pPr marL="0" indent="0">
              <a:buNone/>
            </a:pPr>
            <a:r>
              <a:rPr dirty="0"/>
              <a:t>• Web scraping &amp; API access</a:t>
            </a:r>
          </a:p>
          <a:p>
            <a:pPr marL="0" indent="0">
              <a:buNone/>
            </a:pPr>
            <a:r>
              <a:rPr dirty="0"/>
              <a:t>• System monitoring &amp; sensors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Quality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Accuracy, consistency, completeness</a:t>
            </a:r>
          </a:p>
          <a:p>
            <a:pPr marL="0" indent="0">
              <a:buNone/>
            </a:pPr>
            <a:r>
              <a:rPr dirty="0" smtClean="0"/>
              <a:t>Example</a:t>
            </a:r>
            <a:r>
              <a:rPr dirty="0"/>
              <a:t>: Missing values in user data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Privacy and security of data</a:t>
            </a:r>
          </a:p>
          <a:p>
            <a:pPr marL="0" indent="0">
              <a:buNone/>
            </a:pPr>
            <a:r>
              <a:rPr dirty="0"/>
              <a:t>• Responsible use in CS</a:t>
            </a:r>
          </a:p>
          <a:p>
            <a:pPr marL="0" indent="0">
              <a:buNone/>
            </a:pPr>
            <a:r>
              <a:rPr dirty="0" smtClean="0"/>
              <a:t>Example:</a:t>
            </a:r>
            <a:r>
              <a:rPr lang="en-US" dirty="0" smtClean="0"/>
              <a:t> General Data Protection Regulation</a:t>
            </a:r>
            <a:r>
              <a:rPr dirty="0" smtClean="0"/>
              <a:t> </a:t>
            </a:r>
            <a:r>
              <a:rPr lang="en-US" dirty="0" smtClean="0"/>
              <a:t>(</a:t>
            </a:r>
            <a:r>
              <a:rPr dirty="0" smtClean="0"/>
              <a:t>GDPR</a:t>
            </a:r>
            <a:r>
              <a:rPr lang="en-US" dirty="0" smtClean="0"/>
              <a:t>)</a:t>
            </a:r>
            <a:r>
              <a:rPr dirty="0" smtClean="0"/>
              <a:t> </a:t>
            </a:r>
            <a:r>
              <a:rPr dirty="0"/>
              <a:t>compliance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in Computer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Data mining</a:t>
            </a:r>
          </a:p>
          <a:p>
            <a:pPr marL="0" indent="0">
              <a:buNone/>
            </a:pPr>
            <a:r>
              <a:rPr dirty="0"/>
              <a:t>• Machine learning</a:t>
            </a:r>
          </a:p>
          <a:p>
            <a:pPr marL="0" indent="0">
              <a:buNone/>
            </a:pPr>
            <a:r>
              <a:rPr dirty="0"/>
              <a:t>• Software performance analysis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Cybersecurity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Statistical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Collected </a:t>
            </a:r>
            <a:r>
              <a:rPr lang="en-US" dirty="0" smtClean="0"/>
              <a:t>systematically</a:t>
            </a:r>
          </a:p>
          <a:p>
            <a:r>
              <a:rPr lang="en-US" dirty="0"/>
              <a:t>Can be numerical or </a:t>
            </a:r>
            <a:r>
              <a:rPr lang="en-US" dirty="0" smtClean="0"/>
              <a:t>categorical</a:t>
            </a:r>
          </a:p>
          <a:p>
            <a:r>
              <a:rPr lang="en-US" dirty="0"/>
              <a:t>Used for </a:t>
            </a:r>
            <a:r>
              <a:rPr lang="en-US" dirty="0" smtClean="0"/>
              <a:t>analysis</a:t>
            </a:r>
          </a:p>
          <a:p>
            <a:r>
              <a:rPr lang="en-US" dirty="0"/>
              <a:t>Represents reality</a:t>
            </a:r>
          </a:p>
        </p:txBody>
      </p:sp>
    </p:spTree>
    <p:extLst>
      <p:ext uri="{BB962C8B-B14F-4D97-AF65-F5344CB8AC3E}">
        <p14:creationId xmlns:p14="http://schemas.microsoft.com/office/powerpoint/2010/main" val="4137961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</a:p>
          <a:p>
            <a:r>
              <a:rPr lang="en-US" dirty="0" smtClean="0"/>
              <a:t>Mention the classification of variables</a:t>
            </a:r>
          </a:p>
          <a:p>
            <a:r>
              <a:rPr lang="en-US" dirty="0" smtClean="0"/>
              <a:t>Discuss some examples</a:t>
            </a:r>
          </a:p>
          <a:p>
            <a:r>
              <a:rPr lang="en-US" dirty="0" smtClean="0"/>
              <a:t>Types of data depend on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7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Statistical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Qualitative (Categorical) 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Descriptive, non-numeric</a:t>
            </a:r>
          </a:p>
          <a:p>
            <a:pPr marL="0" indent="0">
              <a:buNone/>
            </a:pPr>
            <a:r>
              <a:rPr lang="en-US" dirty="0" smtClean="0"/>
              <a:t>		Examples</a:t>
            </a:r>
            <a:r>
              <a:rPr lang="en-US" dirty="0"/>
              <a:t>: </a:t>
            </a:r>
            <a:r>
              <a:rPr lang="en-US" dirty="0" smtClean="0"/>
              <a:t>Gender</a:t>
            </a:r>
            <a:r>
              <a:rPr lang="en-US" dirty="0"/>
              <a:t>, blood type, favorite </a:t>
            </a:r>
            <a:r>
              <a:rPr lang="en-US" dirty="0" smtClean="0"/>
              <a:t>color</a:t>
            </a:r>
            <a:endParaRPr lang="en-US" dirty="0"/>
          </a:p>
          <a:p>
            <a:r>
              <a:rPr lang="en-US" b="1" dirty="0"/>
              <a:t>Quantitative (Numerical) 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Measurable, numeric values</a:t>
            </a:r>
          </a:p>
          <a:p>
            <a:pPr marL="0" indent="0">
              <a:buNone/>
            </a:pPr>
            <a:r>
              <a:rPr lang="en-US" dirty="0" smtClean="0"/>
              <a:t>		Examples</a:t>
            </a:r>
            <a:r>
              <a:rPr lang="en-US" dirty="0"/>
              <a:t>: Height, weight, income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r>
              <a:rPr lang="en-US" b="1" dirty="0" smtClean="0"/>
              <a:t> Discrete </a:t>
            </a:r>
            <a:r>
              <a:rPr lang="en-US" b="1" dirty="0"/>
              <a:t>data:</a:t>
            </a:r>
            <a:r>
              <a:rPr lang="en-US" dirty="0"/>
              <a:t> Countable (e.g., number of students, number of cars)</a:t>
            </a:r>
            <a:br>
              <a:rPr lang="en-US" dirty="0"/>
            </a:br>
            <a:r>
              <a:rPr lang="en-US" dirty="0" smtClean="0"/>
              <a:t>		(ii) </a:t>
            </a:r>
            <a:r>
              <a:rPr lang="en-US" b="1" dirty="0" smtClean="0"/>
              <a:t>Continuous </a:t>
            </a:r>
            <a:r>
              <a:rPr lang="en-US" b="1" dirty="0"/>
              <a:t>data:</a:t>
            </a:r>
            <a:r>
              <a:rPr lang="en-US" dirty="0"/>
              <a:t> Measurable on a scale (e.g., temperature, time, distance)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6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 of Statistical 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Survey of </a:t>
            </a:r>
            <a:r>
              <a:rPr lang="en-US" dirty="0" smtClean="0"/>
              <a:t>50 </a:t>
            </a:r>
            <a:r>
              <a:rPr lang="en-US" dirty="0"/>
              <a:t>students about study hours and grades:</a:t>
            </a:r>
          </a:p>
          <a:p>
            <a:r>
              <a:rPr lang="en-US" dirty="0"/>
              <a:t>Study hours → Quantitative, Continuous</a:t>
            </a:r>
          </a:p>
          <a:p>
            <a:r>
              <a:rPr lang="en-US" dirty="0"/>
              <a:t>Grades (A, B, C) → Qualitative, Categorical</a:t>
            </a:r>
          </a:p>
        </p:txBody>
      </p:sp>
    </p:spTree>
    <p:extLst>
      <p:ext uri="{BB962C8B-B14F-4D97-AF65-F5344CB8AC3E}">
        <p14:creationId xmlns:p14="http://schemas.microsoft.com/office/powerpoint/2010/main" val="144898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Importance of statistical data for </a:t>
            </a:r>
            <a:r>
              <a:rPr lang="en-US" dirty="0"/>
              <a:t>computer </a:t>
            </a:r>
            <a:r>
              <a:rPr lang="en-US" dirty="0" smtClean="0"/>
              <a:t>science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Statistical </a:t>
            </a:r>
            <a:r>
              <a:rPr lang="en-US" dirty="0"/>
              <a:t>data is extremely important for computer science because it provides a foundation </a:t>
            </a:r>
            <a:r>
              <a:rPr lang="en-US" dirty="0" smtClean="0"/>
              <a:t>for:</a:t>
            </a:r>
          </a:p>
          <a:p>
            <a:pPr algn="just"/>
            <a:r>
              <a:rPr lang="en-US" dirty="0" smtClean="0"/>
              <a:t>analyzing</a:t>
            </a:r>
          </a:p>
          <a:p>
            <a:pPr algn="just"/>
            <a:r>
              <a:rPr lang="en-US" dirty="0" smtClean="0"/>
              <a:t>interpreting</a:t>
            </a:r>
            <a:r>
              <a:rPr lang="en-US" dirty="0"/>
              <a:t>, and </a:t>
            </a:r>
            <a:endParaRPr lang="en-US" dirty="0" smtClean="0"/>
          </a:p>
          <a:p>
            <a:pPr algn="just"/>
            <a:r>
              <a:rPr lang="en-US" dirty="0" smtClean="0"/>
              <a:t>making </a:t>
            </a:r>
            <a:r>
              <a:rPr lang="en-US" dirty="0"/>
              <a:t>decisions based on </a:t>
            </a:r>
            <a:r>
              <a:rPr lang="en-US" dirty="0" smtClean="0"/>
              <a:t>data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Data-Driven </a:t>
            </a:r>
            <a:r>
              <a:rPr lang="en-US" dirty="0"/>
              <a:t>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Computer science increasingly relies on </a:t>
            </a:r>
            <a:r>
              <a:rPr lang="en-US" b="1" dirty="0"/>
              <a:t>data-driven approaches</a:t>
            </a:r>
            <a:r>
              <a:rPr lang="en-US" dirty="0"/>
              <a:t>, such as in software analytics, recommendation systems, and network monitoring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Statistical data allows developers and engineers to </a:t>
            </a:r>
            <a:r>
              <a:rPr lang="en-US" b="1" dirty="0"/>
              <a:t>understand trends, patterns, and anomalies</a:t>
            </a:r>
            <a:r>
              <a:rPr lang="en-US" dirty="0"/>
              <a:t> before making decisions or optimizing systems.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873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858</Words>
  <Application>Microsoft Office PowerPoint</Application>
  <PresentationFormat>On-screen Show (4:3)</PresentationFormat>
  <Paragraphs>142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STAT-3205: Introduction to Probability and Statistics</vt:lpstr>
      <vt:lpstr>Class Schedule</vt:lpstr>
      <vt:lpstr>Types and Sources of Statistical Data</vt:lpstr>
      <vt:lpstr>Key Features of Statistical Data</vt:lpstr>
      <vt:lpstr>Variable</vt:lpstr>
      <vt:lpstr>Types of Statistical Data</vt:lpstr>
      <vt:lpstr>Example of Statistical Data </vt:lpstr>
      <vt:lpstr>Importance of statistical data for computer science</vt:lpstr>
      <vt:lpstr>1. Data-Driven Decision Making</vt:lpstr>
      <vt:lpstr>2. Machine Learning and Artificial Intelligence</vt:lpstr>
      <vt:lpstr>3. Performance Analysis</vt:lpstr>
      <vt:lpstr>4. Algorithm Design and Optimization</vt:lpstr>
      <vt:lpstr>5. Data Mining and Big Data</vt:lpstr>
      <vt:lpstr>6. Quality Assurance and Testing</vt:lpstr>
      <vt:lpstr>7. Cybersecurity and Anomaly Detection</vt:lpstr>
      <vt:lpstr>8. Scientific and Experimental Research</vt:lpstr>
      <vt:lpstr>Data in Computer Science</vt:lpstr>
      <vt:lpstr>Broad Classification (Review)</vt:lpstr>
      <vt:lpstr>Qualitative Data</vt:lpstr>
      <vt:lpstr>Types of Qualitative Data</vt:lpstr>
      <vt:lpstr>Quantitative Data</vt:lpstr>
      <vt:lpstr>Types of Quantitative Data</vt:lpstr>
      <vt:lpstr>Scales of Measurement</vt:lpstr>
      <vt:lpstr>Primary Data Sources</vt:lpstr>
      <vt:lpstr>Secondary Data Sources</vt:lpstr>
      <vt:lpstr>Big Data Sources</vt:lpstr>
      <vt:lpstr>Internal vs External Data</vt:lpstr>
      <vt:lpstr>Structured vs Unstructured Data</vt:lpstr>
      <vt:lpstr>Machine vs Human-Generated Data</vt:lpstr>
      <vt:lpstr>Data Collection Techniques</vt:lpstr>
      <vt:lpstr>Data Quality Issues</vt:lpstr>
      <vt:lpstr>Ethical Considerations</vt:lpstr>
      <vt:lpstr>Applications in Computer Science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and Sources of Statistical Data</dc:title>
  <dc:subject/>
  <dc:creator>Statistics</dc:creator>
  <cp:keywords/>
  <dc:description>generated using python-pptx</dc:description>
  <cp:lastModifiedBy>Statistics</cp:lastModifiedBy>
  <cp:revision>24</cp:revision>
  <dcterms:created xsi:type="dcterms:W3CDTF">2013-01-27T09:14:16Z</dcterms:created>
  <dcterms:modified xsi:type="dcterms:W3CDTF">2025-08-24T03:30:03Z</dcterms:modified>
  <cp:category/>
</cp:coreProperties>
</file>