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7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1019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12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59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81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5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2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0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07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022" y="615556"/>
            <a:ext cx="5826719" cy="1646302"/>
          </a:xfrm>
        </p:spPr>
        <p:txBody>
          <a:bodyPr/>
          <a:lstStyle/>
          <a:p>
            <a:pPr algn="ctr"/>
            <a:r>
              <a:rPr dirty="0"/>
              <a:t>Spotify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08279"/>
            <a:ext cx="5826719" cy="1240644"/>
          </a:xfrm>
        </p:spPr>
        <p:txBody>
          <a:bodyPr/>
          <a:lstStyle/>
          <a:p>
            <a:pPr algn="ctr"/>
            <a:r>
              <a:rPr dirty="0"/>
              <a:t>Uncovering Insights on Song Popularity, Artist Trends, and Track Characteristics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0FCB1-A224-D823-4E8F-8416B1793CF1}"/>
              </a:ext>
            </a:extLst>
          </p:cNvPr>
          <p:cNvSpPr txBox="1"/>
          <p:nvPr/>
        </p:nvSpPr>
        <p:spPr>
          <a:xfrm flipH="1">
            <a:off x="5881226" y="4704463"/>
            <a:ext cx="3165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Presented by :</a:t>
            </a:r>
          </a:p>
          <a:p>
            <a:r>
              <a:rPr lang="en-IN" sz="1400" dirty="0"/>
              <a:t>Manobrath Dutta (Team Lead)</a:t>
            </a:r>
          </a:p>
          <a:p>
            <a:r>
              <a:rPr lang="en-IN" sz="1400" dirty="0"/>
              <a:t>Shivam Kumar</a:t>
            </a:r>
          </a:p>
          <a:p>
            <a:r>
              <a:rPr lang="en-IN" sz="1400" dirty="0"/>
              <a:t>Nisha Rana</a:t>
            </a:r>
          </a:p>
        </p:txBody>
      </p:sp>
      <p:sp>
        <p:nvSpPr>
          <p:cNvPr id="9" name="AutoShape 4" descr="The Spotify logo designed for a black background, featuring its iconic three curved lines resembling sound waves in a bold green color, paired with a clean, modern font in white for the text 'Spotify.' The design is minimalistic and vibrant, optimized for visibility and maintaining the brand's recognizable identity.">
            <a:extLst>
              <a:ext uri="{FF2B5EF4-FFF2-40B4-BE49-F238E27FC236}">
                <a16:creationId xmlns:a16="http://schemas.microsoft.com/office/drawing/2014/main" id="{885CF5C6-E5E1-4EAB-CD11-0B85823FB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6" descr="The Spotify logo designed for a black background, featuring its iconic three curved lines resembling sound waves in a bold green color, paired with a clean, modern font in white for the text 'Spotify.' The design is minimalistic and vibrant, optimized for visibility and maintaining the brand's recognizable identity.">
            <a:extLst>
              <a:ext uri="{FF2B5EF4-FFF2-40B4-BE49-F238E27FC236}">
                <a16:creationId xmlns:a16="http://schemas.microsoft.com/office/drawing/2014/main" id="{0F4EDB9A-44E1-442C-CCA3-FE4B2B5BAD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5400" y="1524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F8AD-7C7D-A09C-B249-190FE5FE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69" y="121977"/>
            <a:ext cx="6930897" cy="681704"/>
          </a:xfrm>
        </p:spPr>
        <p:txBody>
          <a:bodyPr/>
          <a:lstStyle/>
          <a:p>
            <a:pPr algn="ctr"/>
            <a:r>
              <a:rPr lang="en-IN" dirty="0"/>
              <a:t>Sum of Stream By Release Date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CBE9F6-4A5D-A72B-1165-3A7E860CF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49" y="1069205"/>
            <a:ext cx="6870087" cy="2094271"/>
          </a:xfr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56DC417D-072D-A5E5-3A8C-EBD0F6170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07" y="3429000"/>
            <a:ext cx="7104798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graph displays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 of streams by release 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 selected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Streams started at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421M in 1998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peaked at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456M in 2000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showing consistent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slight dip occurred in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447M streams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followed by a sharp decline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412M in 2004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Streams surged again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472M in 2006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marking the highest value in the timeline.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indicates fluctuating streaming trends, with a significant recovery after 2004. </a:t>
            </a:r>
          </a:p>
        </p:txBody>
      </p:sp>
    </p:spTree>
    <p:extLst>
      <p:ext uri="{BB962C8B-B14F-4D97-AF65-F5344CB8AC3E}">
        <p14:creationId xmlns:p14="http://schemas.microsoft.com/office/powerpoint/2010/main" val="251427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045" y="609600"/>
            <a:ext cx="6347713" cy="796413"/>
          </a:xfrm>
        </p:spPr>
        <p:txBody>
          <a:bodyPr/>
          <a:lstStyle/>
          <a:p>
            <a:pPr algn="ctr"/>
            <a:r>
              <a:rPr dirty="0"/>
              <a:t>Real-Time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2" y="1600151"/>
            <a:ext cx="6347714" cy="3880773"/>
          </a:xfrm>
        </p:spPr>
        <p:txBody>
          <a:bodyPr>
            <a:noAutofit/>
          </a:bodyPr>
          <a:lstStyle/>
          <a:p>
            <a:r>
              <a:rPr sz="2800" dirty="0"/>
              <a:t>Tasks:</a:t>
            </a:r>
          </a:p>
          <a:p>
            <a:r>
              <a:rPr sz="2800" dirty="0"/>
              <a:t>- Configure Power BI to refresh periodically.</a:t>
            </a:r>
          </a:p>
          <a:p>
            <a:r>
              <a:rPr sz="2800" dirty="0"/>
              <a:t>- Ensure SQL database updates sync with Power BI.</a:t>
            </a:r>
          </a:p>
          <a:p>
            <a:endParaRPr sz="2800" dirty="0"/>
          </a:p>
          <a:p>
            <a:r>
              <a:rPr sz="2800" dirty="0"/>
              <a:t>Benefits:</a:t>
            </a:r>
          </a:p>
          <a:p>
            <a:r>
              <a:rPr sz="2800" dirty="0"/>
              <a:t>- Always up-to-date insights.</a:t>
            </a:r>
          </a:p>
          <a:p>
            <a:r>
              <a:rPr sz="2800" dirty="0"/>
              <a:t>- Automated data integration.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34" y="88489"/>
            <a:ext cx="6347713" cy="816078"/>
          </a:xfrm>
        </p:spPr>
        <p:txBody>
          <a:bodyPr/>
          <a:lstStyle/>
          <a:p>
            <a:pPr algn="ctr"/>
            <a:r>
              <a:rPr dirty="0"/>
              <a:t>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79" y="1108539"/>
            <a:ext cx="6347714" cy="3880773"/>
          </a:xfrm>
        </p:spPr>
        <p:txBody>
          <a:bodyPr>
            <a:noAutofit/>
          </a:bodyPr>
          <a:lstStyle/>
          <a:p>
            <a:r>
              <a:rPr sz="2400" dirty="0"/>
              <a:t>Contents:</a:t>
            </a:r>
          </a:p>
          <a:p>
            <a:r>
              <a:rPr sz="2400" dirty="0"/>
              <a:t>- Python Code: Data processing and SQL loading scripts.</a:t>
            </a:r>
          </a:p>
          <a:p>
            <a:r>
              <a:rPr sz="2400" dirty="0"/>
              <a:t>- Documentation:</a:t>
            </a:r>
          </a:p>
          <a:p>
            <a:r>
              <a:rPr sz="2400" dirty="0"/>
              <a:t>  - Project overview</a:t>
            </a:r>
          </a:p>
          <a:p>
            <a:r>
              <a:rPr sz="2400" dirty="0"/>
              <a:t>  - Setup instructions</a:t>
            </a:r>
          </a:p>
          <a:p>
            <a:r>
              <a:rPr sz="2400" dirty="0"/>
              <a:t>  - Step-by-step process</a:t>
            </a:r>
          </a:p>
          <a:p>
            <a:r>
              <a:rPr sz="2400" dirty="0"/>
              <a:t>- SQL Schema: Scripts for database creation and integrity rules.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728" y="383459"/>
            <a:ext cx="6347713" cy="717754"/>
          </a:xfrm>
        </p:spPr>
        <p:txBody>
          <a:bodyPr/>
          <a:lstStyle/>
          <a:p>
            <a:pPr algn="ctr"/>
            <a:r>
              <a:rPr dirty="0"/>
              <a:t>Project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973" y="1295351"/>
            <a:ext cx="6347714" cy="3880773"/>
          </a:xfrm>
        </p:spPr>
        <p:txBody>
          <a:bodyPr>
            <a:noAutofit/>
          </a:bodyPr>
          <a:lstStyle/>
          <a:p>
            <a:r>
              <a:rPr sz="2400" dirty="0"/>
              <a:t>Expected Results:</a:t>
            </a:r>
          </a:p>
          <a:p>
            <a:r>
              <a:rPr sz="2400" dirty="0"/>
              <a:t>- Comprehensive insights into Spotify music trends.</a:t>
            </a:r>
          </a:p>
          <a:p>
            <a:r>
              <a:rPr sz="2400" dirty="0"/>
              <a:t>- Professional-grade Power BI dashboard.</a:t>
            </a:r>
          </a:p>
          <a:p>
            <a:r>
              <a:rPr sz="2400" dirty="0"/>
              <a:t>- Scalable and reusable database and scripts.</a:t>
            </a:r>
          </a:p>
          <a:p>
            <a:endParaRPr sz="2400" dirty="0"/>
          </a:p>
          <a:p>
            <a:r>
              <a:rPr sz="2400" dirty="0"/>
              <a:t>Future Scope:</a:t>
            </a:r>
          </a:p>
          <a:p>
            <a:r>
              <a:rPr sz="2400" dirty="0"/>
              <a:t>- Expand dataset with new music releases.</a:t>
            </a:r>
          </a:p>
          <a:p>
            <a:r>
              <a:rPr sz="2400" dirty="0"/>
              <a:t>- Enhance dashboard with additional KPIs.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415" y="2310581"/>
            <a:ext cx="4609366" cy="2677652"/>
          </a:xfrm>
        </p:spPr>
        <p:txBody>
          <a:bodyPr>
            <a:normAutofit/>
          </a:bodyPr>
          <a:lstStyle/>
          <a:p>
            <a:pPr algn="ctr"/>
            <a:r>
              <a:rPr sz="72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489" y="20224"/>
            <a:ext cx="2222091" cy="884903"/>
          </a:xfrm>
        </p:spPr>
        <p:txBody>
          <a:bodyPr/>
          <a:lstStyle/>
          <a:p>
            <a:r>
              <a:rPr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297" y="754626"/>
            <a:ext cx="6700685" cy="53487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400" dirty="0"/>
          </a:p>
          <a:p>
            <a:r>
              <a:rPr sz="2400" dirty="0"/>
              <a:t>Goal:</a:t>
            </a:r>
          </a:p>
          <a:p>
            <a:r>
              <a:rPr sz="2400" dirty="0"/>
              <a:t>- Analyze the Spotify dataset to uncover insights on song popularity, artist trends, and track characteristics.</a:t>
            </a:r>
            <a:endParaRPr lang="en-IN" sz="2400" dirty="0"/>
          </a:p>
          <a:p>
            <a:pPr marL="0" indent="0">
              <a:buNone/>
            </a:pPr>
            <a:r>
              <a:rPr sz="2400" dirty="0"/>
              <a:t>Build a Power BI dashboard to visualize music </a:t>
            </a:r>
            <a:r>
              <a:rPr lang="en-IN" sz="2400" dirty="0"/>
              <a:t>    </a:t>
            </a:r>
            <a:r>
              <a:rPr sz="2400" dirty="0"/>
              <a:t>data insights.</a:t>
            </a:r>
            <a:endParaRPr lang="en-IN" sz="2400" dirty="0"/>
          </a:p>
          <a:p>
            <a:r>
              <a:rPr sz="2400" dirty="0"/>
              <a:t>Key Deliverables:</a:t>
            </a:r>
          </a:p>
          <a:p>
            <a:r>
              <a:rPr sz="2400" dirty="0"/>
              <a:t>1. Data Cleaning</a:t>
            </a:r>
          </a:p>
          <a:p>
            <a:r>
              <a:rPr sz="2400" dirty="0"/>
              <a:t>2. SQL Database Integration</a:t>
            </a:r>
          </a:p>
          <a:p>
            <a:r>
              <a:rPr sz="2400" dirty="0"/>
              <a:t>3. Interactive Power BI Dashboard</a:t>
            </a:r>
          </a:p>
          <a:p>
            <a:r>
              <a:rPr sz="2400" dirty="0"/>
              <a:t>4. Real-Time Updates</a:t>
            </a:r>
          </a:p>
          <a:p>
            <a:r>
              <a:rPr sz="2400" dirty="0"/>
              <a:t>5. GitHub Repository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553" y="344129"/>
            <a:ext cx="6347713" cy="806245"/>
          </a:xfrm>
        </p:spPr>
        <p:txBody>
          <a:bodyPr/>
          <a:lstStyle/>
          <a:p>
            <a:pPr algn="ctr"/>
            <a:r>
              <a:rPr dirty="0"/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93674"/>
            <a:ext cx="6347714" cy="3880773"/>
          </a:xfrm>
        </p:spPr>
        <p:txBody>
          <a:bodyPr>
            <a:noAutofit/>
          </a:bodyPr>
          <a:lstStyle/>
          <a:p>
            <a:r>
              <a:rPr sz="3200" dirty="0"/>
              <a:t>Steps:</a:t>
            </a:r>
          </a:p>
          <a:p>
            <a:r>
              <a:rPr sz="3200" dirty="0"/>
              <a:t>1. Dataset Processing</a:t>
            </a:r>
          </a:p>
          <a:p>
            <a:r>
              <a:rPr sz="3200" dirty="0"/>
              <a:t>2. SQL Database Integration</a:t>
            </a:r>
          </a:p>
          <a:p>
            <a:r>
              <a:rPr sz="3200" dirty="0"/>
              <a:t>3. Power BI Dashboard Creation</a:t>
            </a:r>
          </a:p>
          <a:p>
            <a:r>
              <a:rPr sz="3200" dirty="0"/>
              <a:t>4. Real-Time Updates Configuration</a:t>
            </a:r>
          </a:p>
          <a:p>
            <a:r>
              <a:rPr sz="3200" dirty="0"/>
              <a:t>5. Documentation and Sharing on GitHub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143" y="156237"/>
            <a:ext cx="6347713" cy="1320800"/>
          </a:xfrm>
        </p:spPr>
        <p:txBody>
          <a:bodyPr/>
          <a:lstStyle/>
          <a:p>
            <a:pPr algn="ctr"/>
            <a:r>
              <a:rPr dirty="0"/>
              <a:t>Dataset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61054"/>
            <a:ext cx="6347714" cy="3880773"/>
          </a:xfrm>
        </p:spPr>
        <p:txBody>
          <a:bodyPr>
            <a:noAutofit/>
          </a:bodyPr>
          <a:lstStyle/>
          <a:p>
            <a:r>
              <a:rPr sz="2400" dirty="0"/>
              <a:t>Tasks:</a:t>
            </a:r>
          </a:p>
          <a:p>
            <a:r>
              <a:rPr sz="2400" dirty="0"/>
              <a:t>- Load dataset into a pandas Data</a:t>
            </a:r>
            <a:r>
              <a:rPr lang="en-IN" sz="2400" dirty="0"/>
              <a:t> </a:t>
            </a:r>
            <a:r>
              <a:rPr sz="2400" dirty="0"/>
              <a:t>Frame.</a:t>
            </a:r>
          </a:p>
          <a:p>
            <a:r>
              <a:rPr sz="2400" dirty="0"/>
              <a:t>- Handle missing values and standardize formats (e.g., duration, popularity).</a:t>
            </a:r>
          </a:p>
          <a:p>
            <a:r>
              <a:rPr sz="2400" dirty="0"/>
              <a:t>- Create derived columns (e.g., popularity tiers,  categories).</a:t>
            </a:r>
          </a:p>
          <a:p>
            <a:r>
              <a:rPr sz="2400" dirty="0"/>
              <a:t>- Save cleaned data for SQL loading.</a:t>
            </a:r>
          </a:p>
          <a:p>
            <a:endParaRPr sz="2400" dirty="0"/>
          </a:p>
          <a:p>
            <a:r>
              <a:rPr sz="2400" dirty="0"/>
              <a:t>Tools: Python, Pandas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169" y="413515"/>
            <a:ext cx="6347713" cy="736859"/>
          </a:xfrm>
        </p:spPr>
        <p:txBody>
          <a:bodyPr/>
          <a:lstStyle/>
          <a:p>
            <a:pPr algn="ctr"/>
            <a:r>
              <a:rPr dirty="0"/>
              <a:t>SQL Database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896" y="1315016"/>
            <a:ext cx="6347714" cy="3880773"/>
          </a:xfrm>
        </p:spPr>
        <p:txBody>
          <a:bodyPr>
            <a:noAutofit/>
          </a:bodyPr>
          <a:lstStyle/>
          <a:p>
            <a:r>
              <a:rPr sz="2400" dirty="0"/>
              <a:t>Tasks:</a:t>
            </a:r>
          </a:p>
          <a:p>
            <a:r>
              <a:rPr sz="2400" dirty="0"/>
              <a:t>- Design database schema (e.g., song</a:t>
            </a:r>
            <a:r>
              <a:rPr lang="en-IN" sz="2400" dirty="0"/>
              <a:t> </a:t>
            </a:r>
            <a:r>
              <a:rPr sz="2400" dirty="0"/>
              <a:t>details, artist</a:t>
            </a:r>
            <a:r>
              <a:rPr lang="en-IN" sz="2400" dirty="0"/>
              <a:t> </a:t>
            </a:r>
            <a:r>
              <a:rPr lang="en-IN" sz="2400" dirty="0" err="1"/>
              <a:t>i</a:t>
            </a:r>
            <a:r>
              <a:rPr sz="2400" dirty="0"/>
              <a:t>n</a:t>
            </a:r>
            <a:r>
              <a:rPr lang="en-IN" sz="2400" dirty="0"/>
              <a:t>f</a:t>
            </a:r>
            <a:r>
              <a:rPr sz="2400" dirty="0"/>
              <a:t>o</a:t>
            </a:r>
            <a:r>
              <a:rPr lang="en-IN" sz="2400" dirty="0"/>
              <a:t>ration ,</a:t>
            </a:r>
            <a:r>
              <a:rPr sz="2400" dirty="0"/>
              <a:t> track</a:t>
            </a:r>
            <a:r>
              <a:rPr lang="en-IN" sz="2400" dirty="0"/>
              <a:t> </a:t>
            </a:r>
            <a:r>
              <a:rPr sz="2400" dirty="0"/>
              <a:t>metrics).</a:t>
            </a:r>
          </a:p>
          <a:p>
            <a:r>
              <a:rPr sz="2400" dirty="0"/>
              <a:t>- Load cleaned data into SQL tables using Python.</a:t>
            </a:r>
          </a:p>
          <a:p>
            <a:r>
              <a:rPr sz="2400" dirty="0"/>
              <a:t>- Ensure tables support advanced queries (e.g., popularity analysis).</a:t>
            </a:r>
          </a:p>
          <a:p>
            <a:endParaRPr sz="2400" dirty="0"/>
          </a:p>
          <a:p>
            <a:r>
              <a:rPr sz="2400" dirty="0"/>
              <a:t>Tools: SQL, Python (SQL</a:t>
            </a:r>
            <a:r>
              <a:rPr lang="en-IN" sz="2400" dirty="0"/>
              <a:t> </a:t>
            </a:r>
            <a:r>
              <a:rPr sz="2400" dirty="0"/>
              <a:t>Alchemy or pandas </a:t>
            </a:r>
            <a:r>
              <a:rPr sz="2400" dirty="0" err="1"/>
              <a:t>tosql</a:t>
            </a:r>
            <a:r>
              <a:rPr sz="2400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050" y="403123"/>
            <a:ext cx="6347713" cy="1320800"/>
          </a:xfrm>
        </p:spPr>
        <p:txBody>
          <a:bodyPr/>
          <a:lstStyle/>
          <a:p>
            <a:pPr algn="ctr"/>
            <a:r>
              <a:rPr dirty="0"/>
              <a:t>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270" y="1590319"/>
            <a:ext cx="6347714" cy="3880773"/>
          </a:xfrm>
        </p:spPr>
        <p:txBody>
          <a:bodyPr>
            <a:noAutofit/>
          </a:bodyPr>
          <a:lstStyle/>
          <a:p>
            <a:r>
              <a:rPr sz="2800" dirty="0"/>
              <a:t>Features:</a:t>
            </a:r>
          </a:p>
          <a:p>
            <a:r>
              <a:rPr sz="2800" dirty="0"/>
              <a:t>- Visualizations:</a:t>
            </a:r>
          </a:p>
          <a:p>
            <a:r>
              <a:rPr sz="2800" dirty="0"/>
              <a:t>  - Top artists and songs by popularity.</a:t>
            </a:r>
          </a:p>
          <a:p>
            <a:r>
              <a:rPr sz="2800" dirty="0"/>
              <a:t>  - Trends in song features (e.g., duration, tempo, energy).</a:t>
            </a:r>
          </a:p>
          <a:p>
            <a:r>
              <a:rPr sz="2800" dirty="0"/>
              <a:t>  - Popular genres and their characteristics.</a:t>
            </a:r>
          </a:p>
          <a:p>
            <a:r>
              <a:rPr sz="2800" dirty="0"/>
              <a:t>- Interactive filters for:</a:t>
            </a:r>
          </a:p>
          <a:p>
            <a:r>
              <a:rPr sz="2800" dirty="0"/>
              <a:t>  - Date ranges</a:t>
            </a:r>
          </a:p>
          <a:p>
            <a:r>
              <a:rPr sz="2800" dirty="0"/>
              <a:t>  - Artists</a:t>
            </a:r>
          </a:p>
          <a:p>
            <a:r>
              <a:rPr sz="2800" dirty="0"/>
              <a:t>  - Genres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69AE-F5BD-9CF2-6782-C3245007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091" y="235974"/>
            <a:ext cx="6347713" cy="698091"/>
          </a:xfrm>
        </p:spPr>
        <p:txBody>
          <a:bodyPr/>
          <a:lstStyle/>
          <a:p>
            <a:pPr algn="ctr"/>
            <a:r>
              <a:rPr lang="en-IN" dirty="0"/>
              <a:t>Top 10 Popularity By Artist</a:t>
            </a:r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47096972-651B-9F2C-4371-CB406823E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25" y="1195235"/>
            <a:ext cx="6429375" cy="2233765"/>
          </a:xfrm>
        </p:spPr>
      </p:pic>
      <p:sp>
        <p:nvSpPr>
          <p:cNvPr id="46" name="Rectangle 1">
            <a:extLst>
              <a:ext uri="{FF2B5EF4-FFF2-40B4-BE49-F238E27FC236}">
                <a16:creationId xmlns:a16="http://schemas.microsoft.com/office/drawing/2014/main" id="{8DFC3359-9CDC-F981-8993-233C1BDA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3" y="3736260"/>
            <a:ext cx="773798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John Smith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leads with the highest popularity score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followed closely by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Michael Smith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(1049) and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Michael Johnson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(1042).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chart highlights the top 10 artists, showcasing a competitive distribution with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Michael Brown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(751) at the 10th spot.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popularity variance suggests significant audience preferences and consistent releases by these artists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analysis can help identify key factors driving artist popularity, such as genre and engagement trends. </a:t>
            </a:r>
          </a:p>
        </p:txBody>
      </p:sp>
    </p:spTree>
    <p:extLst>
      <p:ext uri="{BB962C8B-B14F-4D97-AF65-F5344CB8AC3E}">
        <p14:creationId xmlns:p14="http://schemas.microsoft.com/office/powerpoint/2010/main" val="94025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BDC6-32E6-6738-8506-28621F97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451" y="294404"/>
            <a:ext cx="7524750" cy="869950"/>
          </a:xfrm>
        </p:spPr>
        <p:txBody>
          <a:bodyPr/>
          <a:lstStyle/>
          <a:p>
            <a:r>
              <a:rPr lang="en-IN" dirty="0"/>
              <a:t>Percentage Of Artist By Language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736B39-6D53-1C43-B34C-C3768A79A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1" y="1297089"/>
            <a:ext cx="6915149" cy="259648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91CA4A-625C-F27D-B97A-A1471B6498DB}"/>
              </a:ext>
            </a:extLst>
          </p:cNvPr>
          <p:cNvSpPr txBox="1"/>
          <p:nvPr/>
        </p:nvSpPr>
        <p:spPr>
          <a:xfrm>
            <a:off x="344129" y="4159045"/>
            <a:ext cx="8259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chart highlights the percentage distribution of artists by language, with </a:t>
            </a:r>
            <a:r>
              <a:rPr lang="en-US" b="1" dirty="0"/>
              <a:t>English</a:t>
            </a:r>
            <a:r>
              <a:rPr lang="en-US" dirty="0"/>
              <a:t> dominating at </a:t>
            </a:r>
            <a:r>
              <a:rPr lang="en-US" b="1" dirty="0"/>
              <a:t>70.17%</a:t>
            </a:r>
            <a:r>
              <a:rPr lang="en-US" dirty="0"/>
              <a:t>, followed by </a:t>
            </a:r>
            <a:r>
              <a:rPr lang="en-US" b="1" dirty="0"/>
              <a:t>Spanish</a:t>
            </a:r>
            <a:r>
              <a:rPr lang="en-US" dirty="0"/>
              <a:t> at </a:t>
            </a:r>
            <a:r>
              <a:rPr lang="en-US" b="1" dirty="0"/>
              <a:t>9.71%</a:t>
            </a:r>
            <a:r>
              <a:rPr lang="en-US" dirty="0"/>
              <a:t>. Other notable languages include </a:t>
            </a:r>
            <a:r>
              <a:rPr lang="en-US" b="1" dirty="0"/>
              <a:t>Korean (5.09%)</a:t>
            </a:r>
            <a:r>
              <a:rPr lang="en-US" dirty="0"/>
              <a:t>, </a:t>
            </a:r>
            <a:r>
              <a:rPr lang="en-US" b="1" dirty="0"/>
              <a:t>French (5.02%)</a:t>
            </a:r>
            <a:r>
              <a:rPr lang="en-US" dirty="0"/>
              <a:t>, and </a:t>
            </a:r>
            <a:r>
              <a:rPr lang="en-US" b="1" dirty="0"/>
              <a:t>Italian (4.17%)</a:t>
            </a:r>
            <a:r>
              <a:rPr lang="en-US" dirty="0"/>
              <a:t>, reflecting cultural diversity. Smaller contributions from </a:t>
            </a:r>
            <a:r>
              <a:rPr lang="en-US" b="1" dirty="0"/>
              <a:t>German (2.91%)</a:t>
            </a:r>
            <a:r>
              <a:rPr lang="en-US" dirty="0"/>
              <a:t> and others suggest niche popularity. This data emphasizes the global reach of English while showcasing the influence of other languages in artistic expression</a:t>
            </a:r>
            <a:r>
              <a:rPr lang="en-US" sz="1200" dirty="0"/>
              <a:t>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5321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B661-A424-6C05-0E78-854B9F45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73" y="300227"/>
            <a:ext cx="6347713" cy="884903"/>
          </a:xfrm>
        </p:spPr>
        <p:txBody>
          <a:bodyPr/>
          <a:lstStyle/>
          <a:p>
            <a:pPr algn="ctr"/>
            <a:r>
              <a:rPr lang="en-IN" dirty="0"/>
              <a:t>Count Of Album By Genre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6C6408A-91C3-311F-B173-E8279860D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655" y="1185130"/>
            <a:ext cx="6663638" cy="2074572"/>
          </a:xfrm>
          <a:solidFill>
            <a:schemeClr val="accent1"/>
          </a:solidFill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3E4DC54-7F34-7E23-9814-EAAF7EF73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55" y="3107644"/>
            <a:ext cx="773995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graph shows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of albums by genre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having the highest count 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123 albums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Hip-Hop (119)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 (115)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follow closely, showcasing their widespread popularity.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 represented genres include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Country (19)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R&amp;B (17)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Reggae (12)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niche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steep decline is seen in genres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Jazz (33)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Classical (29)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Folk (28)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chart highlights the dominance of contemporary genres over traditional ones in album production. </a:t>
            </a:r>
          </a:p>
        </p:txBody>
      </p:sp>
    </p:spTree>
    <p:extLst>
      <p:ext uri="{BB962C8B-B14F-4D97-AF65-F5344CB8AC3E}">
        <p14:creationId xmlns:p14="http://schemas.microsoft.com/office/powerpoint/2010/main" val="22745564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773</Words>
  <Application>Microsoft Office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Spotify Data Analysis Project</vt:lpstr>
      <vt:lpstr>Objective</vt:lpstr>
      <vt:lpstr>Project Workflow</vt:lpstr>
      <vt:lpstr>Dataset Processing</vt:lpstr>
      <vt:lpstr>SQL Database Integration</vt:lpstr>
      <vt:lpstr>Power BI Dashboard</vt:lpstr>
      <vt:lpstr>Top 10 Popularity By Artist</vt:lpstr>
      <vt:lpstr>Percentage Of Artist By Language</vt:lpstr>
      <vt:lpstr>Count Of Album By Genre</vt:lpstr>
      <vt:lpstr>Sum of Stream By Release Date</vt:lpstr>
      <vt:lpstr>Real-Time Updates</vt:lpstr>
      <vt:lpstr>GitHub Repository</vt:lpstr>
      <vt:lpstr>Project Outcome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Manobrath Dutta</cp:lastModifiedBy>
  <cp:revision>6</cp:revision>
  <dcterms:created xsi:type="dcterms:W3CDTF">2013-01-27T09:14:16Z</dcterms:created>
  <dcterms:modified xsi:type="dcterms:W3CDTF">2024-12-21T19:58:33Z</dcterms:modified>
  <cp:category/>
</cp:coreProperties>
</file>