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“Digite uma citação aqui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“Digite uma citação aqui.”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ção ao vue"/>
          <p:cNvSpPr txBox="1"/>
          <p:nvPr>
            <p:ph type="title"/>
          </p:nvPr>
        </p:nvSpPr>
        <p:spPr>
          <a:xfrm>
            <a:off x="355600" y="1016000"/>
            <a:ext cx="6146800" cy="3886200"/>
          </a:xfrm>
          <a:prstGeom prst="rect">
            <a:avLst/>
          </a:prstGeom>
        </p:spPr>
        <p:txBody>
          <a:bodyPr/>
          <a:lstStyle/>
          <a:p>
            <a:pPr/>
            <a:r>
              <a:t>Introdução ao vue</a:t>
            </a:r>
          </a:p>
        </p:txBody>
      </p:sp>
      <p:pic>
        <p:nvPicPr>
          <p:cNvPr id="120" name="1_wqYF-8Dmh7LhtLkKfERc3Q.png" descr="1_wqYF-8Dmh7LhtLkKfERc3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700" y="1841500"/>
            <a:ext cx="5080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nditional Rende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Rendering </a:t>
            </a:r>
          </a:p>
          <a:p>
            <a:pPr/>
            <a:r>
              <a:t>Resumo</a:t>
            </a:r>
          </a:p>
        </p:txBody>
      </p:sp>
      <p:sp>
        <p:nvSpPr>
          <p:cNvPr id="166" name="v-if…"/>
          <p:cNvSpPr txBox="1"/>
          <p:nvPr/>
        </p:nvSpPr>
        <p:spPr>
          <a:xfrm>
            <a:off x="538129" y="2819399"/>
            <a:ext cx="3038542" cy="248920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22576" indent="-622576">
              <a:buClr>
                <a:srgbClr val="535353"/>
              </a:buClr>
              <a:buSzPct val="82000"/>
              <a:buChar char="•"/>
              <a:defRPr sz="5500"/>
            </a:pPr>
            <a:r>
              <a:t>v-if</a:t>
            </a:r>
          </a:p>
          <a:p>
            <a:pPr marL="622576" indent="-622576">
              <a:buClr>
                <a:srgbClr val="535353"/>
              </a:buClr>
              <a:buSzPct val="82000"/>
              <a:buChar char="•"/>
              <a:defRPr sz="5500"/>
            </a:pPr>
            <a:r>
              <a:t>v-else-if</a:t>
            </a:r>
          </a:p>
          <a:p>
            <a:pPr marL="622576" indent="-622576">
              <a:buClr>
                <a:srgbClr val="535353"/>
              </a:buClr>
              <a:buSzPct val="82000"/>
              <a:buChar char="•"/>
              <a:defRPr sz="5500"/>
            </a:pPr>
            <a:r>
              <a:t>v-else</a:t>
            </a:r>
          </a:p>
        </p:txBody>
      </p:sp>
      <p:sp>
        <p:nvSpPr>
          <p:cNvPr id="167" name="Remove completamente o html"/>
          <p:cNvSpPr txBox="1"/>
          <p:nvPr/>
        </p:nvSpPr>
        <p:spPr>
          <a:xfrm>
            <a:off x="573608" y="5683249"/>
            <a:ext cx="58377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Remove completamente o html</a:t>
            </a:r>
          </a:p>
        </p:txBody>
      </p:sp>
      <p:sp>
        <p:nvSpPr>
          <p:cNvPr id="168" name="v-show"/>
          <p:cNvSpPr txBox="1"/>
          <p:nvPr/>
        </p:nvSpPr>
        <p:spPr>
          <a:xfrm>
            <a:off x="10045467" y="3136899"/>
            <a:ext cx="2108666" cy="914401"/>
          </a:xfrm>
          <a:prstGeom prst="rect">
            <a:avLst/>
          </a:prstGeom>
          <a:ln w="25400">
            <a:solidFill>
              <a:srgbClr val="80878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/>
            <a:r>
              <a:t>v-show</a:t>
            </a:r>
          </a:p>
        </p:txBody>
      </p:sp>
      <p:sp>
        <p:nvSpPr>
          <p:cNvPr id="169" name="Adiciona o estilo: display: none…"/>
          <p:cNvSpPr txBox="1"/>
          <p:nvPr/>
        </p:nvSpPr>
        <p:spPr>
          <a:xfrm>
            <a:off x="8864895" y="5314950"/>
            <a:ext cx="40386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Adiciona o estilo: display: none </a:t>
            </a:r>
          </a:p>
          <a:p>
            <a:pPr/>
            <a:r>
              <a:t>no html</a:t>
            </a:r>
          </a:p>
        </p:txBody>
      </p:sp>
      <p:sp>
        <p:nvSpPr>
          <p:cNvPr id="170" name="Ambos avaliam se o html deve ou não ser renderizado"/>
          <p:cNvSpPr txBox="1"/>
          <p:nvPr/>
        </p:nvSpPr>
        <p:spPr>
          <a:xfrm>
            <a:off x="1138522" y="8312149"/>
            <a:ext cx="996575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Ambos avaliam se o html deve ou não ser renderizado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st Ren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Rendering</a:t>
            </a:r>
          </a:p>
        </p:txBody>
      </p:sp>
      <p:pic>
        <p:nvPicPr>
          <p:cNvPr id="173" name="pexels-photo-260521.jpeg" descr="pexels-photo-26052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7360">
            <a:off x="6514765" y="2126798"/>
            <a:ext cx="6184013" cy="412158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v-for=“item in array”"/>
          <p:cNvSpPr txBox="1"/>
          <p:nvPr/>
        </p:nvSpPr>
        <p:spPr>
          <a:xfrm>
            <a:off x="1016803" y="2346088"/>
            <a:ext cx="4336617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v-for=“item in array”</a:t>
            </a:r>
          </a:p>
        </p:txBody>
      </p:sp>
      <p:sp>
        <p:nvSpPr>
          <p:cNvPr id="175" name=":key=“id”"/>
          <p:cNvSpPr txBox="1"/>
          <p:nvPr/>
        </p:nvSpPr>
        <p:spPr>
          <a:xfrm>
            <a:off x="1907553" y="4303593"/>
            <a:ext cx="2555117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:key=“id”</a:t>
            </a:r>
          </a:p>
        </p:txBody>
      </p:sp>
      <p:sp>
        <p:nvSpPr>
          <p:cNvPr id="176" name="&lt;ul v-for=“item in list” :key=“item.id” &gt;…"/>
          <p:cNvSpPr txBox="1"/>
          <p:nvPr/>
        </p:nvSpPr>
        <p:spPr>
          <a:xfrm>
            <a:off x="828853" y="6534150"/>
            <a:ext cx="8661401" cy="16637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&lt;ul v-for=“item in list” :key=“item.id” &gt;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&lt;li&gt;{{item.name}}&lt;/li&gt;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st Ren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Rendering</a:t>
            </a:r>
          </a:p>
        </p:txBody>
      </p:sp>
      <p:sp>
        <p:nvSpPr>
          <p:cNvPr id="179" name="v-for=“(item, index) array”"/>
          <p:cNvSpPr txBox="1"/>
          <p:nvPr/>
        </p:nvSpPr>
        <p:spPr>
          <a:xfrm>
            <a:off x="349374" y="2447688"/>
            <a:ext cx="5255996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v-for=“(item, index) array”</a:t>
            </a:r>
          </a:p>
        </p:txBody>
      </p:sp>
      <p:sp>
        <p:nvSpPr>
          <p:cNvPr id="180" name=":key=“index”"/>
          <p:cNvSpPr txBox="1"/>
          <p:nvPr/>
        </p:nvSpPr>
        <p:spPr>
          <a:xfrm>
            <a:off x="361475" y="3286328"/>
            <a:ext cx="3377594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:key=“index”</a:t>
            </a:r>
          </a:p>
        </p:txBody>
      </p:sp>
      <p:pic>
        <p:nvPicPr>
          <p:cNvPr id="181" name="animacao-com-sequencia-de-quadros-ao-saltar-correndo_1284-15650.jpg" descr="animacao-com-sequencia-de-quadros-ao-saltar-correndo_1284-1565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0700" y="6139212"/>
            <a:ext cx="6934200" cy="319017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&lt;ul v-for=“(item, index) in list” :key=“index” &gt;…"/>
          <p:cNvSpPr txBox="1"/>
          <p:nvPr/>
        </p:nvSpPr>
        <p:spPr>
          <a:xfrm>
            <a:off x="358953" y="4121150"/>
            <a:ext cx="8661401" cy="16637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&lt;ul v-for=“(item, index) in list” :key=“index” &gt;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&lt;li&gt;{{item}}&lt;/li&gt;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vent Hand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Handling</a:t>
            </a:r>
          </a:p>
        </p:txBody>
      </p:sp>
      <p:pic>
        <p:nvPicPr>
          <p:cNvPr id="185" name="gestos-de-mao-em-dispositivos-digitais-de-toque-colecao-de-icones-decorativos-isolados-coloridos-plana_1284-8998.jpg" descr="gestos-de-mao-em-dispositivos-digitais-de-toque-colecao-de-icones-decorativos-isolados-coloridos-plana_1284-899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200" y="2413000"/>
            <a:ext cx="5511800" cy="55118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v-on:evento=&quot;metodo&quot;"/>
          <p:cNvSpPr txBox="1"/>
          <p:nvPr/>
        </p:nvSpPr>
        <p:spPr>
          <a:xfrm>
            <a:off x="1171624" y="2406649"/>
            <a:ext cx="4235352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v-on:evento="metodo"</a:t>
            </a:r>
          </a:p>
        </p:txBody>
      </p:sp>
      <p:sp>
        <p:nvSpPr>
          <p:cNvPr id="187" name="O atalho é: @"/>
          <p:cNvSpPr txBox="1"/>
          <p:nvPr/>
        </p:nvSpPr>
        <p:spPr>
          <a:xfrm>
            <a:off x="1995946" y="3257549"/>
            <a:ext cx="2586708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 atalho é: @</a:t>
            </a:r>
          </a:p>
        </p:txBody>
      </p:sp>
      <p:sp>
        <p:nvSpPr>
          <p:cNvPr id="188" name="new Vue({  methods: {…"/>
          <p:cNvSpPr txBox="1"/>
          <p:nvPr/>
        </p:nvSpPr>
        <p:spPr>
          <a:xfrm>
            <a:off x="1426457" y="5873749"/>
            <a:ext cx="4447432" cy="37465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new Vue({</a:t>
            </a:r>
            <a:br/>
            <a:r>
              <a:t> methods: {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onMouseOver() {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console.log('Over')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}</a:t>
            </a:r>
            <a:br/>
            <a:r>
              <a:t>})</a:t>
            </a:r>
          </a:p>
        </p:txBody>
      </p:sp>
      <p:sp>
        <p:nvSpPr>
          <p:cNvPr id="189" name="&lt;p @mouseover=&quot;onMouseOver&quot;&gt; Sobre o mouse…"/>
          <p:cNvSpPr txBox="1"/>
          <p:nvPr/>
        </p:nvSpPr>
        <p:spPr>
          <a:xfrm>
            <a:off x="357317" y="4108450"/>
            <a:ext cx="6654801" cy="16637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&lt;p @mouseover="onMouseOver"&gt; Sobre o mouse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&lt;/p&gt;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Event Handling"/>
          <p:cNvSpPr txBox="1"/>
          <p:nvPr>
            <p:ph type="title"/>
          </p:nvPr>
        </p:nvSpPr>
        <p:spPr>
          <a:xfrm>
            <a:off x="355600" y="0"/>
            <a:ext cx="12293600" cy="2438400"/>
          </a:xfrm>
          <a:prstGeom prst="rect">
            <a:avLst/>
          </a:prstGeom>
        </p:spPr>
        <p:txBody>
          <a:bodyPr/>
          <a:lstStyle/>
          <a:p>
            <a:pPr/>
            <a:r>
              <a:t>Event Handling</a:t>
            </a:r>
          </a:p>
        </p:txBody>
      </p:sp>
      <p:pic>
        <p:nvPicPr>
          <p:cNvPr id="192" name="gestos-de-mao-em-dispositivos-digitais-de-toque-colecao-de-icones-decorativos-isolados-coloridos-plana_1284-8998.jpg" descr="gestos-de-mao-em-dispositivos-digitais-de-toque-colecao-de-icones-decorativos-isolados-coloridos-plana_1284-899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4200" y="2413000"/>
            <a:ext cx="5511800" cy="5511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Você pode acessar o evento com a variável especial…"/>
          <p:cNvSpPr txBox="1"/>
          <p:nvPr/>
        </p:nvSpPr>
        <p:spPr>
          <a:xfrm>
            <a:off x="277641" y="1885950"/>
            <a:ext cx="6654801" cy="16637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Você pode acessar o evento com a variável especial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$event</a:t>
            </a:r>
          </a:p>
        </p:txBody>
      </p:sp>
      <p:sp>
        <p:nvSpPr>
          <p:cNvPr id="194" name="new Vue({  methods: {…"/>
          <p:cNvSpPr txBox="1"/>
          <p:nvPr/>
        </p:nvSpPr>
        <p:spPr>
          <a:xfrm>
            <a:off x="1426457" y="5746749"/>
            <a:ext cx="4796136" cy="37465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new Vue({</a:t>
            </a:r>
            <a:br/>
            <a:r>
              <a:t> methods: {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onMouseOver($event) {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    console.log($event)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}</a:t>
            </a:r>
            <a:br/>
            <a:r>
              <a:t>})</a:t>
            </a:r>
          </a:p>
        </p:txBody>
      </p:sp>
      <p:sp>
        <p:nvSpPr>
          <p:cNvPr id="195" name="&lt;p @mouseover=&quot;expressão ou método&quot;&gt; Sobre o mouse…"/>
          <p:cNvSpPr txBox="1"/>
          <p:nvPr/>
        </p:nvSpPr>
        <p:spPr>
          <a:xfrm>
            <a:off x="281117" y="3663950"/>
            <a:ext cx="6654801" cy="16637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&lt;p @mouseover="expressão ou método"&gt; Sobre o mouse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&lt;/p&gt;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lass e style bi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e style binding</a:t>
            </a:r>
          </a:p>
        </p:txBody>
      </p:sp>
      <p:pic>
        <p:nvPicPr>
          <p:cNvPr id="198" name="css-art.jpg" descr="css-ar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3500" y="2476500"/>
            <a:ext cx="6502400" cy="325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:style=&quot;{atributo: valor}&quot;"/>
          <p:cNvSpPr txBox="1"/>
          <p:nvPr/>
        </p:nvSpPr>
        <p:spPr>
          <a:xfrm>
            <a:off x="1027943" y="2686049"/>
            <a:ext cx="4319514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:style="{atributo: valor}"</a:t>
            </a:r>
          </a:p>
        </p:txBody>
      </p:sp>
      <p:sp>
        <p:nvSpPr>
          <p:cNvPr id="200" name=":class=&quot;{className: condicional}&quot;"/>
          <p:cNvSpPr txBox="1"/>
          <p:nvPr/>
        </p:nvSpPr>
        <p:spPr>
          <a:xfrm>
            <a:off x="213779" y="4222749"/>
            <a:ext cx="5947842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:class="{className: condicional}"</a:t>
            </a:r>
          </a:p>
        </p:txBody>
      </p:sp>
      <p:sp>
        <p:nvSpPr>
          <p:cNvPr id="201" name="&lt;button :class=&quot;{ disabledButton: !enabled }&quot;&gt;…"/>
          <p:cNvSpPr txBox="1"/>
          <p:nvPr/>
        </p:nvSpPr>
        <p:spPr>
          <a:xfrm>
            <a:off x="93625" y="5988050"/>
            <a:ext cx="8534401" cy="16637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 &lt;button :class="{ disabledButton: !enabled }"&gt;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  Botão maroto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&lt;/button&gt;</a:t>
            </a:r>
          </a:p>
        </p:txBody>
      </p:sp>
      <p:sp>
        <p:nvSpPr>
          <p:cNvPr id="202" name=":class=&quot;array de classes &quot;"/>
          <p:cNvSpPr txBox="1"/>
          <p:nvPr/>
        </p:nvSpPr>
        <p:spPr>
          <a:xfrm>
            <a:off x="959184" y="5060949"/>
            <a:ext cx="4457032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:class="array de classes "</a:t>
            </a:r>
          </a:p>
        </p:txBody>
      </p:sp>
      <p:sp>
        <p:nvSpPr>
          <p:cNvPr id="203" name=":style=&quot;array de atributos&quot;"/>
          <p:cNvSpPr txBox="1"/>
          <p:nvPr/>
        </p:nvSpPr>
        <p:spPr>
          <a:xfrm>
            <a:off x="819323" y="3397249"/>
            <a:ext cx="4736754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:style="array de atributos"</a:t>
            </a:r>
          </a:p>
        </p:txBody>
      </p:sp>
      <p:sp>
        <p:nvSpPr>
          <p:cNvPr id="204" name="&lt;div class=&quot;box&quot;…"/>
          <p:cNvSpPr txBox="1"/>
          <p:nvPr/>
        </p:nvSpPr>
        <p:spPr>
          <a:xfrm>
            <a:off x="355600" y="7918450"/>
            <a:ext cx="8117756" cy="16637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&lt;div class="box"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:style="{ backgroundColor: variantColor }"&gt;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&lt;/div&gt; </a:t>
            </a:r>
          </a:p>
        </p:txBody>
      </p:sp>
      <p:sp>
        <p:nvSpPr>
          <p:cNvPr id="205" name="new Vue({…"/>
          <p:cNvSpPr txBox="1"/>
          <p:nvPr/>
        </p:nvSpPr>
        <p:spPr>
          <a:xfrm>
            <a:off x="8844684" y="5784849"/>
            <a:ext cx="4066139" cy="37465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new Vue({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data: 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enabled: true,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variantColor:  '#acc'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})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mputed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Computed properties</a:t>
            </a:r>
          </a:p>
        </p:txBody>
      </p:sp>
      <p:sp>
        <p:nvSpPr>
          <p:cNvPr id="208" name="&lt;div id=&quot;app&quot;&gt;…"/>
          <p:cNvSpPr txBox="1"/>
          <p:nvPr/>
        </p:nvSpPr>
        <p:spPr>
          <a:xfrm>
            <a:off x="349900" y="3346450"/>
            <a:ext cx="6921501" cy="16637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&lt;div id="app"&gt;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{{ message.split('').reverse().join('') }}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&lt;/div&gt;</a:t>
            </a:r>
          </a:p>
        </p:txBody>
      </p:sp>
      <p:sp>
        <p:nvSpPr>
          <p:cNvPr id="209" name="new Vue({…"/>
          <p:cNvSpPr txBox="1"/>
          <p:nvPr/>
        </p:nvSpPr>
        <p:spPr>
          <a:xfrm>
            <a:off x="7270767" y="5988049"/>
            <a:ext cx="4559301" cy="27051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new Vue({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data: {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message: 'accenture'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})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mputed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Computed properties</a:t>
            </a:r>
          </a:p>
        </p:txBody>
      </p:sp>
      <p:sp>
        <p:nvSpPr>
          <p:cNvPr id="212" name="&lt;div id=&quot;app&quot;&gt;…"/>
          <p:cNvSpPr txBox="1"/>
          <p:nvPr/>
        </p:nvSpPr>
        <p:spPr>
          <a:xfrm>
            <a:off x="355600" y="4400550"/>
            <a:ext cx="4279900" cy="16637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&lt;div id="app"&gt;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{{ reversedMessage }}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&lt;/div&gt;</a:t>
            </a:r>
          </a:p>
        </p:txBody>
      </p:sp>
      <p:sp>
        <p:nvSpPr>
          <p:cNvPr id="213" name="new Vue({…"/>
          <p:cNvSpPr txBox="1"/>
          <p:nvPr/>
        </p:nvSpPr>
        <p:spPr>
          <a:xfrm>
            <a:off x="5295900" y="2686049"/>
            <a:ext cx="7353300" cy="5829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new Vue({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data: {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 message: 'accenture'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},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computed: 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 reversedMessage()  {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    return this.message.split('').reverser().join('')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})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Components</a:t>
            </a:r>
          </a:p>
        </p:txBody>
      </p:sp>
      <p:pic>
        <p:nvPicPr>
          <p:cNvPr id="216" name="pexels-photo-1476316.jpeg" descr="pexels-photo-147631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3715965"/>
            <a:ext cx="8813800" cy="586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Vue.component('component-name',{options})"/>
          <p:cNvSpPr txBox="1"/>
          <p:nvPr/>
        </p:nvSpPr>
        <p:spPr>
          <a:xfrm>
            <a:off x="2355189" y="2686049"/>
            <a:ext cx="8674101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Vue.component('component-name',{options})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brigado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Obrigado!</a:t>
            </a:r>
          </a:p>
        </p:txBody>
      </p:sp>
      <p:sp>
        <p:nvSpPr>
          <p:cNvPr id="220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1" name="1_wqYF-8Dmh7LhtLkKfERc3Q.png" descr="1_wqYF-8Dmh7LhtLkKfERc3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3300" y="393700"/>
            <a:ext cx="5918200" cy="591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trodução ao vue"/>
          <p:cNvSpPr txBox="1"/>
          <p:nvPr>
            <p:ph type="title"/>
          </p:nvPr>
        </p:nvSpPr>
        <p:spPr>
          <a:xfrm>
            <a:off x="355600" y="1016000"/>
            <a:ext cx="6146800" cy="3886200"/>
          </a:xfrm>
          <a:prstGeom prst="rect">
            <a:avLst/>
          </a:prstGeom>
        </p:spPr>
        <p:txBody>
          <a:bodyPr/>
          <a:lstStyle/>
          <a:p>
            <a:pPr/>
            <a:r>
              <a:t>Introdução ao vue</a:t>
            </a:r>
          </a:p>
        </p:txBody>
      </p:sp>
      <p:pic>
        <p:nvPicPr>
          <p:cNvPr id="123" name="1_wqYF-8Dmh7LhtLkKfERc3Q.png" descr="1_wqYF-8Dmh7LhtLkKfERc3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8700" y="1841500"/>
            <a:ext cx="5080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Captura de tela de 2019-03-18 02.43.07.png" descr="Captura de tela de 2019-03-18 02.43.07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7201" t="0" r="7201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Oi eu sou o ... Manoel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Oi eu sou o ... Manoel!</a:t>
            </a:r>
          </a:p>
        </p:txBody>
      </p:sp>
      <p:sp>
        <p:nvSpPr>
          <p:cNvPr id="127" name="Cearenc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Cearence</a:t>
            </a:r>
          </a:p>
          <a:p>
            <a:pPr/>
            <a:r>
              <a:t>Há um ano na ACN</a:t>
            </a:r>
          </a:p>
          <a:p>
            <a:pPr/>
            <a:r>
              <a:t>Telefonica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 que vamos ver Hoj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que vamos ver Hoje?</a:t>
            </a:r>
          </a:p>
        </p:txBody>
      </p:sp>
      <p:sp>
        <p:nvSpPr>
          <p:cNvPr id="130" name="O que é vu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60674" indent="-344114" defTabSz="467359">
              <a:lnSpc>
                <a:spcPct val="100000"/>
              </a:lnSpc>
              <a:spcBef>
                <a:spcPts val="3000"/>
              </a:spcBef>
              <a:buClr>
                <a:srgbClr val="535353"/>
              </a:buClr>
              <a:defRPr sz="3040"/>
            </a:pPr>
            <a:r>
              <a:t>O que é vue?</a:t>
            </a:r>
          </a:p>
          <a:p>
            <a:pPr lvl="1" marL="760674" indent="-344114" defTabSz="467359">
              <a:lnSpc>
                <a:spcPct val="100000"/>
              </a:lnSpc>
              <a:spcBef>
                <a:spcPts val="3000"/>
              </a:spcBef>
              <a:buClr>
                <a:srgbClr val="535353"/>
              </a:buClr>
              <a:defRPr sz="3040"/>
            </a:pPr>
            <a:r>
              <a:t>Attribute Binding</a:t>
            </a:r>
          </a:p>
          <a:p>
            <a:pPr lvl="1" marL="760674" indent="-344114" defTabSz="467359">
              <a:lnSpc>
                <a:spcPct val="100000"/>
              </a:lnSpc>
              <a:spcBef>
                <a:spcPts val="3000"/>
              </a:spcBef>
              <a:buClr>
                <a:srgbClr val="535353"/>
              </a:buClr>
              <a:defRPr sz="3040"/>
            </a:pPr>
            <a:r>
              <a:t>Conditional Rendering</a:t>
            </a:r>
          </a:p>
          <a:p>
            <a:pPr lvl="1" marL="760674" indent="-344114" defTabSz="467359">
              <a:lnSpc>
                <a:spcPct val="100000"/>
              </a:lnSpc>
              <a:spcBef>
                <a:spcPts val="3000"/>
              </a:spcBef>
              <a:buClr>
                <a:srgbClr val="535353"/>
              </a:buClr>
              <a:defRPr sz="3040"/>
            </a:pPr>
            <a:r>
              <a:t>List Rendering</a:t>
            </a:r>
          </a:p>
          <a:p>
            <a:pPr lvl="1" marL="760674" indent="-344114" defTabSz="467359">
              <a:lnSpc>
                <a:spcPct val="100000"/>
              </a:lnSpc>
              <a:spcBef>
                <a:spcPts val="3000"/>
              </a:spcBef>
              <a:buClr>
                <a:srgbClr val="535353"/>
              </a:buClr>
              <a:defRPr sz="3040"/>
            </a:pPr>
            <a:r>
              <a:t>Event Handling</a:t>
            </a:r>
          </a:p>
          <a:p>
            <a:pPr lvl="1" marL="760674" indent="-344114" defTabSz="467359">
              <a:lnSpc>
                <a:spcPct val="100000"/>
              </a:lnSpc>
              <a:spcBef>
                <a:spcPts val="3000"/>
              </a:spcBef>
              <a:buClr>
                <a:srgbClr val="535353"/>
              </a:buClr>
              <a:defRPr sz="3040"/>
            </a:pPr>
            <a:r>
              <a:t>Class &amp; Style Binding</a:t>
            </a:r>
          </a:p>
          <a:p>
            <a:pPr lvl="1" marL="760674" indent="-344114" defTabSz="467359">
              <a:lnSpc>
                <a:spcPct val="100000"/>
              </a:lnSpc>
              <a:spcBef>
                <a:spcPts val="3000"/>
              </a:spcBef>
              <a:buClr>
                <a:srgbClr val="535353"/>
              </a:buClr>
              <a:defRPr sz="3040"/>
            </a:pPr>
            <a:r>
              <a:t>Computed Properties</a:t>
            </a:r>
          </a:p>
          <a:p>
            <a:pPr lvl="1" marL="760674" indent="-344114" defTabSz="467359">
              <a:lnSpc>
                <a:spcPct val="100000"/>
              </a:lnSpc>
              <a:spcBef>
                <a:spcPts val="3000"/>
              </a:spcBef>
              <a:buClr>
                <a:srgbClr val="535353"/>
              </a:buClr>
              <a:defRPr sz="3040"/>
            </a:pPr>
            <a:r>
              <a:t>Components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 que é Vu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que é Vue ?</a:t>
            </a:r>
          </a:p>
        </p:txBody>
      </p:sp>
      <p:pic>
        <p:nvPicPr>
          <p:cNvPr id="133" name="1_wqYF-8Dmh7LhtLkKfERc3Q.png" descr="1_wqYF-8Dmh7LhtLkKfERc3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9200" y="2959100"/>
            <a:ext cx="50800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new Vue({options})"/>
          <p:cNvSpPr txBox="1"/>
          <p:nvPr/>
        </p:nvSpPr>
        <p:spPr>
          <a:xfrm>
            <a:off x="872914" y="7207249"/>
            <a:ext cx="3588172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new Vue({options})</a:t>
            </a:r>
          </a:p>
        </p:txBody>
      </p:sp>
      <p:sp>
        <p:nvSpPr>
          <p:cNvPr id="135" name="&lt;div id=&quot;app&quot;&gt;…"/>
          <p:cNvSpPr txBox="1"/>
          <p:nvPr/>
        </p:nvSpPr>
        <p:spPr>
          <a:xfrm>
            <a:off x="1155873" y="4622799"/>
            <a:ext cx="3022254" cy="21844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&lt;div id="app"&gt;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Vue age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aqui dentro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&lt;div&gt;</a:t>
            </a:r>
          </a:p>
        </p:txBody>
      </p:sp>
      <p:sp>
        <p:nvSpPr>
          <p:cNvPr id="136" name="Uma Lib…"/>
          <p:cNvSpPr txBox="1"/>
          <p:nvPr/>
        </p:nvSpPr>
        <p:spPr>
          <a:xfrm>
            <a:off x="1161789" y="2031999"/>
            <a:ext cx="3010422" cy="21844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Uma Lib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Um framework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Um Feiticeiro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Ele é demais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xpressões e Reativida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Expressões e Reatividade</a:t>
            </a:r>
          </a:p>
        </p:txBody>
      </p:sp>
      <p:sp>
        <p:nvSpPr>
          <p:cNvPr id="139" name="{{'OI'}}"/>
          <p:cNvSpPr txBox="1"/>
          <p:nvPr/>
        </p:nvSpPr>
        <p:spPr>
          <a:xfrm>
            <a:off x="3390428" y="2381249"/>
            <a:ext cx="1397944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{{'OI'}}</a:t>
            </a:r>
          </a:p>
        </p:txBody>
      </p:sp>
      <p:pic>
        <p:nvPicPr>
          <p:cNvPr id="140" name="pexels-photo-207538.jpeg" descr="pexels-photo-20753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0101" y="3059281"/>
            <a:ext cx="7488642" cy="499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{{1+ 1}}"/>
          <p:cNvSpPr txBox="1"/>
          <p:nvPr/>
        </p:nvSpPr>
        <p:spPr>
          <a:xfrm>
            <a:off x="5697723" y="2343149"/>
            <a:ext cx="1609354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{{1+ 1}}</a:t>
            </a:r>
          </a:p>
        </p:txBody>
      </p:sp>
      <p:sp>
        <p:nvSpPr>
          <p:cNvPr id="142" name="{{2% 2 === 0? 'par': 'impar'}}"/>
          <p:cNvSpPr txBox="1"/>
          <p:nvPr/>
        </p:nvSpPr>
        <p:spPr>
          <a:xfrm>
            <a:off x="3778845" y="8324849"/>
            <a:ext cx="5447110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{{2% 2 === 0? 'par': 'impar'}}</a:t>
            </a:r>
          </a:p>
        </p:txBody>
      </p:sp>
      <p:sp>
        <p:nvSpPr>
          <p:cNvPr id="143" name="{{variavel}}"/>
          <p:cNvSpPr txBox="1"/>
          <p:nvPr/>
        </p:nvSpPr>
        <p:spPr>
          <a:xfrm>
            <a:off x="8428806" y="2343149"/>
            <a:ext cx="2039988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{{variavel}}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tribute Binding…"/>
          <p:cNvSpPr txBox="1"/>
          <p:nvPr>
            <p:ph type="title"/>
          </p:nvPr>
        </p:nvSpPr>
        <p:spPr>
          <a:xfrm>
            <a:off x="355600" y="254000"/>
            <a:ext cx="12420600" cy="2438400"/>
          </a:xfrm>
          <a:prstGeom prst="rect">
            <a:avLst/>
          </a:prstGeom>
        </p:spPr>
        <p:txBody>
          <a:bodyPr/>
          <a:lstStyle/>
          <a:p>
            <a:pPr/>
            <a:r>
              <a:t>Atribute Binding </a:t>
            </a:r>
          </a:p>
          <a:p>
            <a:pPr/>
            <a:r>
              <a:t>e data binding</a:t>
            </a:r>
          </a:p>
        </p:txBody>
      </p:sp>
      <p:sp>
        <p:nvSpPr>
          <p:cNvPr id="146" name="v-bind:atributo=&quot;data&quot;"/>
          <p:cNvSpPr txBox="1"/>
          <p:nvPr/>
        </p:nvSpPr>
        <p:spPr>
          <a:xfrm>
            <a:off x="3487886" y="2686049"/>
            <a:ext cx="4047828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v-bind:atributo="data"</a:t>
            </a:r>
          </a:p>
        </p:txBody>
      </p:sp>
      <p:pic>
        <p:nvPicPr>
          <p:cNvPr id="147" name="road-street-sign-way.jpg" descr="road-street-sign-wa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0" y="3507591"/>
            <a:ext cx="7213600" cy="480778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O atalho é :"/>
          <p:cNvSpPr txBox="1"/>
          <p:nvPr/>
        </p:nvSpPr>
        <p:spPr>
          <a:xfrm>
            <a:off x="7824675" y="2686049"/>
            <a:ext cx="2257650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 atalho é :</a:t>
            </a:r>
          </a:p>
        </p:txBody>
      </p:sp>
      <p:sp>
        <p:nvSpPr>
          <p:cNvPr id="149" name="&lt;img :src=&quot;image&quot; :alt=&quot;altText&quot;&gt;"/>
          <p:cNvSpPr txBox="1"/>
          <p:nvPr/>
        </p:nvSpPr>
        <p:spPr>
          <a:xfrm>
            <a:off x="3579961" y="8489949"/>
            <a:ext cx="6048078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&lt;img :src="image" :alt="altText"&gt;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nditional ReN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ReNdering</a:t>
            </a:r>
          </a:p>
        </p:txBody>
      </p:sp>
      <p:pic>
        <p:nvPicPr>
          <p:cNvPr id="152" name="pexels-photo-210585.jpeg" descr="pexels-photo-21058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8400" y="2269159"/>
            <a:ext cx="6629400" cy="441518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v-if=&quot;expressão&quot;"/>
          <p:cNvSpPr txBox="1"/>
          <p:nvPr/>
        </p:nvSpPr>
        <p:spPr>
          <a:xfrm>
            <a:off x="1465250" y="2381249"/>
            <a:ext cx="3013100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v-if="expressão"</a:t>
            </a:r>
          </a:p>
        </p:txBody>
      </p:sp>
      <p:sp>
        <p:nvSpPr>
          <p:cNvPr id="154" name="v-else"/>
          <p:cNvSpPr txBox="1"/>
          <p:nvPr/>
        </p:nvSpPr>
        <p:spPr>
          <a:xfrm>
            <a:off x="2402644" y="5175249"/>
            <a:ext cx="1138312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v-else</a:t>
            </a:r>
          </a:p>
        </p:txBody>
      </p:sp>
      <p:sp>
        <p:nvSpPr>
          <p:cNvPr id="155" name="v-else-if=&quot;expressão&quot;"/>
          <p:cNvSpPr txBox="1"/>
          <p:nvPr/>
        </p:nvSpPr>
        <p:spPr>
          <a:xfrm>
            <a:off x="1177800" y="3829049"/>
            <a:ext cx="3841999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v-else-if="expressão"</a:t>
            </a:r>
          </a:p>
        </p:txBody>
      </p:sp>
      <p:sp>
        <p:nvSpPr>
          <p:cNvPr id="156" name="&lt;div id=&quot;app&quot;&gt;…"/>
          <p:cNvSpPr txBox="1"/>
          <p:nvPr/>
        </p:nvSpPr>
        <p:spPr>
          <a:xfrm>
            <a:off x="294022" y="7416799"/>
            <a:ext cx="7743156" cy="21844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&lt;div id="app"&gt;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&lt;p v-if="correct"&gt;Acertou mizeravi!&lt;/p&gt;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&lt;p v-else&gt;Errou!!&lt;/p&gt;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&lt;/div&gt;</a:t>
            </a:r>
          </a:p>
        </p:txBody>
      </p:sp>
      <p:sp>
        <p:nvSpPr>
          <p:cNvPr id="157" name="new Vue({…"/>
          <p:cNvSpPr txBox="1"/>
          <p:nvPr/>
        </p:nvSpPr>
        <p:spPr>
          <a:xfrm>
            <a:off x="9041085" y="6991349"/>
            <a:ext cx="3606801" cy="27051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new Vue({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data: {</a:t>
            </a:r>
          </a:p>
          <a:p>
            <a:pPr algn="r">
              <a:defRPr>
                <a:solidFill>
                  <a:srgbClr val="FFFFFF"/>
                </a:solidFill>
              </a:defRPr>
            </a:pPr>
            <a:r>
              <a:t>correct: true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  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})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ditional Ren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Conditional Rendering</a:t>
            </a:r>
          </a:p>
        </p:txBody>
      </p:sp>
      <p:pic>
        <p:nvPicPr>
          <p:cNvPr id="160" name="pexels-photo-906018.jpeg" descr="pexels-photo-90601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2259" y="3227314"/>
            <a:ext cx="5805542" cy="424477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v-show=&quot;condição&quot;"/>
          <p:cNvSpPr txBox="1"/>
          <p:nvPr/>
        </p:nvSpPr>
        <p:spPr>
          <a:xfrm>
            <a:off x="1921346" y="3041649"/>
            <a:ext cx="3574108" cy="6223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v-show="condição"</a:t>
            </a:r>
          </a:p>
        </p:txBody>
      </p:sp>
      <p:sp>
        <p:nvSpPr>
          <p:cNvPr id="162" name="&lt;div id=&quot;app&quot;&gt;…"/>
          <p:cNvSpPr txBox="1"/>
          <p:nvPr/>
        </p:nvSpPr>
        <p:spPr>
          <a:xfrm>
            <a:off x="636559" y="4381499"/>
            <a:ext cx="6146801" cy="21844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&lt;div id="app"&gt;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&lt;p v-show="hide"&gt; Hide and Seek &lt;/p&gt;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&lt;/div&gt;</a:t>
            </a:r>
          </a:p>
        </p:txBody>
      </p:sp>
      <p:sp>
        <p:nvSpPr>
          <p:cNvPr id="163" name="new Vue({…"/>
          <p:cNvSpPr txBox="1"/>
          <p:nvPr/>
        </p:nvSpPr>
        <p:spPr>
          <a:xfrm>
            <a:off x="2106884" y="6915149"/>
            <a:ext cx="3606801" cy="2705101"/>
          </a:xfrm>
          <a:prstGeom prst="rect">
            <a:avLst/>
          </a:prstGeom>
          <a:solidFill>
            <a:schemeClr val="accent6">
              <a:satOff val="1848"/>
              <a:lumOff val="-1526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new Vue({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data: {</a:t>
            </a:r>
          </a:p>
          <a:p>
            <a:pPr algn="r">
              <a:defRPr>
                <a:solidFill>
                  <a:srgbClr val="FFFFFF"/>
                </a:solidFill>
              </a:defRPr>
            </a:pPr>
            <a:r>
              <a:t>hide: false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    }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t>     })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