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95" r:id="rId4"/>
    <p:sldId id="294" r:id="rId5"/>
    <p:sldId id="258" r:id="rId6"/>
    <p:sldId id="259" r:id="rId7"/>
    <p:sldId id="260" r:id="rId8"/>
    <p:sldId id="261" r:id="rId9"/>
    <p:sldId id="264" r:id="rId10"/>
    <p:sldId id="316" r:id="rId11"/>
    <p:sldId id="281" r:id="rId12"/>
    <p:sldId id="282" r:id="rId13"/>
    <p:sldId id="292" r:id="rId14"/>
    <p:sldId id="283" r:id="rId15"/>
    <p:sldId id="296" r:id="rId16"/>
    <p:sldId id="267" r:id="rId17"/>
    <p:sldId id="297" r:id="rId18"/>
    <p:sldId id="285" r:id="rId19"/>
    <p:sldId id="269" r:id="rId20"/>
    <p:sldId id="270" r:id="rId21"/>
    <p:sldId id="284" r:id="rId22"/>
    <p:sldId id="276" r:id="rId23"/>
    <p:sldId id="271" r:id="rId24"/>
    <p:sldId id="298" r:id="rId25"/>
    <p:sldId id="299" r:id="rId26"/>
    <p:sldId id="302" r:id="rId27"/>
    <p:sldId id="303" r:id="rId28"/>
    <p:sldId id="305" r:id="rId29"/>
    <p:sldId id="304" r:id="rId30"/>
    <p:sldId id="300" r:id="rId31"/>
    <p:sldId id="321" r:id="rId32"/>
    <p:sldId id="322" r:id="rId33"/>
    <p:sldId id="323" r:id="rId34"/>
    <p:sldId id="301" r:id="rId35"/>
    <p:sldId id="318" r:id="rId36"/>
    <p:sldId id="306" r:id="rId37"/>
    <p:sldId id="307" r:id="rId38"/>
    <p:sldId id="308" r:id="rId39"/>
    <p:sldId id="311" r:id="rId40"/>
    <p:sldId id="310" r:id="rId41"/>
    <p:sldId id="312" r:id="rId42"/>
    <p:sldId id="313" r:id="rId43"/>
    <p:sldId id="314" r:id="rId44"/>
    <p:sldId id="317" r:id="rId45"/>
    <p:sldId id="320" r:id="rId46"/>
    <p:sldId id="291" r:id="rId47"/>
    <p:sldId id="288" r:id="rId48"/>
    <p:sldId id="289" r:id="rId4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FF4083-5DE9-483E-B7AC-57B0A201003E}" type="datetimeFigureOut">
              <a:rPr lang="pt-BR" smtClean="0"/>
              <a:pPr/>
              <a:t>03/03/2016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047851-3454-4206-84D5-214C83E7E52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092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i="1" dirty="0" smtClean="0"/>
              <a:t>Um paradigma é uma forma de abordar um problema.</a:t>
            </a:r>
            <a:endParaRPr lang="pt-BR" sz="800" i="1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047851-3454-4206-84D5-214C83E7E52E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90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DED9-74FE-4665-80E0-A12C1C955EB9}" type="datetimeFigureOut">
              <a:rPr lang="pt-BR" smtClean="0"/>
              <a:pPr/>
              <a:t>03/03/2016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2FB-8B32-479F-B564-CED3ED3561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DED9-74FE-4665-80E0-A12C1C955EB9}" type="datetimeFigureOut">
              <a:rPr lang="pt-BR" smtClean="0"/>
              <a:pPr/>
              <a:t>03/03/2016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2FB-8B32-479F-B564-CED3ED3561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DED9-74FE-4665-80E0-A12C1C955EB9}" type="datetimeFigureOut">
              <a:rPr lang="pt-BR" smtClean="0"/>
              <a:pPr/>
              <a:t>03/03/2016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2FB-8B32-479F-B564-CED3ED3561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DED9-74FE-4665-80E0-A12C1C955EB9}" type="datetimeFigureOut">
              <a:rPr lang="pt-BR" smtClean="0"/>
              <a:pPr/>
              <a:t>03/03/2016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2FB-8B32-479F-B564-CED3ED3561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DED9-74FE-4665-80E0-A12C1C955EB9}" type="datetimeFigureOut">
              <a:rPr lang="pt-BR" smtClean="0"/>
              <a:pPr/>
              <a:t>03/03/2016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2FB-8B32-479F-B564-CED3ED3561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DED9-74FE-4665-80E0-A12C1C955EB9}" type="datetimeFigureOut">
              <a:rPr lang="pt-BR" smtClean="0"/>
              <a:pPr/>
              <a:t>03/03/2016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2FB-8B32-479F-B564-CED3ED3561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DED9-74FE-4665-80E0-A12C1C955EB9}" type="datetimeFigureOut">
              <a:rPr lang="pt-BR" smtClean="0"/>
              <a:pPr/>
              <a:t>03/03/2016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2FB-8B32-479F-B564-CED3ED3561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DED9-74FE-4665-80E0-A12C1C955EB9}" type="datetimeFigureOut">
              <a:rPr lang="pt-BR" smtClean="0"/>
              <a:pPr/>
              <a:t>03/03/2016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2FB-8B32-479F-B564-CED3ED3561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DED9-74FE-4665-80E0-A12C1C955EB9}" type="datetimeFigureOut">
              <a:rPr lang="pt-BR" smtClean="0"/>
              <a:pPr/>
              <a:t>03/03/2016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2FB-8B32-479F-B564-CED3ED3561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DED9-74FE-4665-80E0-A12C1C955EB9}" type="datetimeFigureOut">
              <a:rPr lang="pt-BR" smtClean="0"/>
              <a:pPr/>
              <a:t>03/03/2016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2FB-8B32-479F-B564-CED3ED3561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1DED9-74FE-4665-80E0-A12C1C955EB9}" type="datetimeFigureOut">
              <a:rPr lang="pt-BR" smtClean="0"/>
              <a:pPr/>
              <a:t>03/03/2016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902FB-8B32-479F-B564-CED3ED3561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1DED9-74FE-4665-80E0-A12C1C955EB9}" type="datetimeFigureOut">
              <a:rPr lang="pt-BR" smtClean="0"/>
              <a:pPr/>
              <a:t>03/03/2016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902FB-8B32-479F-B564-CED3ED35619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Fundamentos da Programação Orientada a Objetos 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Prof. Fabio Santos, </a:t>
            </a:r>
            <a:r>
              <a:rPr lang="pt-BR" dirty="0" err="1" smtClean="0">
                <a:solidFill>
                  <a:schemeClr val="tx1"/>
                </a:solidFill>
              </a:rPr>
              <a:t>D.Sc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AutoShape 19"/>
          <p:cNvSpPr>
            <a:spLocks noChangeArrowheads="1"/>
          </p:cNvSpPr>
          <p:nvPr/>
        </p:nvSpPr>
        <p:spPr bwMode="auto">
          <a:xfrm>
            <a:off x="3563888" y="4762500"/>
            <a:ext cx="5262563" cy="14446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pt-BR" sz="2800" b="1" dirty="0" smtClean="0">
                <a:solidFill>
                  <a:srgbClr val="333333"/>
                </a:solidFill>
                <a:latin typeface="Verdana" panose="020B0604030504040204" pitchFamily="34" charset="0"/>
              </a:rPr>
              <a:t>Abstração, Objetos</a:t>
            </a:r>
            <a:r>
              <a:rPr lang="pt-BR" sz="2800" b="1" dirty="0">
                <a:solidFill>
                  <a:srgbClr val="333333"/>
                </a:solidFill>
                <a:latin typeface="Verdana" panose="020B0604030504040204" pitchFamily="34" charset="0"/>
              </a:rPr>
              <a:t>, Classes,</a:t>
            </a:r>
          </a:p>
          <a:p>
            <a:pPr algn="r" eaLnBrk="1" hangingPunct="1">
              <a:spcBef>
                <a:spcPct val="20000"/>
              </a:spcBef>
            </a:pPr>
            <a:r>
              <a:rPr lang="pt-BR" sz="2800" b="1" dirty="0" smtClean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pt-BR" sz="2800" b="1" dirty="0">
                <a:solidFill>
                  <a:srgbClr val="333333"/>
                </a:solidFill>
                <a:latin typeface="Verdana" panose="020B0604030504040204" pitchFamily="34" charset="0"/>
              </a:rPr>
              <a:t>e UML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Abstração – uma habilidade importante para POO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606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Abstração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Habilidade humana que permite visualizar imagens, identificar objetos em uma tela ou texto, identificar requisitos, comportamentos etc. </a:t>
            </a:r>
          </a:p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5856" y="3212975"/>
            <a:ext cx="4896544" cy="3484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Abstração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071678"/>
            <a:ext cx="7572428" cy="4357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216748" y="1357298"/>
            <a:ext cx="89272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Quantos objetos você consegue identificar na figura abaixo?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Abstração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termos de desenvolvimento de sistemas, consiste em  identificar </a:t>
            </a:r>
            <a:r>
              <a:rPr lang="pt-BR" dirty="0" smtClean="0">
                <a:solidFill>
                  <a:srgbClr val="FF0000"/>
                </a:solidFill>
              </a:rPr>
              <a:t>quais objetos são relevantes</a:t>
            </a:r>
            <a:r>
              <a:rPr lang="pt-BR" dirty="0" smtClean="0"/>
              <a:t> para a resolução de um problema.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são </a:t>
            </a:r>
            <a:r>
              <a:rPr lang="pt-BR" dirty="0" smtClean="0"/>
              <a:t>objetos?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São </a:t>
            </a:r>
            <a:r>
              <a:rPr lang="pt-BR" dirty="0">
                <a:solidFill>
                  <a:srgbClr val="FF0000"/>
                </a:solidFill>
              </a:rPr>
              <a:t>todas as coisas, </a:t>
            </a:r>
            <a:r>
              <a:rPr lang="pt-BR" dirty="0" smtClean="0">
                <a:solidFill>
                  <a:srgbClr val="FF0000"/>
                </a:solidFill>
              </a:rPr>
              <a:t>físicas ou abstratas do mundo real </a:t>
            </a:r>
            <a:r>
              <a:rPr lang="pt-BR" dirty="0"/>
              <a:t>que </a:t>
            </a:r>
            <a:r>
              <a:rPr lang="pt-BR" dirty="0" smtClean="0"/>
              <a:t>possuem </a:t>
            </a:r>
            <a:r>
              <a:rPr lang="pt-BR" u="sng" dirty="0"/>
              <a:t>características</a:t>
            </a:r>
            <a:r>
              <a:rPr lang="pt-BR" dirty="0"/>
              <a:t> e </a:t>
            </a:r>
            <a:r>
              <a:rPr lang="pt-BR" u="sng" dirty="0" smtClean="0"/>
              <a:t>comportamentos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algn="ctr">
              <a:buNone/>
            </a:pPr>
            <a:r>
              <a:rPr lang="pt-BR" b="1" dirty="0"/>
              <a:t>Objeto = Características + Comportamentos</a:t>
            </a:r>
          </a:p>
          <a:p>
            <a:pPr algn="just"/>
            <a:endParaRPr lang="pt-BR" dirty="0"/>
          </a:p>
          <a:p>
            <a:pPr algn="just"/>
            <a:r>
              <a:rPr lang="pt-BR" b="1" dirty="0">
                <a:solidFill>
                  <a:srgbClr val="FF0000"/>
                </a:solidFill>
              </a:rPr>
              <a:t>Características</a:t>
            </a:r>
          </a:p>
          <a:p>
            <a:pPr lvl="1" algn="just"/>
            <a:r>
              <a:rPr lang="pt-BR" dirty="0"/>
              <a:t>descrevem, identificam ou particularizam o objeto </a:t>
            </a:r>
            <a:endParaRPr lang="pt-BR" dirty="0" smtClean="0"/>
          </a:p>
          <a:p>
            <a:pPr algn="just"/>
            <a:r>
              <a:rPr lang="pt-BR" b="1" dirty="0" smtClean="0">
                <a:solidFill>
                  <a:srgbClr val="FF0000"/>
                </a:solidFill>
              </a:rPr>
              <a:t>Comportamento</a:t>
            </a:r>
            <a:endParaRPr lang="pt-BR" dirty="0">
              <a:solidFill>
                <a:srgbClr val="FF0000"/>
              </a:solidFill>
            </a:endParaRPr>
          </a:p>
          <a:p>
            <a:pPr lvl="1"/>
            <a:r>
              <a:rPr lang="pt-BR" dirty="0"/>
              <a:t>uma ação que um objeto sabe realizar (uma habilidade do objeto)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endParaRPr lang="pt-BR" dirty="0" smtClean="0"/>
          </a:p>
          <a:p>
            <a:pPr>
              <a:buNone/>
            </a:pPr>
            <a:endParaRPr lang="pt-BR" dirty="0" smtClean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objetos?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1556792"/>
            <a:ext cx="19050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8337" y="3802025"/>
            <a:ext cx="267652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360" y="4437112"/>
            <a:ext cx="239077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90234" y="3516585"/>
            <a:ext cx="1514479" cy="227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72345" y="1585367"/>
            <a:ext cx="157165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0004" y="1737794"/>
            <a:ext cx="26003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2746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são objetos 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 </a:t>
            </a:r>
            <a:r>
              <a:rPr lang="pt-BR" dirty="0"/>
              <a:t>objetos (computacionais) são </a:t>
            </a:r>
            <a:r>
              <a:rPr lang="pt-BR" dirty="0" smtClean="0"/>
              <a:t>compostos por: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IDENTIDADE</a:t>
            </a:r>
            <a:r>
              <a:rPr lang="pt-BR" dirty="0" smtClean="0"/>
              <a:t>: endereço de memória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ATRIBUTOS (ou campos):</a:t>
            </a:r>
            <a:r>
              <a:rPr lang="pt-BR" dirty="0" smtClean="0"/>
              <a:t> definem as </a:t>
            </a:r>
            <a:r>
              <a:rPr lang="pt-BR" u="sng" dirty="0" smtClean="0"/>
              <a:t>características</a:t>
            </a:r>
            <a:r>
              <a:rPr lang="pt-BR" dirty="0" smtClean="0"/>
              <a:t> do objeto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MÉTODOS</a:t>
            </a:r>
            <a:r>
              <a:rPr lang="pt-BR" dirty="0" smtClean="0"/>
              <a:t>: são as operações </a:t>
            </a:r>
            <a:r>
              <a:rPr lang="pt-BR" dirty="0"/>
              <a:t>que </a:t>
            </a:r>
            <a:r>
              <a:rPr lang="pt-BR" dirty="0" smtClean="0"/>
              <a:t>manipulam as características ou </a:t>
            </a:r>
            <a:r>
              <a:rPr lang="pt-BR" u="sng" dirty="0" smtClean="0">
                <a:solidFill>
                  <a:srgbClr val="FF0000"/>
                </a:solidFill>
              </a:rPr>
              <a:t>estado do objeto</a:t>
            </a:r>
            <a:r>
              <a:rPr lang="pt-BR" dirty="0" smtClean="0"/>
              <a:t>. Estão relacionados ao </a:t>
            </a:r>
            <a:r>
              <a:rPr lang="pt-BR" u="sng" dirty="0" smtClean="0"/>
              <a:t>comportamento</a:t>
            </a:r>
            <a:r>
              <a:rPr lang="pt-BR" dirty="0" smtClean="0"/>
              <a:t> do objetos.</a:t>
            </a:r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pt-BR" dirty="0" smtClean="0"/>
              <a:t>Estado de um Objeto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É o conjunto de </a:t>
            </a:r>
            <a:r>
              <a:rPr lang="pt-BR" u="sng" dirty="0" smtClean="0">
                <a:solidFill>
                  <a:srgbClr val="FF0000"/>
                </a:solidFill>
              </a:rPr>
              <a:t>valores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de seus atributos em um dado momento.</a:t>
            </a:r>
          </a:p>
          <a:p>
            <a:pPr eaLnBrk="1" hangingPunct="1"/>
            <a:r>
              <a:rPr lang="pt-BR" dirty="0" smtClean="0"/>
              <a:t>Parte </a:t>
            </a:r>
            <a:r>
              <a:rPr lang="pt-BR" dirty="0" smtClean="0"/>
              <a:t>dos métodos </a:t>
            </a:r>
            <a:r>
              <a:rPr lang="pt-BR" dirty="0" smtClean="0"/>
              <a:t>de um objeto, em geral, pode </a:t>
            </a:r>
            <a:r>
              <a:rPr lang="pt-BR" dirty="0" smtClean="0">
                <a:solidFill>
                  <a:srgbClr val="FF0000"/>
                </a:solidFill>
              </a:rPr>
              <a:t>alterar o estado do objeto</a:t>
            </a:r>
            <a:r>
              <a:rPr lang="pt-BR" dirty="0" smtClean="0"/>
              <a:t>.</a:t>
            </a:r>
          </a:p>
          <a:p>
            <a:pPr eaLnBrk="1" hangingPunct="1"/>
            <a:r>
              <a:rPr lang="pt-BR" dirty="0" smtClean="0"/>
              <a:t>Conforme </a:t>
            </a:r>
            <a:r>
              <a:rPr lang="pt-BR" dirty="0" smtClean="0"/>
              <a:t>os métodos</a:t>
            </a:r>
            <a:r>
              <a:rPr lang="pt-BR" dirty="0" smtClean="0"/>
              <a:t> </a:t>
            </a:r>
            <a:r>
              <a:rPr lang="pt-BR" dirty="0" smtClean="0"/>
              <a:t>do objeto vão sendo invocadas, o objeto pode assumir diversos estados durante sua vida.</a:t>
            </a:r>
          </a:p>
        </p:txBody>
      </p:sp>
    </p:spTree>
    <p:extLst>
      <p:ext uri="{BB962C8B-B14F-4D97-AF65-F5344CB8AC3E}">
        <p14:creationId xmlns:p14="http://schemas.microsoft.com/office/powerpoint/2010/main" val="2930702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 smtClean="0">
                <a:solidFill>
                  <a:srgbClr val="FF0000"/>
                </a:solidFill>
              </a:rPr>
              <a:t>Abstrair</a:t>
            </a:r>
            <a:r>
              <a:rPr lang="pt-BR" dirty="0" smtClean="0"/>
              <a:t> atributos e métodos dos objetos:</a:t>
            </a:r>
          </a:p>
          <a:p>
            <a:pPr lvl="1"/>
            <a:r>
              <a:rPr lang="pt-BR" dirty="0" smtClean="0"/>
              <a:t>Conta Bancaria;</a:t>
            </a:r>
          </a:p>
          <a:p>
            <a:pPr lvl="1"/>
            <a:r>
              <a:rPr lang="pt-BR" dirty="0" smtClean="0"/>
              <a:t>Carro;</a:t>
            </a:r>
            <a:endParaRPr lang="pt-BR" dirty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786058"/>
            <a:ext cx="2357454" cy="3686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3643314"/>
            <a:ext cx="2600325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Objeto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i="1" dirty="0" smtClean="0"/>
              <a:t>Uma </a:t>
            </a:r>
            <a:r>
              <a:rPr lang="pt-BR" i="1" dirty="0" smtClean="0">
                <a:solidFill>
                  <a:srgbClr val="FF0000"/>
                </a:solidFill>
              </a:rPr>
              <a:t>conta bancária </a:t>
            </a:r>
            <a:r>
              <a:rPr lang="pt-BR" i="1" dirty="0" smtClean="0"/>
              <a:t>pode </a:t>
            </a:r>
            <a:r>
              <a:rPr lang="pt-BR" i="1" dirty="0"/>
              <a:t>ter os seguintes atributos e métodos</a:t>
            </a:r>
            <a:r>
              <a:rPr lang="pt-BR" i="1" dirty="0" smtClean="0"/>
              <a:t>:</a:t>
            </a:r>
          </a:p>
          <a:p>
            <a:r>
              <a:rPr lang="pt-BR" i="1" dirty="0" smtClean="0">
                <a:solidFill>
                  <a:srgbClr val="FF0000"/>
                </a:solidFill>
              </a:rPr>
              <a:t>Atributos</a:t>
            </a:r>
          </a:p>
          <a:p>
            <a:pPr lvl="1"/>
            <a:r>
              <a:rPr lang="pt-BR" i="1" dirty="0"/>
              <a:t>número da </a:t>
            </a:r>
            <a:r>
              <a:rPr lang="pt-BR" i="1" dirty="0" smtClean="0"/>
              <a:t>conta</a:t>
            </a:r>
            <a:r>
              <a:rPr lang="pt-BR" i="1" dirty="0"/>
              <a:t>;</a:t>
            </a:r>
            <a:endParaRPr lang="pt-BR" i="1" dirty="0"/>
          </a:p>
          <a:p>
            <a:pPr lvl="1"/>
            <a:r>
              <a:rPr lang="pt-BR" i="1" dirty="0"/>
              <a:t>número da </a:t>
            </a:r>
            <a:r>
              <a:rPr lang="pt-BR" i="1" dirty="0" smtClean="0"/>
              <a:t>agência</a:t>
            </a:r>
            <a:r>
              <a:rPr lang="pt-BR" i="1" dirty="0"/>
              <a:t>;</a:t>
            </a:r>
            <a:endParaRPr lang="pt-BR" i="1" dirty="0"/>
          </a:p>
          <a:p>
            <a:pPr lvl="1"/>
            <a:r>
              <a:rPr lang="pt-BR" i="1" dirty="0" smtClean="0"/>
              <a:t>Saldo</a:t>
            </a:r>
            <a:r>
              <a:rPr lang="pt-BR" i="1" dirty="0"/>
              <a:t>;</a:t>
            </a:r>
            <a:endParaRPr lang="pt-BR" i="1" dirty="0"/>
          </a:p>
          <a:p>
            <a:r>
              <a:rPr lang="pt-BR" i="1" dirty="0" smtClean="0">
                <a:solidFill>
                  <a:srgbClr val="FF0000"/>
                </a:solidFill>
              </a:rPr>
              <a:t>Métodos</a:t>
            </a:r>
          </a:p>
          <a:p>
            <a:pPr lvl="1"/>
            <a:r>
              <a:rPr lang="pt-BR" i="1" dirty="0"/>
              <a:t>e</a:t>
            </a:r>
            <a:r>
              <a:rPr lang="pt-BR" i="1" dirty="0" smtClean="0"/>
              <a:t>mitir saldo();</a:t>
            </a:r>
          </a:p>
          <a:p>
            <a:pPr lvl="1"/>
            <a:r>
              <a:rPr lang="pt-BR" i="1" dirty="0"/>
              <a:t>e</a:t>
            </a:r>
            <a:r>
              <a:rPr lang="pt-BR" i="1" dirty="0" smtClean="0"/>
              <a:t>fetuar </a:t>
            </a:r>
            <a:r>
              <a:rPr lang="pt-BR" i="1" dirty="0"/>
              <a:t>d</a:t>
            </a:r>
            <a:r>
              <a:rPr lang="pt-BR" i="1" dirty="0" smtClean="0"/>
              <a:t>eposito();</a:t>
            </a:r>
          </a:p>
          <a:p>
            <a:pPr lvl="1"/>
            <a:r>
              <a:rPr lang="pt-BR" i="1" dirty="0"/>
              <a:t>e</a:t>
            </a:r>
            <a:r>
              <a:rPr lang="pt-BR" i="1" dirty="0" smtClean="0"/>
              <a:t>fetuar saque();</a:t>
            </a:r>
          </a:p>
          <a:p>
            <a:pPr lvl="1"/>
            <a:r>
              <a:rPr lang="pt-BR" i="1" dirty="0"/>
              <a:t>e</a:t>
            </a:r>
            <a:r>
              <a:rPr lang="pt-BR" i="1" dirty="0" smtClean="0"/>
              <a:t>mitir extrator()</a:t>
            </a:r>
          </a:p>
          <a:p>
            <a:pPr lvl="1"/>
            <a:endParaRPr lang="pt-BR" i="1" dirty="0" smtClean="0"/>
          </a:p>
          <a:p>
            <a:pPr lvl="1">
              <a:buNone/>
            </a:pPr>
            <a:endParaRPr lang="pt-BR" i="1" dirty="0" smtClean="0"/>
          </a:p>
          <a:p>
            <a:pPr lvl="1"/>
            <a:endParaRPr lang="pt-BR" i="1" dirty="0" smtClean="0"/>
          </a:p>
          <a:p>
            <a:pPr lvl="1"/>
            <a:endParaRPr lang="pt-BR" i="1" dirty="0" smtClean="0"/>
          </a:p>
          <a:p>
            <a:pPr lvl="1"/>
            <a:endParaRPr lang="pt-BR" i="1" dirty="0" smtClean="0"/>
          </a:p>
          <a:p>
            <a:endParaRPr lang="pt-BR" i="1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devemos estudar POO?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rmAutofit/>
          </a:bodyPr>
          <a:lstStyle/>
          <a:p>
            <a:r>
              <a:rPr lang="pt-BR" dirty="0" smtClean="0"/>
              <a:t>Porque é </a:t>
            </a:r>
            <a:r>
              <a:rPr lang="pt-BR" dirty="0" smtClean="0">
                <a:solidFill>
                  <a:srgbClr val="FF0000"/>
                </a:solidFill>
              </a:rPr>
              <a:t>um paradigma de programação muito utilizado</a:t>
            </a:r>
            <a:r>
              <a:rPr lang="pt-BR" dirty="0" smtClean="0"/>
              <a:t> no mercado profissional.</a:t>
            </a:r>
          </a:p>
          <a:p>
            <a:pPr lvl="1"/>
            <a:r>
              <a:rPr lang="pt-BR" dirty="0" smtClean="0"/>
              <a:t>As empresas vão exigir </a:t>
            </a:r>
            <a:r>
              <a:rPr lang="pt-BR" dirty="0"/>
              <a:t>que você saiba</a:t>
            </a:r>
            <a:r>
              <a:rPr lang="pt-BR" dirty="0" smtClean="0"/>
              <a:t>: </a:t>
            </a:r>
          </a:p>
          <a:p>
            <a:pPr lvl="2"/>
            <a:r>
              <a:rPr lang="pt-BR" dirty="0" smtClean="0"/>
              <a:t>POO, análise e projeto OO,  experiência em Java ou C++, banco de dados orientado a objetos, programação distribuída, etc.</a:t>
            </a:r>
            <a:endParaRPr lang="pt-BR" sz="300" dirty="0"/>
          </a:p>
          <a:p>
            <a:pPr lvl="1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Objeto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i="1" dirty="0" smtClean="0"/>
              <a:t>Um </a:t>
            </a:r>
            <a:r>
              <a:rPr lang="pt-BR" i="1" dirty="0" smtClean="0">
                <a:solidFill>
                  <a:srgbClr val="FF0000"/>
                </a:solidFill>
              </a:rPr>
              <a:t>carro</a:t>
            </a:r>
            <a:r>
              <a:rPr lang="pt-BR" i="1" dirty="0" smtClean="0"/>
              <a:t> pode ter os seguintes atributos e métodos:</a:t>
            </a:r>
          </a:p>
          <a:p>
            <a:r>
              <a:rPr lang="pt-BR" i="1" dirty="0" smtClean="0">
                <a:solidFill>
                  <a:srgbClr val="FF0000"/>
                </a:solidFill>
              </a:rPr>
              <a:t>Atributos</a:t>
            </a:r>
          </a:p>
          <a:p>
            <a:pPr lvl="1"/>
            <a:r>
              <a:rPr lang="pt-BR" i="1" dirty="0" smtClean="0"/>
              <a:t>marcha;</a:t>
            </a:r>
          </a:p>
          <a:p>
            <a:pPr lvl="1"/>
            <a:r>
              <a:rPr lang="pt-BR" i="1" dirty="0"/>
              <a:t>v</a:t>
            </a:r>
            <a:r>
              <a:rPr lang="pt-BR" i="1" dirty="0" smtClean="0"/>
              <a:t>elocidade;</a:t>
            </a:r>
          </a:p>
          <a:p>
            <a:pPr lvl="1"/>
            <a:r>
              <a:rPr lang="pt-BR" i="1" dirty="0"/>
              <a:t>m</a:t>
            </a:r>
            <a:r>
              <a:rPr lang="pt-BR" i="1" dirty="0" smtClean="0"/>
              <a:t>odelo;</a:t>
            </a:r>
          </a:p>
          <a:p>
            <a:pPr lvl="1"/>
            <a:r>
              <a:rPr lang="pt-BR" i="1" dirty="0"/>
              <a:t>c</a:t>
            </a:r>
            <a:r>
              <a:rPr lang="pt-BR" i="1" dirty="0" smtClean="0"/>
              <a:t>or;</a:t>
            </a:r>
          </a:p>
          <a:p>
            <a:r>
              <a:rPr lang="pt-BR" i="1" dirty="0" smtClean="0">
                <a:solidFill>
                  <a:srgbClr val="FF0000"/>
                </a:solidFill>
              </a:rPr>
              <a:t>Métodos</a:t>
            </a:r>
          </a:p>
          <a:p>
            <a:pPr lvl="1"/>
            <a:r>
              <a:rPr lang="pt-BR" i="1" dirty="0"/>
              <a:t>m</a:t>
            </a:r>
            <a:r>
              <a:rPr lang="pt-BR" i="1" dirty="0" smtClean="0"/>
              <a:t>udar marcha();</a:t>
            </a:r>
          </a:p>
          <a:p>
            <a:pPr lvl="1"/>
            <a:r>
              <a:rPr lang="pt-BR" i="1" dirty="0"/>
              <a:t>a</a:t>
            </a:r>
            <a:r>
              <a:rPr lang="pt-BR" i="1" dirty="0" smtClean="0"/>
              <a:t>celerar();</a:t>
            </a:r>
          </a:p>
          <a:p>
            <a:pPr lvl="1"/>
            <a:r>
              <a:rPr lang="pt-BR" i="1" dirty="0" smtClean="0"/>
              <a:t>frear();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Objetos </a:t>
            </a:r>
            <a:r>
              <a:rPr lang="pt-BR" dirty="0" smtClean="0"/>
              <a:t>também podem </a:t>
            </a:r>
            <a:r>
              <a:rPr lang="pt-BR" dirty="0"/>
              <a:t>ser compostos por outros objetos.</a:t>
            </a:r>
          </a:p>
          <a:p>
            <a:r>
              <a:rPr lang="pt-BR" dirty="0"/>
              <a:t>Isto permite que Objetos Complexos sejam definidos a partir </a:t>
            </a:r>
            <a:r>
              <a:rPr lang="pt-BR" dirty="0" smtClean="0"/>
              <a:t>de objetos </a:t>
            </a:r>
            <a:r>
              <a:rPr lang="pt-BR" dirty="0"/>
              <a:t>mais simples.</a:t>
            </a:r>
          </a:p>
          <a:p>
            <a:r>
              <a:rPr lang="pt-BR" dirty="0" smtClean="0"/>
              <a:t>O objeto carro pode ser composto pelo objetos:</a:t>
            </a:r>
          </a:p>
          <a:p>
            <a:pPr lvl="1"/>
            <a:r>
              <a:rPr lang="pt-BR" dirty="0" smtClean="0"/>
              <a:t>Volante;</a:t>
            </a:r>
          </a:p>
          <a:p>
            <a:pPr lvl="1"/>
            <a:r>
              <a:rPr lang="pt-BR" dirty="0" smtClean="0"/>
              <a:t>Motor;</a:t>
            </a:r>
          </a:p>
          <a:p>
            <a:pPr lvl="1"/>
            <a:r>
              <a:rPr lang="pt-BR" dirty="0" smtClean="0"/>
              <a:t>Roda;</a:t>
            </a:r>
          </a:p>
          <a:p>
            <a:pPr lvl="1"/>
            <a:r>
              <a:rPr lang="pt-BR" dirty="0" smtClean="0"/>
              <a:t>CD player;</a:t>
            </a:r>
          </a:p>
          <a:p>
            <a:pPr lvl="1"/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14876" y="4429131"/>
            <a:ext cx="3076577" cy="204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 de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 software orientado a objetos consiste em </a:t>
            </a:r>
            <a:r>
              <a:rPr lang="pt-BR" dirty="0"/>
              <a:t>uma rede de objetos que interagem entre </a:t>
            </a:r>
            <a:r>
              <a:rPr lang="pt-BR" dirty="0" smtClean="0"/>
              <a:t>si (trocam mensagem).</a:t>
            </a:r>
            <a:endParaRPr lang="pt-BR" dirty="0"/>
          </a:p>
          <a:p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28662" y="3786190"/>
            <a:ext cx="7143800" cy="27146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200" dirty="0" smtClean="0"/>
              <a:t>Software</a:t>
            </a:r>
          </a:p>
          <a:p>
            <a:pPr algn="ctr"/>
            <a:endParaRPr lang="pt-BR" sz="3200" dirty="0"/>
          </a:p>
          <a:p>
            <a:pPr algn="ctr"/>
            <a:endParaRPr lang="pt-BR" sz="3200" dirty="0" smtClean="0"/>
          </a:p>
          <a:p>
            <a:endParaRPr lang="pt-BR" sz="3200" dirty="0"/>
          </a:p>
        </p:txBody>
      </p:sp>
      <p:sp>
        <p:nvSpPr>
          <p:cNvPr id="6" name="Retângulo de cantos arredondados 5"/>
          <p:cNvSpPr/>
          <p:nvPr/>
        </p:nvSpPr>
        <p:spPr>
          <a:xfrm>
            <a:off x="3071802" y="4014798"/>
            <a:ext cx="1214446" cy="91440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Objeto 1</a:t>
            </a:r>
            <a:endParaRPr lang="pt-BR" dirty="0"/>
          </a:p>
        </p:txBody>
      </p:sp>
      <p:sp>
        <p:nvSpPr>
          <p:cNvPr id="7" name="Retângulo de cantos arredondados 6"/>
          <p:cNvSpPr/>
          <p:nvPr/>
        </p:nvSpPr>
        <p:spPr>
          <a:xfrm>
            <a:off x="6357950" y="4000504"/>
            <a:ext cx="1214446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Objeto 2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071802" y="5357826"/>
            <a:ext cx="1214446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Objeto 3</a:t>
            </a:r>
            <a:endParaRPr lang="pt-BR" dirty="0"/>
          </a:p>
        </p:txBody>
      </p:sp>
      <p:sp>
        <p:nvSpPr>
          <p:cNvPr id="9" name="Retângulo de cantos arredondados 8"/>
          <p:cNvSpPr/>
          <p:nvPr/>
        </p:nvSpPr>
        <p:spPr>
          <a:xfrm>
            <a:off x="6500826" y="5429264"/>
            <a:ext cx="1214446" cy="9144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Objeto 4</a:t>
            </a:r>
            <a:endParaRPr lang="pt-BR" dirty="0"/>
          </a:p>
        </p:txBody>
      </p:sp>
      <p:cxnSp>
        <p:nvCxnSpPr>
          <p:cNvPr id="11" name="Conector de seta reta 10"/>
          <p:cNvCxnSpPr>
            <a:stCxn id="6" idx="3"/>
            <a:endCxn id="7" idx="1"/>
          </p:cNvCxnSpPr>
          <p:nvPr/>
        </p:nvCxnSpPr>
        <p:spPr>
          <a:xfrm flipV="1">
            <a:off x="4286248" y="4457704"/>
            <a:ext cx="2071702" cy="142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>
            <a:stCxn id="8" idx="3"/>
            <a:endCxn id="9" idx="1"/>
          </p:cNvCxnSpPr>
          <p:nvPr/>
        </p:nvCxnSpPr>
        <p:spPr>
          <a:xfrm>
            <a:off x="4286248" y="5815026"/>
            <a:ext cx="2214578" cy="714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7" idx="2"/>
            <a:endCxn id="9" idx="0"/>
          </p:cNvCxnSpPr>
          <p:nvPr/>
        </p:nvCxnSpPr>
        <p:spPr>
          <a:xfrm rot="16200000" flipH="1">
            <a:off x="6779431" y="5100646"/>
            <a:ext cx="514360" cy="14287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6" idx="2"/>
            <a:endCxn id="8" idx="0"/>
          </p:cNvCxnSpPr>
          <p:nvPr/>
        </p:nvCxnSpPr>
        <p:spPr>
          <a:xfrm rot="5400000">
            <a:off x="3464711" y="5143512"/>
            <a:ext cx="42862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V="1">
            <a:off x="4286248" y="4714884"/>
            <a:ext cx="2000264" cy="7143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Representando  Objetos em Sistemas Computacionais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FF0000"/>
                </a:solidFill>
              </a:rPr>
              <a:t>Como transportar </a:t>
            </a:r>
            <a:r>
              <a:rPr lang="pt-BR" dirty="0">
                <a:solidFill>
                  <a:srgbClr val="FF0000"/>
                </a:solidFill>
              </a:rPr>
              <a:t>os </a:t>
            </a:r>
            <a:r>
              <a:rPr lang="pt-BR" dirty="0" smtClean="0">
                <a:solidFill>
                  <a:srgbClr val="FF0000"/>
                </a:solidFill>
              </a:rPr>
              <a:t>objetos abstraídos </a:t>
            </a:r>
            <a:r>
              <a:rPr lang="pt-BR" dirty="0">
                <a:solidFill>
                  <a:srgbClr val="FF0000"/>
                </a:solidFill>
              </a:rPr>
              <a:t>no </a:t>
            </a:r>
            <a:r>
              <a:rPr lang="pt-BR" dirty="0" smtClean="0">
                <a:solidFill>
                  <a:srgbClr val="FF0000"/>
                </a:solidFill>
              </a:rPr>
              <a:t>mundo real para o ambiente </a:t>
            </a:r>
            <a:r>
              <a:rPr lang="pt-BR" dirty="0">
                <a:solidFill>
                  <a:srgbClr val="FF0000"/>
                </a:solidFill>
              </a:rPr>
              <a:t>computacional?</a:t>
            </a:r>
          </a:p>
          <a:p>
            <a:pPr lvl="1"/>
            <a:r>
              <a:rPr lang="pt-BR" dirty="0" smtClean="0"/>
              <a:t>Temos que implementar </a:t>
            </a:r>
            <a:r>
              <a:rPr lang="pt-BR" b="1" u="sng" dirty="0" smtClean="0">
                <a:solidFill>
                  <a:srgbClr val="FF0000"/>
                </a:solidFill>
              </a:rPr>
              <a:t>classes</a:t>
            </a:r>
            <a:r>
              <a:rPr lang="pt-BR" dirty="0" smtClean="0"/>
              <a:t> em programas </a:t>
            </a:r>
            <a:r>
              <a:rPr lang="pt-BR" dirty="0"/>
              <a:t>que dão vida a estes objetos em um </a:t>
            </a:r>
            <a:r>
              <a:rPr lang="pt-BR" dirty="0" smtClean="0"/>
              <a:t>sistema computacional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Refere-se à </a:t>
            </a:r>
            <a:r>
              <a:rPr lang="pt-BR" dirty="0">
                <a:solidFill>
                  <a:srgbClr val="FF0000"/>
                </a:solidFill>
              </a:rPr>
              <a:t>implementação</a:t>
            </a:r>
            <a:r>
              <a:rPr lang="pt-BR" dirty="0"/>
              <a:t> de um </a:t>
            </a:r>
            <a:r>
              <a:rPr lang="pt-BR" dirty="0" smtClean="0"/>
              <a:t>objeto no ambiente computacional.</a:t>
            </a:r>
          </a:p>
          <a:p>
            <a:r>
              <a:rPr lang="pt-BR" dirty="0" smtClean="0"/>
              <a:t>É um </a:t>
            </a:r>
            <a:r>
              <a:rPr lang="pt-BR" dirty="0" smtClean="0">
                <a:solidFill>
                  <a:srgbClr val="FF0000"/>
                </a:solidFill>
              </a:rPr>
              <a:t>molde</a:t>
            </a:r>
            <a:r>
              <a:rPr lang="pt-BR" dirty="0" smtClean="0"/>
              <a:t> (planta do objeto) que especifica como o objeto deve ser construído no ambiente computacional.</a:t>
            </a:r>
          </a:p>
          <a:p>
            <a:r>
              <a:rPr lang="pt-BR" dirty="0" smtClean="0"/>
              <a:t>Classe especifica </a:t>
            </a:r>
            <a:r>
              <a:rPr lang="pt-BR" dirty="0"/>
              <a:t>o que todo objeto </a:t>
            </a:r>
            <a:r>
              <a:rPr lang="pt-BR" dirty="0" smtClean="0"/>
              <a:t>criado a partir desta </a:t>
            </a:r>
            <a:r>
              <a:rPr lang="pt-BR" dirty="0"/>
              <a:t>classe deve ter.</a:t>
            </a:r>
          </a:p>
          <a:p>
            <a:endParaRPr lang="pt-BR" dirty="0" smtClean="0"/>
          </a:p>
          <a:p>
            <a:pPr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43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A classe também classifica ou categoriza objetos que possuem características e comportamentos comuns.</a:t>
            </a:r>
          </a:p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89875" y="3152504"/>
            <a:ext cx="2689954" cy="1557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aixaDeTexto 4"/>
          <p:cNvSpPr txBox="1"/>
          <p:nvPr/>
        </p:nvSpPr>
        <p:spPr>
          <a:xfrm>
            <a:off x="3232542" y="2695877"/>
            <a:ext cx="2553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Classe Funcionário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2053" name="Picture 5" descr="C:\Program Files\Microsoft Office\MEDIA\CAGCAT10\j0240719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4857760"/>
            <a:ext cx="857256" cy="1326905"/>
          </a:xfrm>
          <a:prstGeom prst="rect">
            <a:avLst/>
          </a:prstGeom>
          <a:noFill/>
        </p:spPr>
      </p:pic>
      <p:pic>
        <p:nvPicPr>
          <p:cNvPr id="2054" name="Picture 6" descr="C:\Program Files\Microsoft Office\MEDIA\CAGCAT10\j0301252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43570" y="4857760"/>
            <a:ext cx="1329648" cy="1565453"/>
          </a:xfrm>
          <a:prstGeom prst="rect">
            <a:avLst/>
          </a:prstGeom>
          <a:noFill/>
        </p:spPr>
      </p:pic>
      <p:cxnSp>
        <p:nvCxnSpPr>
          <p:cNvPr id="14" name="Conector de seta reta 13"/>
          <p:cNvCxnSpPr/>
          <p:nvPr/>
        </p:nvCxnSpPr>
        <p:spPr>
          <a:xfrm rot="10800000" flipV="1">
            <a:off x="3286116" y="4714884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5286380" y="4500570"/>
            <a:ext cx="785818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2071670" y="6357958"/>
            <a:ext cx="1555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Objeto Paula</a:t>
            </a:r>
            <a:endParaRPr lang="pt-BR" sz="2000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6016777" y="6357958"/>
            <a:ext cx="1596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Objeto Pedro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07625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Flávio José Mendes Coelho - POO</a:t>
            </a:r>
          </a:p>
        </p:txBody>
      </p:sp>
      <p:sp>
        <p:nvSpPr>
          <p:cNvPr id="21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702F3E33-BF87-4866-96AA-DE9A4ECF8E3F}" type="slidenum">
              <a:rPr lang="pt-BR" sz="1400">
                <a:latin typeface="Verdana" panose="020B0604030504040204" pitchFamily="34" charset="0"/>
              </a:rPr>
              <a:pPr/>
              <a:t>26</a:t>
            </a:fld>
            <a:endParaRPr lang="pt-BR" sz="1400">
              <a:latin typeface="Verdana" panose="020B060403050404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Classes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dirty="0" smtClean="0"/>
              <a:t>Como </a:t>
            </a:r>
            <a:r>
              <a:rPr lang="pt-BR" dirty="0" smtClean="0"/>
              <a:t>classificar</a:t>
            </a:r>
            <a:r>
              <a:rPr lang="pt-BR" dirty="0" smtClean="0"/>
              <a:t> </a:t>
            </a:r>
            <a:r>
              <a:rPr lang="pt-BR" dirty="0" smtClean="0"/>
              <a:t>estes objetos?</a:t>
            </a:r>
          </a:p>
          <a:p>
            <a:pPr eaLnBrk="1" hangingPunct="1"/>
            <a:endParaRPr lang="pt-BR" dirty="0" smtClean="0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685800" y="4648200"/>
            <a:ext cx="289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Chevrolet-Vectra</a:t>
            </a: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4572000" y="2590800"/>
            <a:ext cx="1828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Fiat-Palio</a:t>
            </a:r>
          </a:p>
        </p:txBody>
      </p:sp>
      <p:sp>
        <p:nvSpPr>
          <p:cNvPr id="18440" name="Rectangle 7"/>
          <p:cNvSpPr>
            <a:spLocks noChangeArrowheads="1"/>
          </p:cNvSpPr>
          <p:nvPr/>
        </p:nvSpPr>
        <p:spPr bwMode="auto">
          <a:xfrm>
            <a:off x="5638800" y="419100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Volkswagen-Fox</a:t>
            </a:r>
          </a:p>
        </p:txBody>
      </p:sp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990600" y="2667000"/>
            <a:ext cx="2286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Ford-Ranger</a:t>
            </a: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228600" y="373380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Garfield</a:t>
            </a:r>
          </a:p>
        </p:txBody>
      </p:sp>
      <p:sp>
        <p:nvSpPr>
          <p:cNvPr id="18443" name="Rectangle 10"/>
          <p:cNvSpPr>
            <a:spLocks noChangeArrowheads="1"/>
          </p:cNvSpPr>
          <p:nvPr/>
        </p:nvSpPr>
        <p:spPr bwMode="auto">
          <a:xfrm>
            <a:off x="4267200" y="518160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Frajola</a:t>
            </a:r>
          </a:p>
        </p:txBody>
      </p:sp>
      <p:sp>
        <p:nvSpPr>
          <p:cNvPr id="18444" name="Rectangle 11"/>
          <p:cNvSpPr>
            <a:spLocks noChangeArrowheads="1"/>
          </p:cNvSpPr>
          <p:nvPr/>
        </p:nvSpPr>
        <p:spPr bwMode="auto">
          <a:xfrm>
            <a:off x="5867400" y="266700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Tom</a:t>
            </a:r>
          </a:p>
        </p:txBody>
      </p:sp>
      <p:sp>
        <p:nvSpPr>
          <p:cNvPr id="18445" name="Rectangle 12"/>
          <p:cNvSpPr>
            <a:spLocks noChangeArrowheads="1"/>
          </p:cNvSpPr>
          <p:nvPr/>
        </p:nvSpPr>
        <p:spPr bwMode="auto">
          <a:xfrm>
            <a:off x="1524000" y="579120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W.A.Mozart</a:t>
            </a:r>
          </a:p>
        </p:txBody>
      </p:sp>
      <p:sp>
        <p:nvSpPr>
          <p:cNvPr id="18446" name="Rectangle 13"/>
          <p:cNvSpPr>
            <a:spLocks noChangeArrowheads="1"/>
          </p:cNvSpPr>
          <p:nvPr/>
        </p:nvSpPr>
        <p:spPr bwMode="auto">
          <a:xfrm>
            <a:off x="2438400" y="381000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J.S.Bach</a:t>
            </a:r>
          </a:p>
        </p:txBody>
      </p:sp>
      <p:sp>
        <p:nvSpPr>
          <p:cNvPr id="18447" name="Rectangle 14"/>
          <p:cNvSpPr>
            <a:spLocks noChangeArrowheads="1"/>
          </p:cNvSpPr>
          <p:nvPr/>
        </p:nvSpPr>
        <p:spPr bwMode="auto">
          <a:xfrm>
            <a:off x="5791200" y="342900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M.Ravel</a:t>
            </a:r>
          </a:p>
        </p:txBody>
      </p:sp>
      <p:sp>
        <p:nvSpPr>
          <p:cNvPr id="18448" name="Rectangle 15"/>
          <p:cNvSpPr>
            <a:spLocks noChangeArrowheads="1"/>
          </p:cNvSpPr>
          <p:nvPr/>
        </p:nvSpPr>
        <p:spPr bwMode="auto">
          <a:xfrm>
            <a:off x="4572000" y="586740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L.V.Beethoven</a:t>
            </a:r>
          </a:p>
        </p:txBody>
      </p:sp>
      <p:sp>
        <p:nvSpPr>
          <p:cNvPr id="18449" name="Rectangle 16"/>
          <p:cNvSpPr>
            <a:spLocks noChangeArrowheads="1"/>
          </p:cNvSpPr>
          <p:nvPr/>
        </p:nvSpPr>
        <p:spPr bwMode="auto">
          <a:xfrm>
            <a:off x="2362200" y="316230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Piano</a:t>
            </a:r>
          </a:p>
        </p:txBody>
      </p:sp>
      <p:sp>
        <p:nvSpPr>
          <p:cNvPr id="18450" name="Rectangle 17"/>
          <p:cNvSpPr>
            <a:spLocks noChangeArrowheads="1"/>
          </p:cNvSpPr>
          <p:nvPr/>
        </p:nvSpPr>
        <p:spPr bwMode="auto">
          <a:xfrm>
            <a:off x="3162300" y="441960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Violino</a:t>
            </a:r>
          </a:p>
        </p:txBody>
      </p:sp>
      <p:sp>
        <p:nvSpPr>
          <p:cNvPr id="18451" name="Rectangle 18"/>
          <p:cNvSpPr>
            <a:spLocks noChangeArrowheads="1"/>
          </p:cNvSpPr>
          <p:nvPr/>
        </p:nvSpPr>
        <p:spPr bwMode="auto">
          <a:xfrm>
            <a:off x="6324600" y="480060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Violão</a:t>
            </a:r>
          </a:p>
        </p:txBody>
      </p:sp>
      <p:sp>
        <p:nvSpPr>
          <p:cNvPr id="18452" name="Rectangle 19"/>
          <p:cNvSpPr>
            <a:spLocks noChangeArrowheads="1"/>
          </p:cNvSpPr>
          <p:nvPr/>
        </p:nvSpPr>
        <p:spPr bwMode="auto">
          <a:xfrm>
            <a:off x="6781800" y="556260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Oboé</a:t>
            </a:r>
          </a:p>
        </p:txBody>
      </p:sp>
      <p:sp>
        <p:nvSpPr>
          <p:cNvPr id="18453" name="Rectangle 20"/>
          <p:cNvSpPr>
            <a:spLocks noChangeArrowheads="1"/>
          </p:cNvSpPr>
          <p:nvPr/>
        </p:nvSpPr>
        <p:spPr bwMode="auto">
          <a:xfrm>
            <a:off x="0" y="5334000"/>
            <a:ext cx="2819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Trompete</a:t>
            </a:r>
          </a:p>
        </p:txBody>
      </p:sp>
    </p:spTree>
    <p:extLst>
      <p:ext uri="{BB962C8B-B14F-4D97-AF65-F5344CB8AC3E}">
        <p14:creationId xmlns:p14="http://schemas.microsoft.com/office/powerpoint/2010/main" val="3996454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Flávio José Mendes Coelho - POO</a:t>
            </a:r>
          </a:p>
        </p:txBody>
      </p:sp>
      <p:sp>
        <p:nvSpPr>
          <p:cNvPr id="9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CC9FA124-F045-4BED-9937-DFD8E1DEC4D0}" type="slidenum">
              <a:rPr lang="pt-BR" sz="1400">
                <a:latin typeface="Verdana" panose="020B0604030504040204" pitchFamily="34" charset="0"/>
              </a:rPr>
              <a:pPr/>
              <a:t>27</a:t>
            </a:fld>
            <a:endParaRPr lang="pt-BR" sz="1400">
              <a:latin typeface="Verdana" panose="020B0604030504040204" pitchFamily="34" charset="0"/>
            </a:endParaRPr>
          </a:p>
        </p:txBody>
      </p:sp>
      <p:sp>
        <p:nvSpPr>
          <p:cNvPr id="19460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mtClean="0">
                <a:solidFill>
                  <a:srgbClr val="009900"/>
                </a:solidFill>
              </a:rPr>
              <a:t>Classes</a:t>
            </a:r>
          </a:p>
        </p:txBody>
      </p:sp>
      <p:sp>
        <p:nvSpPr>
          <p:cNvPr id="19461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mtClean="0"/>
              <a:t>Que nomes atribuir para os agrupamentos?</a:t>
            </a:r>
          </a:p>
          <a:p>
            <a:pPr eaLnBrk="1" hangingPunct="1">
              <a:buFontTx/>
              <a:buNone/>
            </a:pPr>
            <a:endParaRPr lang="pt-BR" smtClean="0"/>
          </a:p>
          <a:p>
            <a:pPr eaLnBrk="1" hangingPunct="1"/>
            <a:endParaRPr lang="pt-BR" smtClean="0"/>
          </a:p>
        </p:txBody>
      </p:sp>
      <p:sp>
        <p:nvSpPr>
          <p:cNvPr id="19462" name="AutoShape 1031"/>
          <p:cNvSpPr>
            <a:spLocks noChangeArrowheads="1"/>
          </p:cNvSpPr>
          <p:nvPr/>
        </p:nvSpPr>
        <p:spPr bwMode="auto">
          <a:xfrm>
            <a:off x="2438400" y="5438775"/>
            <a:ext cx="4267200" cy="1001713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Trompete  Violão</a:t>
            </a:r>
          </a:p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Piano  Violino  Oboé</a:t>
            </a:r>
          </a:p>
        </p:txBody>
      </p:sp>
      <p:sp>
        <p:nvSpPr>
          <p:cNvPr id="19463" name="AutoShape 1028"/>
          <p:cNvSpPr>
            <a:spLocks noChangeArrowheads="1"/>
          </p:cNvSpPr>
          <p:nvPr/>
        </p:nvSpPr>
        <p:spPr bwMode="auto">
          <a:xfrm>
            <a:off x="3817938" y="3143250"/>
            <a:ext cx="1528762" cy="1492250"/>
          </a:xfrm>
          <a:prstGeom prst="roundRect">
            <a:avLst>
              <a:gd name="adj" fmla="val 16667"/>
            </a:avLst>
          </a:pr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Garfield</a:t>
            </a:r>
          </a:p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Tom</a:t>
            </a:r>
          </a:p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Frajola</a:t>
            </a:r>
          </a:p>
        </p:txBody>
      </p:sp>
      <p:sp>
        <p:nvSpPr>
          <p:cNvPr id="19464" name="AutoShape 1029"/>
          <p:cNvSpPr>
            <a:spLocks noChangeArrowheads="1"/>
          </p:cNvSpPr>
          <p:nvPr/>
        </p:nvSpPr>
        <p:spPr bwMode="auto">
          <a:xfrm>
            <a:off x="387350" y="2460625"/>
            <a:ext cx="3041650" cy="19812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Ford-Ranger</a:t>
            </a:r>
          </a:p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Fiat-Palio</a:t>
            </a:r>
          </a:p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Volkswagen-Fox</a:t>
            </a:r>
          </a:p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Chevrolet-Vectra</a:t>
            </a:r>
          </a:p>
        </p:txBody>
      </p:sp>
      <p:sp>
        <p:nvSpPr>
          <p:cNvPr id="19465" name="AutoShape 1030"/>
          <p:cNvSpPr>
            <a:spLocks noChangeArrowheads="1"/>
          </p:cNvSpPr>
          <p:nvPr/>
        </p:nvSpPr>
        <p:spPr bwMode="auto">
          <a:xfrm>
            <a:off x="5715000" y="2438400"/>
            <a:ext cx="3076575" cy="19812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J.S.Bach</a:t>
            </a:r>
          </a:p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L.V.Beethoven</a:t>
            </a:r>
          </a:p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W.A.Mozart</a:t>
            </a:r>
          </a:p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M.Ravel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10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Flávio José Mendes Coelho - POO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DD2CF70-7D58-4D8D-9394-319086948A51}" type="slidenum">
              <a:rPr lang="pt-BR" sz="1400">
                <a:latin typeface="Verdana" panose="020B0604030504040204" pitchFamily="34" charset="0"/>
              </a:rPr>
              <a:pPr/>
              <a:t>28</a:t>
            </a:fld>
            <a:endParaRPr lang="pt-BR" sz="1400">
              <a:latin typeface="Verdana" panose="020B0604030504040204" pitchFamily="34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mtClean="0">
                <a:solidFill>
                  <a:srgbClr val="009900"/>
                </a:solidFill>
              </a:rPr>
              <a:t>Classes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dirty="0" smtClean="0"/>
              <a:t>Quando temos vários objetos de um mesmo tipo, dizemos que eles pertencem a uma </a:t>
            </a:r>
            <a:r>
              <a:rPr lang="pt-BR" dirty="0" smtClean="0">
                <a:solidFill>
                  <a:srgbClr val="FF0000"/>
                </a:solidFill>
              </a:rPr>
              <a:t>categoria</a:t>
            </a:r>
            <a:r>
              <a:rPr lang="pt-BR" dirty="0" smtClean="0"/>
              <a:t> ou </a:t>
            </a:r>
            <a:r>
              <a:rPr lang="pt-BR" u="sng" dirty="0" smtClean="0">
                <a:solidFill>
                  <a:srgbClr val="FF0000"/>
                </a:solidFill>
              </a:rPr>
              <a:t>classe</a:t>
            </a:r>
            <a:r>
              <a:rPr lang="pt-BR" dirty="0" smtClean="0"/>
              <a:t>. Exemplo: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pt-BR" dirty="0" smtClean="0"/>
              <a:t>Ford-Ranger, Fiat-Palio e Chevrolet-Vectra </a:t>
            </a:r>
            <a:r>
              <a:rPr lang="pt-BR" dirty="0" err="1" smtClean="0"/>
              <a:t>pertecem</a:t>
            </a:r>
            <a:r>
              <a:rPr lang="pt-BR" dirty="0" smtClean="0"/>
              <a:t> à classe dos </a:t>
            </a:r>
            <a:r>
              <a:rPr lang="pt-BR" b="1" dirty="0" smtClean="0"/>
              <a:t>carros</a:t>
            </a:r>
            <a:r>
              <a:rPr lang="pt-BR" dirty="0" smtClean="0"/>
              <a:t>.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pt-BR" dirty="0" smtClean="0"/>
              <a:t>Tom, Garfield e Frajola pertencem à classe dos  </a:t>
            </a:r>
            <a:r>
              <a:rPr lang="pt-BR" b="1" dirty="0" smtClean="0"/>
              <a:t>gatos</a:t>
            </a:r>
            <a:r>
              <a:rPr lang="pt-BR" dirty="0" smtClean="0"/>
              <a:t>.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pt-BR" dirty="0" smtClean="0"/>
              <a:t>Bach, Ravel, e Mozart são compositores, logo, </a:t>
            </a:r>
            <a:r>
              <a:rPr lang="pt-BR" dirty="0" err="1" smtClean="0"/>
              <a:t>pertecem</a:t>
            </a:r>
            <a:r>
              <a:rPr lang="pt-BR" dirty="0" smtClean="0"/>
              <a:t> à classe dos </a:t>
            </a:r>
            <a:r>
              <a:rPr lang="pt-BR" b="1" dirty="0" smtClean="0"/>
              <a:t>compositores</a:t>
            </a:r>
            <a:r>
              <a:rPr lang="pt-B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927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Flávio José Mendes Coelho - POO</a:t>
            </a:r>
          </a:p>
        </p:txBody>
      </p:sp>
      <p:sp>
        <p:nvSpPr>
          <p:cNvPr id="12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95E0D06-B24A-423A-91C8-6BCF100AB575}" type="slidenum">
              <a:rPr lang="pt-BR" sz="1400">
                <a:latin typeface="Verdana" panose="020B0604030504040204" pitchFamily="34" charset="0"/>
              </a:rPr>
              <a:pPr/>
              <a:t>29</a:t>
            </a:fld>
            <a:endParaRPr lang="pt-BR" sz="1400">
              <a:latin typeface="Verdana" panose="020B0604030504040204" pitchFamily="34" charset="0"/>
            </a:endParaRPr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mtClean="0">
                <a:solidFill>
                  <a:srgbClr val="009900"/>
                </a:solidFill>
              </a:rPr>
              <a:t>Classes</a:t>
            </a:r>
          </a:p>
        </p:txBody>
      </p:sp>
      <p:sp>
        <p:nvSpPr>
          <p:cNvPr id="20485" name="AutoShape 1028"/>
          <p:cNvSpPr>
            <a:spLocks noChangeArrowheads="1"/>
          </p:cNvSpPr>
          <p:nvPr/>
        </p:nvSpPr>
        <p:spPr bwMode="auto">
          <a:xfrm>
            <a:off x="3817938" y="3143250"/>
            <a:ext cx="1508125" cy="1470025"/>
          </a:xfrm>
          <a:prstGeom prst="roundRect">
            <a:avLst>
              <a:gd name="adj" fmla="val 16667"/>
            </a:avLst>
          </a:prstGeom>
          <a:solidFill>
            <a:srgbClr val="CCFF33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solidFill>
                  <a:srgbClr val="5F5F5F"/>
                </a:solidFill>
                <a:latin typeface="Verdana" panose="020B0604030504040204" pitchFamily="34" charset="0"/>
              </a:rPr>
              <a:t>Garfield</a:t>
            </a:r>
          </a:p>
          <a:p>
            <a:pPr eaLnBrk="1" hangingPunct="1">
              <a:spcBef>
                <a:spcPct val="20000"/>
              </a:spcBef>
            </a:pPr>
            <a:r>
              <a:rPr lang="pt-BR" sz="2400">
                <a:solidFill>
                  <a:srgbClr val="5F5F5F"/>
                </a:solidFill>
                <a:latin typeface="Verdana" panose="020B0604030504040204" pitchFamily="34" charset="0"/>
              </a:rPr>
              <a:t>Tom</a:t>
            </a:r>
          </a:p>
          <a:p>
            <a:pPr eaLnBrk="1" hangingPunct="1">
              <a:spcBef>
                <a:spcPct val="20000"/>
              </a:spcBef>
            </a:pPr>
            <a:r>
              <a:rPr lang="pt-BR" sz="2400">
                <a:solidFill>
                  <a:srgbClr val="5F5F5F"/>
                </a:solidFill>
                <a:latin typeface="Verdana" panose="020B0604030504040204" pitchFamily="34" charset="0"/>
              </a:rPr>
              <a:t>Frajola</a:t>
            </a:r>
          </a:p>
        </p:txBody>
      </p:sp>
      <p:sp>
        <p:nvSpPr>
          <p:cNvPr id="20486" name="AutoShape 1029"/>
          <p:cNvSpPr>
            <a:spLocks noChangeArrowheads="1"/>
          </p:cNvSpPr>
          <p:nvPr/>
        </p:nvSpPr>
        <p:spPr bwMode="auto">
          <a:xfrm>
            <a:off x="387350" y="2460625"/>
            <a:ext cx="3041650" cy="19558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solidFill>
                  <a:srgbClr val="5F5F5F"/>
                </a:solidFill>
                <a:latin typeface="Verdana" panose="020B0604030504040204" pitchFamily="34" charset="0"/>
              </a:rPr>
              <a:t>Ford-Ranger</a:t>
            </a:r>
          </a:p>
          <a:p>
            <a:pPr eaLnBrk="1" hangingPunct="1">
              <a:spcBef>
                <a:spcPct val="20000"/>
              </a:spcBef>
            </a:pPr>
            <a:r>
              <a:rPr lang="pt-BR" sz="2400">
                <a:solidFill>
                  <a:srgbClr val="5F5F5F"/>
                </a:solidFill>
                <a:latin typeface="Verdana" panose="020B0604030504040204" pitchFamily="34" charset="0"/>
              </a:rPr>
              <a:t>Fiat-Palio</a:t>
            </a:r>
          </a:p>
          <a:p>
            <a:pPr eaLnBrk="1" hangingPunct="1">
              <a:spcBef>
                <a:spcPct val="20000"/>
              </a:spcBef>
            </a:pPr>
            <a:r>
              <a:rPr lang="pt-BR" sz="2400">
                <a:solidFill>
                  <a:srgbClr val="5F5F5F"/>
                </a:solidFill>
                <a:latin typeface="Verdana" panose="020B0604030504040204" pitchFamily="34" charset="0"/>
              </a:rPr>
              <a:t>Volkswagen-Fox</a:t>
            </a:r>
          </a:p>
          <a:p>
            <a:pPr eaLnBrk="1" hangingPunct="1">
              <a:spcBef>
                <a:spcPct val="20000"/>
              </a:spcBef>
            </a:pPr>
            <a:r>
              <a:rPr lang="pt-BR" sz="2400">
                <a:solidFill>
                  <a:srgbClr val="5F5F5F"/>
                </a:solidFill>
                <a:latin typeface="Verdana" panose="020B0604030504040204" pitchFamily="34" charset="0"/>
              </a:rPr>
              <a:t>Chevrolet-Vectra</a:t>
            </a:r>
          </a:p>
        </p:txBody>
      </p:sp>
      <p:sp>
        <p:nvSpPr>
          <p:cNvPr id="20487" name="AutoShape 1030"/>
          <p:cNvSpPr>
            <a:spLocks noChangeArrowheads="1"/>
          </p:cNvSpPr>
          <p:nvPr/>
        </p:nvSpPr>
        <p:spPr bwMode="auto">
          <a:xfrm>
            <a:off x="5715000" y="2438400"/>
            <a:ext cx="3076575" cy="1955800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solidFill>
                  <a:srgbClr val="5F5F5F"/>
                </a:solidFill>
                <a:latin typeface="Verdana" panose="020B0604030504040204" pitchFamily="34" charset="0"/>
              </a:rPr>
              <a:t>J.S.Bach</a:t>
            </a:r>
          </a:p>
          <a:p>
            <a:pPr eaLnBrk="1" hangingPunct="1">
              <a:spcBef>
                <a:spcPct val="20000"/>
              </a:spcBef>
            </a:pPr>
            <a:r>
              <a:rPr lang="pt-BR" sz="2400">
                <a:solidFill>
                  <a:srgbClr val="5F5F5F"/>
                </a:solidFill>
                <a:latin typeface="Verdana" panose="020B0604030504040204" pitchFamily="34" charset="0"/>
              </a:rPr>
              <a:t>L.V.Beethoven</a:t>
            </a:r>
          </a:p>
          <a:p>
            <a:pPr eaLnBrk="1" hangingPunct="1">
              <a:spcBef>
                <a:spcPct val="20000"/>
              </a:spcBef>
            </a:pPr>
            <a:r>
              <a:rPr lang="pt-BR" sz="2400">
                <a:solidFill>
                  <a:srgbClr val="5F5F5F"/>
                </a:solidFill>
                <a:latin typeface="Verdana" panose="020B0604030504040204" pitchFamily="34" charset="0"/>
              </a:rPr>
              <a:t>W.A.Mozart</a:t>
            </a:r>
          </a:p>
          <a:p>
            <a:pPr eaLnBrk="1" hangingPunct="1">
              <a:spcBef>
                <a:spcPct val="20000"/>
              </a:spcBef>
            </a:pPr>
            <a:r>
              <a:rPr lang="pt-BR" sz="2400">
                <a:solidFill>
                  <a:srgbClr val="5F5F5F"/>
                </a:solidFill>
                <a:latin typeface="Verdana" panose="020B0604030504040204" pitchFamily="34" charset="0"/>
              </a:rPr>
              <a:t>M.Ravel</a:t>
            </a:r>
            <a:endParaRPr lang="pt-BR">
              <a:solidFill>
                <a:srgbClr val="5F5F5F"/>
              </a:solidFill>
            </a:endParaRPr>
          </a:p>
        </p:txBody>
      </p:sp>
      <p:sp>
        <p:nvSpPr>
          <p:cNvPr id="20488" name="AutoShape 1031"/>
          <p:cNvSpPr>
            <a:spLocks noChangeArrowheads="1"/>
          </p:cNvSpPr>
          <p:nvPr/>
        </p:nvSpPr>
        <p:spPr bwMode="auto">
          <a:xfrm>
            <a:off x="2438400" y="5438775"/>
            <a:ext cx="4267200" cy="984250"/>
          </a:xfrm>
          <a:prstGeom prst="roundRect">
            <a:avLst>
              <a:gd name="adj" fmla="val 16667"/>
            </a:avLst>
          </a:prstGeom>
          <a:solidFill>
            <a:srgbClr val="FFCC66"/>
          </a:solidFill>
          <a:ln>
            <a:noFill/>
          </a:ln>
          <a:extLs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solidFill>
                  <a:srgbClr val="5F5F5F"/>
                </a:solidFill>
                <a:latin typeface="Verdana" panose="020B0604030504040204" pitchFamily="34" charset="0"/>
              </a:rPr>
              <a:t>Trompete  Violão</a:t>
            </a:r>
          </a:p>
          <a:p>
            <a:pPr eaLnBrk="1" hangingPunct="1">
              <a:spcBef>
                <a:spcPct val="20000"/>
              </a:spcBef>
            </a:pPr>
            <a:r>
              <a:rPr lang="pt-BR" sz="2400">
                <a:solidFill>
                  <a:srgbClr val="5F5F5F"/>
                </a:solidFill>
                <a:latin typeface="Verdana" panose="020B0604030504040204" pitchFamily="34" charset="0"/>
              </a:rPr>
              <a:t>Piano  Violino  Oboé</a:t>
            </a:r>
          </a:p>
        </p:txBody>
      </p:sp>
      <p:sp>
        <p:nvSpPr>
          <p:cNvPr id="20489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2209800" cy="533400"/>
          </a:xfrm>
          <a:noFill/>
        </p:spPr>
        <p:txBody>
          <a:bodyPr anchor="ctr">
            <a:normAutofit lnSpcReduction="10000"/>
          </a:bodyPr>
          <a:lstStyle/>
          <a:p>
            <a:pPr algn="ctr" eaLnBrk="1" hangingPunct="1">
              <a:buFontTx/>
              <a:buNone/>
            </a:pPr>
            <a:r>
              <a:rPr lang="pt-BR" smtClean="0"/>
              <a:t>Carro</a:t>
            </a:r>
          </a:p>
        </p:txBody>
      </p:sp>
      <p:sp>
        <p:nvSpPr>
          <p:cNvPr id="20490" name="Rectangle 1034"/>
          <p:cNvSpPr>
            <a:spLocks noChangeArrowheads="1"/>
          </p:cNvSpPr>
          <p:nvPr/>
        </p:nvSpPr>
        <p:spPr bwMode="auto">
          <a:xfrm>
            <a:off x="3467100" y="2609850"/>
            <a:ext cx="2209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Gato</a:t>
            </a:r>
          </a:p>
        </p:txBody>
      </p:sp>
      <p:sp>
        <p:nvSpPr>
          <p:cNvPr id="20491" name="Rectangle 1035"/>
          <p:cNvSpPr>
            <a:spLocks noChangeArrowheads="1"/>
          </p:cNvSpPr>
          <p:nvPr/>
        </p:nvSpPr>
        <p:spPr bwMode="auto">
          <a:xfrm>
            <a:off x="6183313" y="1905000"/>
            <a:ext cx="2209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Compositor</a:t>
            </a:r>
          </a:p>
        </p:txBody>
      </p:sp>
      <p:sp>
        <p:nvSpPr>
          <p:cNvPr id="20492" name="Rectangle 1036"/>
          <p:cNvSpPr>
            <a:spLocks noChangeArrowheads="1"/>
          </p:cNvSpPr>
          <p:nvPr/>
        </p:nvSpPr>
        <p:spPr bwMode="auto">
          <a:xfrm>
            <a:off x="2590800" y="4876800"/>
            <a:ext cx="396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Instrumento Musical</a:t>
            </a:r>
          </a:p>
        </p:txBody>
      </p:sp>
    </p:spTree>
    <p:extLst>
      <p:ext uri="{BB962C8B-B14F-4D97-AF65-F5344CB8AC3E}">
        <p14:creationId xmlns:p14="http://schemas.microsoft.com/office/powerpoint/2010/main" val="338025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devemos estudar POO?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POO é a </a:t>
            </a:r>
            <a:r>
              <a:rPr lang="pt-BR" dirty="0">
                <a:solidFill>
                  <a:srgbClr val="FF0000"/>
                </a:solidFill>
              </a:rPr>
              <a:t>base de muitas linguagens  de programação</a:t>
            </a:r>
            <a:r>
              <a:rPr lang="pt-BR" dirty="0"/>
              <a:t> e plataformas tecnológicas.</a:t>
            </a:r>
          </a:p>
          <a:p>
            <a:pPr lvl="1"/>
            <a:r>
              <a:rPr lang="pt-BR" dirty="0" err="1">
                <a:solidFill>
                  <a:srgbClr val="FF0000"/>
                </a:solidFill>
              </a:rPr>
              <a:t>Android</a:t>
            </a:r>
            <a:r>
              <a:rPr lang="pt-BR" dirty="0">
                <a:solidFill>
                  <a:srgbClr val="FF0000"/>
                </a:solidFill>
              </a:rPr>
              <a:t>, TV Digital, </a:t>
            </a:r>
            <a:r>
              <a:rPr lang="pt-BR" dirty="0" err="1">
                <a:solidFill>
                  <a:srgbClr val="FF0000"/>
                </a:solidFill>
              </a:rPr>
              <a:t>iOS</a:t>
            </a:r>
            <a:r>
              <a:rPr lang="pt-BR" dirty="0">
                <a:solidFill>
                  <a:srgbClr val="FF0000"/>
                </a:solidFill>
              </a:rPr>
              <a:t>, etc.</a:t>
            </a:r>
          </a:p>
          <a:p>
            <a:r>
              <a:rPr lang="pt-BR" dirty="0"/>
              <a:t>Permite desenvolver aplicações complexas e bastante sofisticadas.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5182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/>
              <a:t>Exemplo de classe para objeto Televisão.</a:t>
            </a:r>
          </a:p>
          <a:p>
            <a:endParaRPr lang="pt-BR" dirty="0" smtClean="0"/>
          </a:p>
          <a:p>
            <a:r>
              <a:rPr lang="pt-BR" b="1" dirty="0" smtClean="0">
                <a:solidFill>
                  <a:srgbClr val="FF0000"/>
                </a:solidFill>
              </a:rPr>
              <a:t>Classe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FF0000"/>
                </a:solidFill>
              </a:rPr>
              <a:t>Televisão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 smtClean="0">
                <a:solidFill>
                  <a:srgbClr val="FF0000"/>
                </a:solidFill>
              </a:rPr>
              <a:t>Atributos</a:t>
            </a:r>
          </a:p>
          <a:p>
            <a:pPr lvl="1"/>
            <a:r>
              <a:rPr lang="pt-BR" dirty="0" smtClean="0"/>
              <a:t>volume</a:t>
            </a:r>
          </a:p>
          <a:p>
            <a:pPr lvl="1"/>
            <a:r>
              <a:rPr lang="pt-BR" dirty="0" smtClean="0"/>
              <a:t>canal</a:t>
            </a:r>
          </a:p>
          <a:p>
            <a:pPr lvl="1"/>
            <a:r>
              <a:rPr lang="pt-BR" dirty="0" smtClean="0"/>
              <a:t>on/off</a:t>
            </a:r>
          </a:p>
          <a:p>
            <a:pPr lvl="1"/>
            <a:r>
              <a:rPr lang="pt-BR" dirty="0" smtClean="0"/>
              <a:t>tamanho</a:t>
            </a:r>
          </a:p>
          <a:p>
            <a:r>
              <a:rPr lang="pt-BR" dirty="0" smtClean="0">
                <a:solidFill>
                  <a:srgbClr val="FF0000"/>
                </a:solidFill>
              </a:rPr>
              <a:t>Métodos</a:t>
            </a:r>
          </a:p>
          <a:p>
            <a:pPr lvl="1"/>
            <a:r>
              <a:rPr lang="pt-BR" dirty="0"/>
              <a:t>l</a:t>
            </a:r>
            <a:r>
              <a:rPr lang="pt-BR" dirty="0" smtClean="0"/>
              <a:t>igar()</a:t>
            </a:r>
          </a:p>
          <a:p>
            <a:pPr lvl="1"/>
            <a:r>
              <a:rPr lang="pt-BR" dirty="0"/>
              <a:t>d</a:t>
            </a:r>
            <a:r>
              <a:rPr lang="pt-BR" dirty="0" smtClean="0"/>
              <a:t>esligar()</a:t>
            </a:r>
          </a:p>
          <a:p>
            <a:pPr lvl="1"/>
            <a:r>
              <a:rPr lang="pt-BR" dirty="0"/>
              <a:t>a</a:t>
            </a:r>
            <a:r>
              <a:rPr lang="pt-BR" dirty="0" smtClean="0"/>
              <a:t>umentar volume()</a:t>
            </a:r>
          </a:p>
          <a:p>
            <a:pPr lvl="1"/>
            <a:r>
              <a:rPr lang="pt-BR" dirty="0"/>
              <a:t>d</a:t>
            </a:r>
            <a:r>
              <a:rPr lang="pt-BR" dirty="0" smtClean="0"/>
              <a:t>iminuir volume()</a:t>
            </a:r>
          </a:p>
          <a:p>
            <a:pPr lvl="1"/>
            <a:r>
              <a:rPr lang="pt-BR" dirty="0"/>
              <a:t>m</a:t>
            </a:r>
            <a:r>
              <a:rPr lang="pt-BR" dirty="0" smtClean="0"/>
              <a:t>udar canal()</a:t>
            </a:r>
          </a:p>
          <a:p>
            <a:pPr lvl="1"/>
            <a:endParaRPr lang="pt-BR" dirty="0" smtClean="0"/>
          </a:p>
          <a:p>
            <a:pPr>
              <a:buNone/>
            </a:pP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1571612"/>
            <a:ext cx="1657346" cy="1381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3000372"/>
            <a:ext cx="25431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4643446"/>
            <a:ext cx="1990798" cy="138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Seta para a direita 15"/>
          <p:cNvSpPr/>
          <p:nvPr/>
        </p:nvSpPr>
        <p:spPr>
          <a:xfrm>
            <a:off x="2786050" y="3643314"/>
            <a:ext cx="3357586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 para a direita 16"/>
          <p:cNvSpPr/>
          <p:nvPr/>
        </p:nvSpPr>
        <p:spPr>
          <a:xfrm rot="20567606">
            <a:off x="2821150" y="2705114"/>
            <a:ext cx="3357586" cy="270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 para a direita 17"/>
          <p:cNvSpPr/>
          <p:nvPr/>
        </p:nvSpPr>
        <p:spPr>
          <a:xfrm rot="688569">
            <a:off x="2784885" y="4506927"/>
            <a:ext cx="3690537" cy="3589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/>
          <p:cNvSpPr txBox="1"/>
          <p:nvPr/>
        </p:nvSpPr>
        <p:spPr>
          <a:xfrm>
            <a:off x="6072198" y="6286520"/>
            <a:ext cx="2912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rgbClr val="FF0000"/>
                </a:solidFill>
              </a:rPr>
              <a:t>Objetos ou instâncias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 rot="5400000">
            <a:off x="3009296" y="3463024"/>
            <a:ext cx="2571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FF0000"/>
                </a:solidFill>
              </a:rPr>
              <a:t>instanciação</a:t>
            </a:r>
            <a:endParaRPr lang="pt-B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6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Flávio José Mendes Coelho - POO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8194C3A2-1843-4C60-BF14-AA77DAF55481}" type="slidenum">
              <a:rPr lang="pt-BR" sz="1400">
                <a:latin typeface="Verdana" panose="020B0604030504040204" pitchFamily="34" charset="0"/>
              </a:rPr>
              <a:pPr/>
              <a:t>31</a:t>
            </a:fld>
            <a:endParaRPr lang="pt-BR" sz="1400">
              <a:latin typeface="Verdana" panose="020B0604030504040204" pitchFamily="34" charset="0"/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mtClean="0"/>
              <a:t>Instanciação e Instância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 fontScale="92500"/>
          </a:bodyPr>
          <a:lstStyle/>
          <a:p>
            <a:pPr marL="457200" indent="-457200" eaLnBrk="1" hangingPunct="1"/>
            <a:r>
              <a:rPr lang="pt-BR" b="1" dirty="0" smtClean="0">
                <a:solidFill>
                  <a:srgbClr val="FF0000"/>
                </a:solidFill>
              </a:rPr>
              <a:t>Instanciação</a:t>
            </a:r>
            <a:r>
              <a:rPr lang="pt-BR" dirty="0" smtClean="0"/>
              <a:t> é o processo que permite um objeto ser criado a partir de uma classe.</a:t>
            </a:r>
          </a:p>
          <a:p>
            <a:pPr marL="457200" indent="-457200" eaLnBrk="1" hangingPunct="1"/>
            <a:r>
              <a:rPr lang="pt-BR" dirty="0" smtClean="0"/>
              <a:t>Quando instanciamos ("criamos") um objeto de uma classe, o objeto passa a existir na memória.</a:t>
            </a:r>
          </a:p>
          <a:p>
            <a:pPr marL="457200" indent="-457200" eaLnBrk="1" hangingPunct="1"/>
            <a:r>
              <a:rPr lang="pt-BR" dirty="0" smtClean="0"/>
              <a:t>E quando o objeto é instanciado podemos começar a usá-lo.</a:t>
            </a:r>
          </a:p>
          <a:p>
            <a:pPr marL="457200" indent="-457200" eaLnBrk="1" hangingPunct="1"/>
            <a:r>
              <a:rPr lang="pt-BR" dirty="0" smtClean="0"/>
              <a:t>Dizemos que um objeto é uma </a:t>
            </a:r>
            <a:r>
              <a:rPr lang="pt-BR" b="1" dirty="0" smtClean="0"/>
              <a:t>instância</a:t>
            </a:r>
            <a:r>
              <a:rPr lang="pt-BR" dirty="0" smtClean="0"/>
              <a:t> de uma classe. Exemplo: os objetos Tom, Frajola e Garfield são </a:t>
            </a:r>
            <a:r>
              <a:rPr lang="pt-BR" b="1" dirty="0" smtClean="0"/>
              <a:t>instâncias</a:t>
            </a:r>
            <a:r>
              <a:rPr lang="pt-BR" dirty="0" smtClean="0"/>
              <a:t> da classe </a:t>
            </a:r>
            <a:r>
              <a:rPr lang="pt-BR" b="1" dirty="0" smtClean="0"/>
              <a:t>Gato</a:t>
            </a:r>
            <a:r>
              <a:rPr lang="pt-BR" dirty="0" smtClean="0"/>
              <a:t>.</a:t>
            </a:r>
          </a:p>
          <a:p>
            <a:pPr marL="457200" indent="-457200" eaLnBrk="1" hangingPunct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7741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Flávio José Mendes Coelho - POO</a:t>
            </a:r>
          </a:p>
        </p:txBody>
      </p:sp>
      <p:sp>
        <p:nvSpPr>
          <p:cNvPr id="8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38DE2678-84E1-4F1A-B6F9-C186C6AFAD3D}" type="slidenum">
              <a:rPr lang="pt-BR" sz="1400">
                <a:latin typeface="Verdana" panose="020B0604030504040204" pitchFamily="34" charset="0"/>
              </a:rPr>
              <a:pPr/>
              <a:t>32</a:t>
            </a:fld>
            <a:endParaRPr lang="pt-BR" sz="1400">
              <a:latin typeface="Verdana" panose="020B0604030504040204" pitchFamily="34" charset="0"/>
            </a:endParaRPr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mtClean="0"/>
              <a:t>Instanciação e Instância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indent="-457200" eaLnBrk="1" hangingPunct="1"/>
            <a:r>
              <a:rPr lang="pt-BR" dirty="0" smtClean="0"/>
              <a:t>A instancia </a:t>
            </a:r>
            <a:r>
              <a:rPr lang="pt-BR" dirty="0" smtClean="0"/>
              <a:t>um objeto da classe Gato em uma região de memória chamada </a:t>
            </a:r>
            <a:r>
              <a:rPr lang="pt-BR" b="1" dirty="0" err="1" smtClean="0"/>
              <a:t>Heap</a:t>
            </a:r>
            <a:r>
              <a:rPr lang="pt-BR" dirty="0" smtClean="0"/>
              <a:t>.</a:t>
            </a:r>
            <a:endParaRPr lang="en-US" sz="2000" dirty="0" smtClean="0">
              <a:latin typeface="Courier New" panose="02070309020205020404" pitchFamily="49" charset="0"/>
            </a:endParaRPr>
          </a:p>
        </p:txBody>
      </p:sp>
      <p:sp>
        <p:nvSpPr>
          <p:cNvPr id="45062" name="Freeform 4"/>
          <p:cNvSpPr>
            <a:spLocks/>
          </p:cNvSpPr>
          <p:nvPr/>
        </p:nvSpPr>
        <p:spPr bwMode="auto">
          <a:xfrm rot="-2079634">
            <a:off x="3200400" y="3849688"/>
            <a:ext cx="2754313" cy="2871787"/>
          </a:xfrm>
          <a:custGeom>
            <a:avLst/>
            <a:gdLst>
              <a:gd name="T0" fmla="*/ 2147483647 w 1045"/>
              <a:gd name="T1" fmla="*/ 2147483647 h 1342"/>
              <a:gd name="T2" fmla="*/ 2147483647 w 1045"/>
              <a:gd name="T3" fmla="*/ 2147483647 h 1342"/>
              <a:gd name="T4" fmla="*/ 2147483647 w 1045"/>
              <a:gd name="T5" fmla="*/ 2147483647 h 1342"/>
              <a:gd name="T6" fmla="*/ 2147483647 w 1045"/>
              <a:gd name="T7" fmla="*/ 2147483647 h 1342"/>
              <a:gd name="T8" fmla="*/ 2147483647 w 1045"/>
              <a:gd name="T9" fmla="*/ 2147483647 h 1342"/>
              <a:gd name="T10" fmla="*/ 2147483647 w 1045"/>
              <a:gd name="T11" fmla="*/ 2147483647 h 1342"/>
              <a:gd name="T12" fmla="*/ 2147483647 w 1045"/>
              <a:gd name="T13" fmla="*/ 2147483647 h 13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45"/>
              <a:gd name="T22" fmla="*/ 0 h 1342"/>
              <a:gd name="T23" fmla="*/ 1045 w 1045"/>
              <a:gd name="T24" fmla="*/ 1342 h 134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45" h="1342">
                <a:moveTo>
                  <a:pt x="469" y="57"/>
                </a:moveTo>
                <a:cubicBezTo>
                  <a:pt x="599" y="0"/>
                  <a:pt x="751" y="62"/>
                  <a:pt x="841" y="153"/>
                </a:cubicBezTo>
                <a:cubicBezTo>
                  <a:pt x="931" y="244"/>
                  <a:pt x="1045" y="417"/>
                  <a:pt x="1009" y="603"/>
                </a:cubicBezTo>
                <a:cubicBezTo>
                  <a:pt x="973" y="789"/>
                  <a:pt x="776" y="1196"/>
                  <a:pt x="625" y="1269"/>
                </a:cubicBezTo>
                <a:cubicBezTo>
                  <a:pt x="474" y="1342"/>
                  <a:pt x="197" y="1170"/>
                  <a:pt x="103" y="1041"/>
                </a:cubicBezTo>
                <a:cubicBezTo>
                  <a:pt x="9" y="912"/>
                  <a:pt x="0" y="659"/>
                  <a:pt x="61" y="495"/>
                </a:cubicBezTo>
                <a:cubicBezTo>
                  <a:pt x="122" y="331"/>
                  <a:pt x="347" y="99"/>
                  <a:pt x="469" y="57"/>
                </a:cubicBezTo>
                <a:close/>
              </a:path>
            </a:pathLst>
          </a:custGeom>
          <a:solidFill>
            <a:srgbClr val="FFCCCC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endParaRPr lang="pt-BR"/>
          </a:p>
        </p:txBody>
      </p:sp>
      <p:sp>
        <p:nvSpPr>
          <p:cNvPr id="45063" name="Rectangle 5"/>
          <p:cNvSpPr>
            <a:spLocks noChangeArrowheads="1"/>
          </p:cNvSpPr>
          <p:nvPr/>
        </p:nvSpPr>
        <p:spPr bwMode="auto">
          <a:xfrm>
            <a:off x="5441950" y="3962400"/>
            <a:ext cx="806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/>
            <a:r>
              <a:rPr lang="pt-BR" b="1"/>
              <a:t>Heap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3921125" y="4495800"/>
            <a:ext cx="1219200" cy="13716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r>
              <a:rPr lang="pt-BR" sz="1600" b="1">
                <a:latin typeface="Arial" charset="0"/>
              </a:rPr>
              <a:t>objeto da classe Gato</a:t>
            </a:r>
          </a:p>
          <a:p>
            <a:pPr>
              <a:defRPr/>
            </a:pPr>
            <a:r>
              <a:rPr lang="pt-BR" sz="1600" b="1">
                <a:latin typeface="Arial" charset="0"/>
              </a:rPr>
              <a:t>Endereço:</a:t>
            </a:r>
          </a:p>
          <a:p>
            <a:pPr>
              <a:defRPr/>
            </a:pPr>
            <a:r>
              <a:rPr lang="pt-BR" sz="1600" b="1">
                <a:latin typeface="Arial" charset="0"/>
              </a:rPr>
              <a:t>F70A1</a:t>
            </a:r>
          </a:p>
        </p:txBody>
      </p:sp>
    </p:spTree>
    <p:extLst>
      <p:ext uri="{BB962C8B-B14F-4D97-AF65-F5344CB8AC3E}">
        <p14:creationId xmlns:p14="http://schemas.microsoft.com/office/powerpoint/2010/main" val="245904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Flávio José Mendes Coelho - POO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906AD427-1F43-4D03-828B-3C0DD25DE8EE}" type="slidenum">
              <a:rPr lang="pt-BR" sz="1400">
                <a:latin typeface="Verdana" panose="020B0604030504040204" pitchFamily="34" charset="0"/>
              </a:rPr>
              <a:pPr/>
              <a:t>33</a:t>
            </a:fld>
            <a:endParaRPr lang="pt-BR" sz="1400">
              <a:latin typeface="Verdana" panose="020B0604030504040204" pitchFamily="34" charset="0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smtClean="0"/>
              <a:t>Instanciação e Instância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indent="-457200" eaLnBrk="1" hangingPunct="1"/>
            <a:r>
              <a:rPr lang="pt-BR" smtClean="0"/>
              <a:t>Como podemos utilizar um objeto?</a:t>
            </a:r>
          </a:p>
          <a:p>
            <a:pPr marL="914400" lvl="1" indent="-457200" eaLnBrk="1" hangingPunct="1"/>
            <a:r>
              <a:rPr lang="pt-BR" smtClean="0"/>
              <a:t>Atribuindo valores para seus atributos (atribuir um estado para o objeto).</a:t>
            </a:r>
          </a:p>
          <a:p>
            <a:pPr marL="914400" lvl="1" indent="-457200" eaLnBrk="1" hangingPunct="1"/>
            <a:r>
              <a:rPr lang="pt-BR" smtClean="0"/>
              <a:t>Invocando suas operações, visando algum objetivo.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79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x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>
                <a:solidFill>
                  <a:srgbClr val="FF0000"/>
                </a:solidFill>
              </a:rPr>
              <a:t>Classes</a:t>
            </a:r>
          </a:p>
          <a:p>
            <a:pPr lvl="1"/>
            <a:r>
              <a:rPr lang="pt-BR" dirty="0" smtClean="0"/>
              <a:t>São abstrações de objetos que permitem descrever um tipo de objeto.</a:t>
            </a:r>
            <a:endParaRPr lang="pt-BR" sz="1100" dirty="0" smtClean="0"/>
          </a:p>
          <a:p>
            <a:pPr lvl="1"/>
            <a:r>
              <a:rPr lang="pt-BR" dirty="0" smtClean="0"/>
              <a:t>Uma </a:t>
            </a:r>
            <a:r>
              <a:rPr lang="pt-BR" dirty="0"/>
              <a:t>CLASSE descreve um </a:t>
            </a:r>
            <a:r>
              <a:rPr lang="pt-BR" dirty="0" smtClean="0"/>
              <a:t>categoria </a:t>
            </a:r>
            <a:r>
              <a:rPr lang="pt-BR" dirty="0"/>
              <a:t>de objetos </a:t>
            </a:r>
            <a:r>
              <a:rPr lang="pt-BR" dirty="0" smtClean="0"/>
              <a:t>com características (atributos), e comportamentos (métodos) semelhantes .</a:t>
            </a:r>
          </a:p>
          <a:p>
            <a:pPr>
              <a:buNone/>
            </a:pPr>
            <a:endParaRPr lang="pt-BR" sz="1400" dirty="0"/>
          </a:p>
          <a:p>
            <a:r>
              <a:rPr lang="pt-BR" dirty="0" smtClean="0">
                <a:solidFill>
                  <a:srgbClr val="FF0000"/>
                </a:solidFill>
              </a:rPr>
              <a:t>Objetos</a:t>
            </a:r>
          </a:p>
          <a:p>
            <a:pPr lvl="1"/>
            <a:r>
              <a:rPr lang="pt-BR" dirty="0" smtClean="0"/>
              <a:t>É a instância </a:t>
            </a:r>
            <a:r>
              <a:rPr lang="pt-BR" dirty="0"/>
              <a:t>particular de uma </a:t>
            </a:r>
            <a:r>
              <a:rPr lang="pt-BR" dirty="0" smtClean="0"/>
              <a:t>classe.</a:t>
            </a:r>
          </a:p>
          <a:p>
            <a:pPr lvl="1"/>
            <a:r>
              <a:rPr lang="pt-BR" dirty="0" smtClean="0"/>
              <a:t>São gerados em tempo de execução. </a:t>
            </a:r>
          </a:p>
          <a:p>
            <a:pPr lvl="1"/>
            <a:r>
              <a:rPr lang="pt-BR" dirty="0" smtClean="0"/>
              <a:t>É a parte física, pois consume recursos da máquina (aloca memória).</a:t>
            </a:r>
          </a:p>
          <a:p>
            <a:pPr lvl="1"/>
            <a:endParaRPr lang="pt-BR" dirty="0" smtClean="0"/>
          </a:p>
          <a:p>
            <a:pPr lvl="1"/>
            <a:endParaRPr lang="pt-BR" sz="1600" dirty="0"/>
          </a:p>
          <a:p>
            <a:pPr lvl="1"/>
            <a:endParaRPr lang="pt-BR" dirty="0" smtClean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800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Como representar uma classe?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633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pt-BR" dirty="0" smtClean="0"/>
              <a:t>Representações Classes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indent="-457200" eaLnBrk="1" hangingPunct="1"/>
            <a:r>
              <a:rPr lang="pt-BR" dirty="0" smtClean="0"/>
              <a:t>Como descrever os atributos e </a:t>
            </a:r>
            <a:r>
              <a:rPr lang="pt-BR" dirty="0" smtClean="0"/>
              <a:t>os métodos</a:t>
            </a:r>
            <a:r>
              <a:rPr lang="pt-BR" dirty="0" smtClean="0"/>
              <a:t> </a:t>
            </a:r>
            <a:r>
              <a:rPr lang="pt-BR" dirty="0" smtClean="0"/>
              <a:t>de uma classe de  objetos? </a:t>
            </a:r>
          </a:p>
          <a:p>
            <a:pPr marL="457200" indent="-457200" eaLnBrk="1" hangingPunct="1"/>
            <a:r>
              <a:rPr lang="pt-BR" dirty="0" smtClean="0"/>
              <a:t>Algumas alternativas são:</a:t>
            </a:r>
          </a:p>
          <a:p>
            <a:pPr marL="857250" lvl="1" indent="-457200"/>
            <a:r>
              <a:rPr lang="pt-BR" dirty="0" smtClean="0"/>
              <a:t>Usar a língua portuguesa</a:t>
            </a:r>
          </a:p>
          <a:p>
            <a:pPr marL="857250" lvl="1" indent="-457200"/>
            <a:r>
              <a:rPr lang="pt-BR" dirty="0" smtClean="0"/>
              <a:t>Usar uma linguagem de programação OO</a:t>
            </a:r>
          </a:p>
          <a:p>
            <a:pPr marL="857250" lvl="1" indent="-457200"/>
            <a:r>
              <a:rPr lang="pt-BR" dirty="0" smtClean="0"/>
              <a:t>Usar uma linguagem de modelagem</a:t>
            </a:r>
            <a:r>
              <a:rPr lang="pt-BR" dirty="0"/>
              <a:t> </a:t>
            </a:r>
            <a:r>
              <a:rPr lang="pt-BR" dirty="0" smtClean="0"/>
              <a:t>- </a:t>
            </a:r>
            <a:r>
              <a:rPr lang="pt-BR" dirty="0" smtClean="0">
                <a:solidFill>
                  <a:srgbClr val="FF0000"/>
                </a:solidFill>
              </a:rPr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98238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752600"/>
            <a:ext cx="8382000" cy="2286000"/>
          </a:xfrm>
        </p:spPr>
        <p:txBody>
          <a:bodyPr/>
          <a:lstStyle/>
          <a:p>
            <a:pPr eaLnBrk="1" hangingPunct="1"/>
            <a:r>
              <a:rPr lang="pt-BR" sz="4800" dirty="0" smtClean="0"/>
              <a:t>Representando</a:t>
            </a:r>
            <a:br>
              <a:rPr lang="pt-BR" sz="4800" dirty="0" smtClean="0"/>
            </a:br>
            <a:r>
              <a:rPr lang="pt-BR" sz="4800" dirty="0" smtClean="0"/>
              <a:t>Classes em UML</a:t>
            </a:r>
          </a:p>
        </p:txBody>
      </p:sp>
    </p:spTree>
    <p:extLst>
      <p:ext uri="{BB962C8B-B14F-4D97-AF65-F5344CB8AC3E}">
        <p14:creationId xmlns:p14="http://schemas.microsoft.com/office/powerpoint/2010/main" val="393664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Flávio José Mendes Coelho - POO</a:t>
            </a: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pt-BR" smtClean="0"/>
              <a:t>Classes</a:t>
            </a:r>
            <a:br>
              <a:rPr lang="pt-BR" smtClean="0"/>
            </a:br>
            <a:r>
              <a:rPr lang="pt-BR" smtClean="0"/>
              <a:t>Representação em UML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indent="-457200" eaLnBrk="1" hangingPunct="1"/>
            <a:r>
              <a:rPr lang="pt-BR" b="1" dirty="0" smtClean="0"/>
              <a:t>UML</a:t>
            </a:r>
            <a:r>
              <a:rPr lang="pt-BR" dirty="0" smtClean="0"/>
              <a:t> – </a:t>
            </a:r>
            <a:r>
              <a:rPr lang="pt-BR" b="1" dirty="0" smtClean="0"/>
              <a:t>Linguagem</a:t>
            </a:r>
            <a:r>
              <a:rPr lang="pt-BR" dirty="0" smtClean="0"/>
              <a:t> </a:t>
            </a:r>
            <a:r>
              <a:rPr lang="pt-BR" b="1" dirty="0" smtClean="0"/>
              <a:t>Unificada</a:t>
            </a:r>
            <a:r>
              <a:rPr lang="pt-BR" dirty="0" smtClean="0"/>
              <a:t> </a:t>
            </a:r>
            <a:r>
              <a:rPr lang="pt-BR" b="1" dirty="0" smtClean="0"/>
              <a:t>de</a:t>
            </a:r>
            <a:r>
              <a:rPr lang="pt-BR" dirty="0" smtClean="0"/>
              <a:t> </a:t>
            </a:r>
            <a:r>
              <a:rPr lang="pt-BR" b="1" dirty="0" smtClean="0"/>
              <a:t>Modelagem</a:t>
            </a:r>
            <a:r>
              <a:rPr lang="pt-BR" dirty="0" smtClean="0"/>
              <a:t> (</a:t>
            </a:r>
            <a:r>
              <a:rPr lang="pt-BR" dirty="0" err="1" smtClean="0"/>
              <a:t>Unified</a:t>
            </a:r>
            <a:r>
              <a:rPr lang="pt-BR" dirty="0" smtClean="0"/>
              <a:t> </a:t>
            </a:r>
            <a:r>
              <a:rPr lang="pt-BR" dirty="0" err="1" smtClean="0"/>
              <a:t>Modeling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).</a:t>
            </a:r>
          </a:p>
          <a:p>
            <a:pPr marL="457200" indent="-457200" eaLnBrk="1" hangingPunct="1"/>
            <a:r>
              <a:rPr lang="pt-BR" dirty="0" smtClean="0"/>
              <a:t>UML nasceu em torno de 1995 e é fruto dos trabalhos de </a:t>
            </a:r>
            <a:r>
              <a:rPr lang="pt-BR" dirty="0" err="1" smtClean="0"/>
              <a:t>Booch</a:t>
            </a:r>
            <a:r>
              <a:rPr lang="pt-BR" dirty="0" smtClean="0"/>
              <a:t>, Jacobson e </a:t>
            </a:r>
            <a:r>
              <a:rPr lang="pt-BR" dirty="0" err="1" smtClean="0"/>
              <a:t>Rumbaugh</a:t>
            </a:r>
            <a:r>
              <a:rPr lang="pt-BR" dirty="0" smtClean="0"/>
              <a:t>.</a:t>
            </a:r>
          </a:p>
          <a:p>
            <a:pPr marL="457200" indent="-457200" eaLnBrk="1" hangingPunct="1"/>
            <a:r>
              <a:rPr lang="pt-BR" dirty="0" smtClean="0"/>
              <a:t>Ela fornece </a:t>
            </a:r>
            <a:r>
              <a:rPr lang="pt-BR" dirty="0" smtClean="0">
                <a:solidFill>
                  <a:srgbClr val="FF0000"/>
                </a:solidFill>
              </a:rPr>
              <a:t>representações gráficas </a:t>
            </a:r>
            <a:r>
              <a:rPr lang="pt-BR" dirty="0" smtClean="0"/>
              <a:t>que auxiliam a </a:t>
            </a:r>
            <a:r>
              <a:rPr lang="pt-BR" dirty="0" smtClean="0">
                <a:solidFill>
                  <a:srgbClr val="FF0000"/>
                </a:solidFill>
              </a:rPr>
              <a:t>modelagem</a:t>
            </a:r>
            <a:r>
              <a:rPr lang="pt-BR" dirty="0" smtClean="0"/>
              <a:t> e a </a:t>
            </a:r>
            <a:r>
              <a:rPr lang="pt-BR" dirty="0" smtClean="0">
                <a:solidFill>
                  <a:srgbClr val="FF0000"/>
                </a:solidFill>
              </a:rPr>
              <a:t>programação</a:t>
            </a:r>
            <a:r>
              <a:rPr lang="pt-BR" dirty="0" smtClean="0"/>
              <a:t> OO.</a:t>
            </a:r>
          </a:p>
        </p:txBody>
      </p:sp>
    </p:spTree>
    <p:extLst>
      <p:ext uri="{BB962C8B-B14F-4D97-AF65-F5344CB8AC3E}">
        <p14:creationId xmlns:p14="http://schemas.microsoft.com/office/powerpoint/2010/main" val="93559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Flávio José Mendes Coelho - POO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pt-BR" smtClean="0"/>
              <a:t>Classes</a:t>
            </a:r>
            <a:br>
              <a:rPr lang="pt-BR" smtClean="0"/>
            </a:br>
            <a:r>
              <a:rPr lang="pt-BR" smtClean="0"/>
              <a:t>Representação em UML</a:t>
            </a:r>
          </a:p>
        </p:txBody>
      </p:sp>
      <p:grpSp>
        <p:nvGrpSpPr>
          <p:cNvPr id="38917" name="Group 4"/>
          <p:cNvGrpSpPr>
            <a:grpSpLocks/>
          </p:cNvGrpSpPr>
          <p:nvPr/>
        </p:nvGrpSpPr>
        <p:grpSpPr bwMode="auto">
          <a:xfrm>
            <a:off x="685800" y="2362200"/>
            <a:ext cx="2971800" cy="3581400"/>
            <a:chOff x="288" y="1680"/>
            <a:chExt cx="1680" cy="2256"/>
          </a:xfrm>
        </p:grpSpPr>
        <p:sp>
          <p:nvSpPr>
            <p:cNvPr id="38924" name="Rectangle 5"/>
            <p:cNvSpPr>
              <a:spLocks noChangeArrowheads="1"/>
            </p:cNvSpPr>
            <p:nvPr/>
          </p:nvSpPr>
          <p:spPr bwMode="auto">
            <a:xfrm>
              <a:off x="288" y="1680"/>
              <a:ext cx="1680" cy="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spcAft>
                  <a:spcPts val="500"/>
                </a:spcAft>
              </a:pPr>
              <a:r>
                <a:rPr lang="pt-BR" sz="2400">
                  <a:latin typeface="Verdana" panose="020B0604030504040204" pitchFamily="34" charset="0"/>
                </a:rPr>
                <a:t>NomeDaClasse</a:t>
              </a:r>
            </a:p>
          </p:txBody>
        </p:sp>
        <p:sp>
          <p:nvSpPr>
            <p:cNvPr id="38925" name="Rectangle 6"/>
            <p:cNvSpPr>
              <a:spLocks noChangeArrowheads="1"/>
            </p:cNvSpPr>
            <p:nvPr/>
          </p:nvSpPr>
          <p:spPr bwMode="auto">
            <a:xfrm>
              <a:off x="288" y="2131"/>
              <a:ext cx="1680" cy="7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pt-BR" sz="2400">
                  <a:latin typeface="Verdana" panose="020B0604030504040204" pitchFamily="34" charset="0"/>
                </a:rPr>
                <a:t>atributo1: tipo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pt-BR" sz="2400">
                  <a:latin typeface="Verdana" panose="020B0604030504040204" pitchFamily="34" charset="0"/>
                </a:rPr>
                <a:t>atributo2: tipo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pt-BR" sz="2400">
                  <a:latin typeface="Verdana" panose="020B0604030504040204" pitchFamily="34" charset="0"/>
                </a:rPr>
                <a:t>...</a:t>
              </a:r>
            </a:p>
          </p:txBody>
        </p:sp>
        <p:sp>
          <p:nvSpPr>
            <p:cNvPr id="38926" name="Rectangle 7"/>
            <p:cNvSpPr>
              <a:spLocks noChangeArrowheads="1"/>
            </p:cNvSpPr>
            <p:nvPr/>
          </p:nvSpPr>
          <p:spPr bwMode="auto">
            <a:xfrm>
              <a:off x="288" y="2905"/>
              <a:ext cx="1680" cy="10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pt-BR" sz="2400">
                  <a:latin typeface="Verdana" panose="020B0604030504040204" pitchFamily="34" charset="0"/>
                </a:rPr>
                <a:t>operação1(): tipo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pt-BR" sz="2400">
                  <a:latin typeface="Verdana" panose="020B0604030504040204" pitchFamily="34" charset="0"/>
                </a:rPr>
                <a:t>operação2(): tipo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pt-BR" sz="2400">
                  <a:latin typeface="Verdana" panose="020B0604030504040204" pitchFamily="34" charset="0"/>
                </a:rPr>
                <a:t>operação3(): tipo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pt-BR" sz="2400">
                  <a:latin typeface="Verdana" panose="020B0604030504040204" pitchFamily="34" charset="0"/>
                </a:rPr>
                <a:t>...</a:t>
              </a:r>
            </a:p>
          </p:txBody>
        </p:sp>
      </p:grp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5181600" y="2133600"/>
            <a:ext cx="3048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marL="457200" indent="-4572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Seção de nome</a:t>
            </a:r>
          </a:p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da classe</a:t>
            </a:r>
          </a:p>
        </p:txBody>
      </p:sp>
      <p:sp>
        <p:nvSpPr>
          <p:cNvPr id="38919" name="Rectangle 10"/>
          <p:cNvSpPr>
            <a:spLocks noChangeArrowheads="1"/>
          </p:cNvSpPr>
          <p:nvPr/>
        </p:nvSpPr>
        <p:spPr bwMode="auto">
          <a:xfrm>
            <a:off x="5410200" y="3429000"/>
            <a:ext cx="350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marL="457200" indent="-4572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Seção de atributos</a:t>
            </a:r>
          </a:p>
        </p:txBody>
      </p:sp>
      <p:sp>
        <p:nvSpPr>
          <p:cNvPr id="38920" name="Rectangle 11"/>
          <p:cNvSpPr>
            <a:spLocks noChangeArrowheads="1"/>
          </p:cNvSpPr>
          <p:nvPr/>
        </p:nvSpPr>
        <p:spPr bwMode="auto">
          <a:xfrm>
            <a:off x="5181600" y="5105400"/>
            <a:ext cx="350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marL="457200" indent="-4572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Seção de operações</a:t>
            </a:r>
          </a:p>
        </p:txBody>
      </p:sp>
      <p:sp>
        <p:nvSpPr>
          <p:cNvPr id="38921" name="Line 12"/>
          <p:cNvSpPr>
            <a:spLocks noChangeShapeType="1"/>
          </p:cNvSpPr>
          <p:nvPr/>
        </p:nvSpPr>
        <p:spPr bwMode="auto">
          <a:xfrm flipH="1" flipV="1">
            <a:off x="3962400" y="5257800"/>
            <a:ext cx="1219200" cy="3048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38922" name="Line 13"/>
          <p:cNvSpPr>
            <a:spLocks noChangeShapeType="1"/>
          </p:cNvSpPr>
          <p:nvPr/>
        </p:nvSpPr>
        <p:spPr bwMode="auto">
          <a:xfrm flipH="1">
            <a:off x="3886200" y="2514600"/>
            <a:ext cx="1447800" cy="2286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38923" name="Line 14"/>
          <p:cNvSpPr>
            <a:spLocks noChangeShapeType="1"/>
          </p:cNvSpPr>
          <p:nvPr/>
        </p:nvSpPr>
        <p:spPr bwMode="auto">
          <a:xfrm flipH="1" flipV="1">
            <a:off x="3962400" y="3810000"/>
            <a:ext cx="1524000" cy="152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89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Aplicações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371832"/>
            <a:ext cx="4237165" cy="348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86380" y="1214422"/>
            <a:ext cx="353887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 descr="skynewschat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42" y="4000504"/>
            <a:ext cx="3509962" cy="2428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dominos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3" y="1214422"/>
            <a:ext cx="3127827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Flávio José Mendes Coelho - POO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pt-BR" smtClean="0"/>
              <a:t>Classes</a:t>
            </a:r>
            <a:br>
              <a:rPr lang="pt-BR" smtClean="0"/>
            </a:br>
            <a:r>
              <a:rPr lang="pt-BR" smtClean="0"/>
              <a:t>Representação em UML</a:t>
            </a:r>
          </a:p>
        </p:txBody>
      </p:sp>
      <p:grpSp>
        <p:nvGrpSpPr>
          <p:cNvPr id="37893" name="Group 3"/>
          <p:cNvGrpSpPr>
            <a:grpSpLocks/>
          </p:cNvGrpSpPr>
          <p:nvPr/>
        </p:nvGrpSpPr>
        <p:grpSpPr bwMode="auto">
          <a:xfrm>
            <a:off x="685800" y="2362200"/>
            <a:ext cx="2971800" cy="3581400"/>
            <a:chOff x="288" y="1680"/>
            <a:chExt cx="1680" cy="2256"/>
          </a:xfrm>
        </p:grpSpPr>
        <p:sp>
          <p:nvSpPr>
            <p:cNvPr id="37900" name="Rectangle 4"/>
            <p:cNvSpPr>
              <a:spLocks noChangeArrowheads="1"/>
            </p:cNvSpPr>
            <p:nvPr/>
          </p:nvSpPr>
          <p:spPr bwMode="auto">
            <a:xfrm>
              <a:off x="288" y="1680"/>
              <a:ext cx="1680" cy="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ts val="500"/>
                </a:spcBef>
                <a:spcAft>
                  <a:spcPts val="500"/>
                </a:spcAft>
              </a:pPr>
              <a:r>
                <a:rPr lang="pt-BR" sz="2400">
                  <a:latin typeface="Verdana" panose="020B0604030504040204" pitchFamily="34" charset="0"/>
                </a:rPr>
                <a:t>Gato</a:t>
              </a:r>
            </a:p>
          </p:txBody>
        </p:sp>
        <p:sp>
          <p:nvSpPr>
            <p:cNvPr id="37901" name="Rectangle 5"/>
            <p:cNvSpPr>
              <a:spLocks noChangeArrowheads="1"/>
            </p:cNvSpPr>
            <p:nvPr/>
          </p:nvSpPr>
          <p:spPr bwMode="auto">
            <a:xfrm>
              <a:off x="288" y="2131"/>
              <a:ext cx="1680" cy="7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pt-BR" sz="2400">
                  <a:latin typeface="Verdana" panose="020B0604030504040204" pitchFamily="34" charset="0"/>
                </a:rPr>
                <a:t>nome: String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pt-BR" sz="2400">
                  <a:latin typeface="Verdana" panose="020B0604030504040204" pitchFamily="34" charset="0"/>
                </a:rPr>
                <a:t>idade: int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pt-BR" sz="2400">
                  <a:latin typeface="Verdana" panose="020B0604030504040204" pitchFamily="34" charset="0"/>
                </a:rPr>
                <a:t>peso: float</a:t>
              </a:r>
            </a:p>
          </p:txBody>
        </p:sp>
        <p:sp>
          <p:nvSpPr>
            <p:cNvPr id="37902" name="Rectangle 6"/>
            <p:cNvSpPr>
              <a:spLocks noChangeArrowheads="1"/>
            </p:cNvSpPr>
            <p:nvPr/>
          </p:nvSpPr>
          <p:spPr bwMode="auto">
            <a:xfrm>
              <a:off x="288" y="2905"/>
              <a:ext cx="1680" cy="10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Times New Roman" panose="02020603050405020304" pitchFamily="18" charset="0"/>
                </a:defRPr>
              </a:lvl9pPr>
            </a:lstStyle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pt-BR" sz="2400">
                  <a:latin typeface="Verdana" panose="020B0604030504040204" pitchFamily="34" charset="0"/>
                </a:rPr>
                <a:t>correr()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pt-BR" sz="2400">
                  <a:latin typeface="Verdana" panose="020B0604030504040204" pitchFamily="34" charset="0"/>
                </a:rPr>
                <a:t>comer()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pt-BR" sz="2400">
                  <a:latin typeface="Verdana" panose="020B0604030504040204" pitchFamily="34" charset="0"/>
                </a:rPr>
                <a:t>fazerAniversário()</a:t>
              </a:r>
            </a:p>
            <a:p>
              <a:pPr algn="l"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pt-BR" sz="2400">
                  <a:latin typeface="Verdana" panose="020B0604030504040204" pitchFamily="34" charset="0"/>
                </a:rPr>
                <a:t>miar()</a:t>
              </a:r>
            </a:p>
          </p:txBody>
        </p:sp>
      </p:grpSp>
      <p:sp>
        <p:nvSpPr>
          <p:cNvPr id="37894" name="Rectangle 20"/>
          <p:cNvSpPr>
            <a:spLocks noChangeArrowheads="1"/>
          </p:cNvSpPr>
          <p:nvPr/>
        </p:nvSpPr>
        <p:spPr bwMode="auto">
          <a:xfrm>
            <a:off x="5181600" y="2133600"/>
            <a:ext cx="3048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marL="457200" indent="-4572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Seção de nome</a:t>
            </a:r>
          </a:p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da classe</a:t>
            </a:r>
          </a:p>
        </p:txBody>
      </p:sp>
      <p:sp>
        <p:nvSpPr>
          <p:cNvPr id="37895" name="Rectangle 21"/>
          <p:cNvSpPr>
            <a:spLocks noChangeArrowheads="1"/>
          </p:cNvSpPr>
          <p:nvPr/>
        </p:nvSpPr>
        <p:spPr bwMode="auto">
          <a:xfrm>
            <a:off x="5410200" y="3429000"/>
            <a:ext cx="350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marL="457200" indent="-4572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Seção de atributos</a:t>
            </a:r>
          </a:p>
        </p:txBody>
      </p:sp>
      <p:sp>
        <p:nvSpPr>
          <p:cNvPr id="37896" name="Rectangle 22"/>
          <p:cNvSpPr>
            <a:spLocks noChangeArrowheads="1"/>
          </p:cNvSpPr>
          <p:nvPr/>
        </p:nvSpPr>
        <p:spPr bwMode="auto">
          <a:xfrm>
            <a:off x="5181600" y="5105400"/>
            <a:ext cx="350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marL="457200" indent="-4572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Seção de operações</a:t>
            </a:r>
          </a:p>
        </p:txBody>
      </p:sp>
      <p:sp>
        <p:nvSpPr>
          <p:cNvPr id="37897" name="Line 23"/>
          <p:cNvSpPr>
            <a:spLocks noChangeShapeType="1"/>
          </p:cNvSpPr>
          <p:nvPr/>
        </p:nvSpPr>
        <p:spPr bwMode="auto">
          <a:xfrm flipH="1" flipV="1">
            <a:off x="3962400" y="5257800"/>
            <a:ext cx="1219200" cy="3048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37898" name="Line 24"/>
          <p:cNvSpPr>
            <a:spLocks noChangeShapeType="1"/>
          </p:cNvSpPr>
          <p:nvPr/>
        </p:nvSpPr>
        <p:spPr bwMode="auto">
          <a:xfrm flipH="1">
            <a:off x="3886200" y="2514600"/>
            <a:ext cx="1447800" cy="2286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37899" name="Line 25"/>
          <p:cNvSpPr>
            <a:spLocks noChangeShapeType="1"/>
          </p:cNvSpPr>
          <p:nvPr/>
        </p:nvSpPr>
        <p:spPr bwMode="auto">
          <a:xfrm flipH="1" flipV="1">
            <a:off x="3962400" y="3810000"/>
            <a:ext cx="1524000" cy="152400"/>
          </a:xfrm>
          <a:prstGeom prst="line">
            <a:avLst/>
          </a:prstGeom>
          <a:noFill/>
          <a:ln w="38100" cap="rnd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19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Flávio José Mendes Coelho - POO</a:t>
            </a: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pt-BR" smtClean="0"/>
              <a:t>Classes</a:t>
            </a:r>
            <a:br>
              <a:rPr lang="pt-BR" smtClean="0"/>
            </a:br>
            <a:r>
              <a:rPr lang="pt-BR" smtClean="0"/>
              <a:t> Representação em Java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3800" y="1752600"/>
            <a:ext cx="5257800" cy="5105400"/>
          </a:xfrm>
          <a:noFill/>
        </p:spPr>
        <p:txBody>
          <a:bodyPr>
            <a:normAutofit lnSpcReduction="10000"/>
          </a:bodyPr>
          <a:lstStyle/>
          <a:p>
            <a:pPr marL="457200" indent="-457200" eaLnBrk="1" hangingPunct="1">
              <a:buFontTx/>
              <a:buNone/>
            </a:pPr>
            <a:r>
              <a:rPr lang="pt-BR" sz="2000" b="1" smtClean="0">
                <a:latin typeface="Courier New" panose="02070309020205020404" pitchFamily="49" charset="0"/>
              </a:rPr>
              <a:t>public class NomeDaClasse {</a:t>
            </a:r>
          </a:p>
          <a:p>
            <a:pPr marL="457200" indent="-457200" eaLnBrk="1" hangingPunct="1">
              <a:buFontTx/>
              <a:buNone/>
            </a:pPr>
            <a:r>
              <a:rPr lang="pt-BR" sz="2000" b="1" smtClean="0">
                <a:latin typeface="Courier New" panose="02070309020205020404" pitchFamily="49" charset="0"/>
              </a:rPr>
              <a:t>	</a:t>
            </a:r>
          </a:p>
          <a:p>
            <a:pPr marL="457200" indent="-457200" eaLnBrk="1" hangingPunct="1">
              <a:buFontTx/>
              <a:buNone/>
            </a:pPr>
            <a:r>
              <a:rPr lang="pt-BR" sz="2000" b="1" smtClean="0">
                <a:latin typeface="Courier New" panose="02070309020205020404" pitchFamily="49" charset="0"/>
              </a:rPr>
              <a:t>	  tipo atributo1;</a:t>
            </a:r>
          </a:p>
          <a:p>
            <a:pPr marL="457200" indent="-457200" eaLnBrk="1" hangingPunct="1">
              <a:buFontTx/>
              <a:buNone/>
            </a:pPr>
            <a:r>
              <a:rPr lang="pt-BR" sz="2000" b="1" smtClean="0">
                <a:latin typeface="Courier New" panose="02070309020205020404" pitchFamily="49" charset="0"/>
              </a:rPr>
              <a:t>	  tipo atributo2;</a:t>
            </a:r>
          </a:p>
          <a:p>
            <a:pPr marL="457200" indent="-457200" eaLnBrk="1" hangingPunct="1">
              <a:buFontTx/>
              <a:buNone/>
            </a:pPr>
            <a:r>
              <a:rPr lang="pt-BR" sz="2000" b="1" smtClean="0">
                <a:latin typeface="Courier New" panose="02070309020205020404" pitchFamily="49" charset="0"/>
              </a:rPr>
              <a:t>	  ...</a:t>
            </a:r>
          </a:p>
          <a:p>
            <a:pPr marL="457200" indent="-457200" eaLnBrk="1" hangingPunct="1">
              <a:buFontTx/>
              <a:buNone/>
            </a:pPr>
            <a:r>
              <a:rPr lang="pt-BR" sz="2000" b="1" smtClean="0">
                <a:latin typeface="Courier New" panose="02070309020205020404" pitchFamily="49" charset="0"/>
              </a:rPr>
              <a:t>	</a:t>
            </a:r>
          </a:p>
          <a:p>
            <a:pPr marL="457200" indent="-457200" eaLnBrk="1" hangingPunct="1">
              <a:buFontTx/>
              <a:buNone/>
            </a:pPr>
            <a:r>
              <a:rPr lang="pt-BR" sz="2000" b="1" smtClean="0">
                <a:latin typeface="Courier New" panose="02070309020205020404" pitchFamily="49" charset="0"/>
              </a:rPr>
              <a:t>	  tipo método1() {</a:t>
            </a:r>
          </a:p>
          <a:p>
            <a:pPr marL="457200" indent="-457200" eaLnBrk="1" hangingPunct="1">
              <a:buFontTx/>
              <a:buNone/>
            </a:pPr>
            <a:r>
              <a:rPr lang="pt-BR" sz="2000" b="1" smtClean="0">
                <a:latin typeface="Courier New" panose="02070309020205020404" pitchFamily="49" charset="0"/>
              </a:rPr>
              <a:t>         // lógica...</a:t>
            </a:r>
          </a:p>
          <a:p>
            <a:pPr marL="457200" indent="-457200" eaLnBrk="1" hangingPunct="1">
              <a:buFontTx/>
              <a:buNone/>
            </a:pPr>
            <a:r>
              <a:rPr lang="pt-BR" sz="2000" b="1" smtClean="0">
                <a:latin typeface="Courier New" panose="02070309020205020404" pitchFamily="49" charset="0"/>
              </a:rPr>
              <a:t>     }</a:t>
            </a:r>
          </a:p>
          <a:p>
            <a:pPr marL="457200" indent="-457200" eaLnBrk="1" hangingPunct="1">
              <a:buFontTx/>
              <a:buNone/>
            </a:pPr>
            <a:r>
              <a:rPr lang="pt-BR" sz="2000" b="1" smtClean="0">
                <a:latin typeface="Courier New" panose="02070309020205020404" pitchFamily="49" charset="0"/>
              </a:rPr>
              <a:t>	  tipo método2() {</a:t>
            </a:r>
          </a:p>
          <a:p>
            <a:pPr marL="457200" indent="-457200" eaLnBrk="1" hangingPunct="1">
              <a:buFontTx/>
              <a:buNone/>
            </a:pPr>
            <a:r>
              <a:rPr lang="pt-BR" sz="2000" b="1" smtClean="0">
                <a:latin typeface="Courier New" panose="02070309020205020404" pitchFamily="49" charset="0"/>
              </a:rPr>
              <a:t>         // lógica...</a:t>
            </a:r>
          </a:p>
          <a:p>
            <a:pPr marL="457200" indent="-457200" eaLnBrk="1" hangingPunct="1">
              <a:buFontTx/>
              <a:buNone/>
            </a:pPr>
            <a:r>
              <a:rPr lang="pt-BR" sz="2000" b="1" smtClean="0">
                <a:latin typeface="Courier New" panose="02070309020205020404" pitchFamily="49" charset="0"/>
              </a:rPr>
              <a:t>     }</a:t>
            </a:r>
          </a:p>
          <a:p>
            <a:pPr marL="457200" indent="-457200" eaLnBrk="1" hangingPunct="1">
              <a:buFontTx/>
              <a:buNone/>
            </a:pPr>
            <a:r>
              <a:rPr lang="pt-BR" sz="2000" b="1" smtClean="0">
                <a:latin typeface="Courier New" panose="02070309020205020404" pitchFamily="49" charset="0"/>
              </a:rPr>
              <a:t>	  ...</a:t>
            </a:r>
          </a:p>
          <a:p>
            <a:pPr marL="457200" indent="-457200" eaLnBrk="1" hangingPunct="1">
              <a:buFontTx/>
              <a:buNone/>
            </a:pPr>
            <a:r>
              <a:rPr lang="pt-BR" sz="2000" b="1" smtClean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9942" name="Rectangle 9"/>
          <p:cNvSpPr>
            <a:spLocks noChangeArrowheads="1"/>
          </p:cNvSpPr>
          <p:nvPr/>
        </p:nvSpPr>
        <p:spPr bwMode="auto">
          <a:xfrm>
            <a:off x="685800" y="2362200"/>
            <a:ext cx="2971800" cy="7159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pt-BR" sz="2400" dirty="0" err="1">
                <a:latin typeface="Verdana" panose="020B0604030504040204" pitchFamily="34" charset="0"/>
              </a:rPr>
              <a:t>NomeDaClasse</a:t>
            </a:r>
            <a:endParaRPr lang="pt-BR" sz="2400" dirty="0">
              <a:latin typeface="Verdana" panose="020B0604030504040204" pitchFamily="34" charset="0"/>
            </a:endParaRPr>
          </a:p>
        </p:txBody>
      </p:sp>
      <p:sp>
        <p:nvSpPr>
          <p:cNvPr id="39943" name="Rectangle 10"/>
          <p:cNvSpPr>
            <a:spLocks noChangeArrowheads="1"/>
          </p:cNvSpPr>
          <p:nvPr/>
        </p:nvSpPr>
        <p:spPr bwMode="auto">
          <a:xfrm>
            <a:off x="685800" y="3078163"/>
            <a:ext cx="2971800" cy="1228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atributo1: tipo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atributo2: tipo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sz="2400">
                <a:latin typeface="Verdana" panose="020B0604030504040204" pitchFamily="34" charset="0"/>
              </a:rPr>
              <a:t>...</a:t>
            </a:r>
          </a:p>
        </p:txBody>
      </p:sp>
      <p:sp>
        <p:nvSpPr>
          <p:cNvPr id="39944" name="Rectangle 11"/>
          <p:cNvSpPr>
            <a:spLocks noChangeArrowheads="1"/>
          </p:cNvSpPr>
          <p:nvPr/>
        </p:nvSpPr>
        <p:spPr bwMode="auto">
          <a:xfrm>
            <a:off x="685800" y="4306888"/>
            <a:ext cx="2971800" cy="16367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sz="2400" dirty="0">
                <a:latin typeface="Verdana" panose="020B0604030504040204" pitchFamily="34" charset="0"/>
              </a:rPr>
              <a:t>operação1(): tipo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sz="2400" dirty="0">
                <a:latin typeface="Verdana" panose="020B0604030504040204" pitchFamily="34" charset="0"/>
              </a:rPr>
              <a:t>operação2(): tipo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sz="2400" dirty="0">
                <a:latin typeface="Verdana" panose="020B0604030504040204" pitchFamily="34" charset="0"/>
              </a:rPr>
              <a:t>operação3(): tipo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sz="2400" dirty="0">
                <a:latin typeface="Verdana" panose="020B0604030504040204" pitchFamily="34" charset="0"/>
              </a:rPr>
              <a:t>...</a:t>
            </a:r>
          </a:p>
        </p:txBody>
      </p:sp>
      <p:sp>
        <p:nvSpPr>
          <p:cNvPr id="39945" name="Line 18"/>
          <p:cNvSpPr>
            <a:spLocks noChangeShapeType="1"/>
          </p:cNvSpPr>
          <p:nvPr/>
        </p:nvSpPr>
        <p:spPr bwMode="auto">
          <a:xfrm flipV="1">
            <a:off x="3886200" y="2286000"/>
            <a:ext cx="0" cy="4114800"/>
          </a:xfrm>
          <a:prstGeom prst="line">
            <a:avLst/>
          </a:prstGeom>
          <a:noFill/>
          <a:ln w="38100">
            <a:solidFill>
              <a:srgbClr val="9999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58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Flávio José Mendes Coelho - POO</a:t>
            </a: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pt-BR" smtClean="0"/>
              <a:t>Classes</a:t>
            </a:r>
            <a:br>
              <a:rPr lang="pt-BR" smtClean="0"/>
            </a:br>
            <a:r>
              <a:rPr lang="pt-BR" smtClean="0"/>
              <a:t> Representação em Java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pt-BR" sz="2800" dirty="0" smtClean="0"/>
              <a:t>Um método é a implementação de uma operação.</a:t>
            </a:r>
          </a:p>
        </p:txBody>
      </p:sp>
      <p:sp>
        <p:nvSpPr>
          <p:cNvPr id="40966" name="Rectangle 14"/>
          <p:cNvSpPr>
            <a:spLocks noChangeArrowheads="1"/>
          </p:cNvSpPr>
          <p:nvPr/>
        </p:nvSpPr>
        <p:spPr bwMode="auto">
          <a:xfrm>
            <a:off x="533400" y="2280989"/>
            <a:ext cx="3124200" cy="7159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 anchor="ctr"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pt-BR" sz="2400" b="1" dirty="0">
                <a:latin typeface="Verdana" panose="020B0604030504040204" pitchFamily="34" charset="0"/>
              </a:rPr>
              <a:t>Gato</a:t>
            </a:r>
          </a:p>
        </p:txBody>
      </p:sp>
      <p:sp>
        <p:nvSpPr>
          <p:cNvPr id="40967" name="Rectangle 15"/>
          <p:cNvSpPr>
            <a:spLocks noChangeArrowheads="1"/>
          </p:cNvSpPr>
          <p:nvPr/>
        </p:nvSpPr>
        <p:spPr bwMode="auto">
          <a:xfrm>
            <a:off x="533400" y="2996952"/>
            <a:ext cx="3124200" cy="12287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 anchor="ctr"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sz="2400" dirty="0">
                <a:latin typeface="Verdana" panose="020B0604030504040204" pitchFamily="34" charset="0"/>
              </a:rPr>
              <a:t>nome: </a:t>
            </a:r>
            <a:r>
              <a:rPr lang="pt-BR" sz="2400" dirty="0" err="1">
                <a:latin typeface="Verdana" panose="020B0604030504040204" pitchFamily="34" charset="0"/>
              </a:rPr>
              <a:t>String</a:t>
            </a:r>
            <a:endParaRPr lang="pt-BR" sz="2400" dirty="0">
              <a:latin typeface="Verdana" panose="020B0604030504040204" pitchFamily="34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sz="2400" dirty="0">
                <a:latin typeface="Verdana" panose="020B0604030504040204" pitchFamily="34" charset="0"/>
              </a:rPr>
              <a:t>idade: </a:t>
            </a:r>
            <a:r>
              <a:rPr lang="pt-BR" sz="2400" dirty="0" err="1">
                <a:latin typeface="Verdana" panose="020B0604030504040204" pitchFamily="34" charset="0"/>
              </a:rPr>
              <a:t>int</a:t>
            </a:r>
            <a:endParaRPr lang="pt-BR" sz="2400" dirty="0">
              <a:latin typeface="Verdana" panose="020B0604030504040204" pitchFamily="34" charset="0"/>
            </a:endParaRP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sz="2400" dirty="0">
                <a:latin typeface="Verdana" panose="020B0604030504040204" pitchFamily="34" charset="0"/>
              </a:rPr>
              <a:t>peso: </a:t>
            </a:r>
            <a:r>
              <a:rPr lang="pt-BR" sz="2400" dirty="0" err="1">
                <a:latin typeface="Verdana" panose="020B0604030504040204" pitchFamily="34" charset="0"/>
              </a:rPr>
              <a:t>float</a:t>
            </a:r>
            <a:endParaRPr lang="pt-BR" sz="2400" dirty="0">
              <a:latin typeface="Verdana" panose="020B0604030504040204" pitchFamily="34" charset="0"/>
            </a:endParaRPr>
          </a:p>
        </p:txBody>
      </p:sp>
      <p:sp>
        <p:nvSpPr>
          <p:cNvPr id="40968" name="Rectangle 16"/>
          <p:cNvSpPr>
            <a:spLocks noChangeArrowheads="1"/>
          </p:cNvSpPr>
          <p:nvPr/>
        </p:nvSpPr>
        <p:spPr bwMode="auto">
          <a:xfrm>
            <a:off x="533400" y="4248384"/>
            <a:ext cx="3124200" cy="1636712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/>
        </p:spPr>
        <p:txBody>
          <a:bodyPr anchor="ctr"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sz="2400" dirty="0">
                <a:latin typeface="Verdana" panose="020B0604030504040204" pitchFamily="34" charset="0"/>
              </a:rPr>
              <a:t>correr()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sz="2400" dirty="0">
                <a:latin typeface="Verdana" panose="020B0604030504040204" pitchFamily="34" charset="0"/>
              </a:rPr>
              <a:t>comer()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sz="2200" b="1" dirty="0" err="1">
                <a:latin typeface="Verdana" panose="020B0604030504040204" pitchFamily="34" charset="0"/>
              </a:rPr>
              <a:t>fazerAniversário</a:t>
            </a:r>
            <a:r>
              <a:rPr lang="pt-BR" sz="2200" b="1" dirty="0">
                <a:latin typeface="Verdana" panose="020B0604030504040204" pitchFamily="34" charset="0"/>
              </a:rPr>
              <a:t>()</a:t>
            </a:r>
          </a:p>
          <a:p>
            <a:pPr algn="l"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sz="2400" dirty="0">
                <a:latin typeface="Verdana" panose="020B0604030504040204" pitchFamily="34" charset="0"/>
              </a:rPr>
              <a:t>miar()</a:t>
            </a:r>
          </a:p>
        </p:txBody>
      </p:sp>
      <p:sp>
        <p:nvSpPr>
          <p:cNvPr id="100362" name="Rectangle 10"/>
          <p:cNvSpPr>
            <a:spLocks noChangeArrowheads="1"/>
          </p:cNvSpPr>
          <p:nvPr/>
        </p:nvSpPr>
        <p:spPr bwMode="auto">
          <a:xfrm>
            <a:off x="3962400" y="3048000"/>
            <a:ext cx="48006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457200" indent="-457200" algn="l" eaLnBrk="1" hangingPunct="1">
              <a:spcBef>
                <a:spcPct val="20000"/>
              </a:spcBef>
              <a:defRPr/>
            </a:pPr>
            <a:r>
              <a:rPr lang="pt-BR" sz="2400" dirty="0" err="1">
                <a:latin typeface="Courier New" pitchFamily="49" charset="0"/>
              </a:rPr>
              <a:t>void</a:t>
            </a:r>
            <a:r>
              <a:rPr lang="pt-BR" sz="2400" dirty="0">
                <a:latin typeface="Courier New" pitchFamily="49" charset="0"/>
              </a:rPr>
              <a:t> </a:t>
            </a:r>
            <a:r>
              <a:rPr lang="pt-BR" sz="2400" b="1" dirty="0" err="1">
                <a:latin typeface="Courier New" pitchFamily="49" charset="0"/>
              </a:rPr>
              <a:t>fazerAniversario</a:t>
            </a:r>
            <a:r>
              <a:rPr lang="pt-BR" sz="2400" dirty="0">
                <a:latin typeface="Courier New" pitchFamily="49" charset="0"/>
              </a:rPr>
              <a:t>(){</a:t>
            </a:r>
          </a:p>
          <a:p>
            <a:pPr marL="457200" indent="-457200" algn="l" eaLnBrk="1" hangingPunct="1">
              <a:spcBef>
                <a:spcPct val="20000"/>
              </a:spcBef>
              <a:defRPr/>
            </a:pPr>
            <a:r>
              <a:rPr lang="pt-BR" sz="2400" dirty="0">
                <a:latin typeface="Courier New" pitchFamily="49" charset="0"/>
              </a:rPr>
              <a:t>  System.</a:t>
            </a:r>
            <a:r>
              <a:rPr lang="pt-BR" sz="2400" dirty="0" err="1">
                <a:latin typeface="Courier New" pitchFamily="49" charset="0"/>
              </a:rPr>
              <a:t>out.println</a:t>
            </a:r>
            <a:endParaRPr lang="pt-BR" sz="2400" dirty="0">
              <a:latin typeface="Courier New" pitchFamily="49" charset="0"/>
            </a:endParaRPr>
          </a:p>
          <a:p>
            <a:pPr marL="457200" indent="-457200" algn="l" eaLnBrk="1" hangingPunct="1">
              <a:spcBef>
                <a:spcPct val="20000"/>
              </a:spcBef>
              <a:defRPr/>
            </a:pPr>
            <a:r>
              <a:rPr lang="pt-BR" sz="2400" dirty="0">
                <a:latin typeface="Courier New" pitchFamily="49" charset="0"/>
              </a:rPr>
              <a:t>         ("Parabéns!!");</a:t>
            </a:r>
          </a:p>
          <a:p>
            <a:pPr marL="457200" indent="-457200" algn="l" eaLnBrk="1" hangingPunct="1">
              <a:spcBef>
                <a:spcPct val="20000"/>
              </a:spcBef>
              <a:defRPr/>
            </a:pPr>
            <a:r>
              <a:rPr lang="pt-BR" sz="2400" dirty="0">
                <a:latin typeface="Courier New" pitchFamily="49" charset="0"/>
              </a:rPr>
              <a:t>  idade++;   </a:t>
            </a:r>
          </a:p>
          <a:p>
            <a:pPr marL="457200" indent="-457200" algn="l" eaLnBrk="1" hangingPunct="1">
              <a:spcBef>
                <a:spcPct val="20000"/>
              </a:spcBef>
              <a:defRPr/>
            </a:pPr>
            <a:r>
              <a:rPr lang="pt-BR" sz="24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171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Flávio José Mendes Coelho - POO</a:t>
            </a: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82000" cy="8382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pt-BR" sz="2800" smtClean="0"/>
              <a:t>Classes</a:t>
            </a:r>
            <a:br>
              <a:rPr lang="pt-BR" sz="2800" smtClean="0"/>
            </a:br>
            <a:r>
              <a:rPr lang="pt-BR" sz="2800" smtClean="0"/>
              <a:t>Representação em Java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82000" cy="54102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pt-BR" sz="1400" b="1" smtClean="0">
                <a:latin typeface="Courier New" panose="02070309020205020404" pitchFamily="49" charset="0"/>
              </a:rPr>
              <a:t>Arquivo: Gato.java</a:t>
            </a:r>
            <a:endParaRPr lang="en-US" sz="14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sz="1400" smtClean="0">
                <a:latin typeface="Courier New" panose="02070309020205020404" pitchFamily="49" charset="0"/>
              </a:rPr>
              <a:t>public class </a:t>
            </a:r>
            <a:r>
              <a:rPr lang="en-US" sz="1400" b="1" smtClean="0">
                <a:latin typeface="Courier New" panose="02070309020205020404" pitchFamily="49" charset="0"/>
              </a:rPr>
              <a:t>Gato</a:t>
            </a:r>
            <a:r>
              <a:rPr lang="en-US" sz="1400" smtClean="0"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buFontTx/>
              <a:buNone/>
            </a:pPr>
            <a:r>
              <a:rPr lang="en-US" sz="1400" smtClean="0">
                <a:latin typeface="Courier New" panose="02070309020205020404" pitchFamily="49" charset="0"/>
              </a:rPr>
              <a:t>	String nome;</a:t>
            </a:r>
          </a:p>
          <a:p>
            <a:pPr eaLnBrk="1" hangingPunct="1">
              <a:buFontTx/>
              <a:buNone/>
            </a:pPr>
            <a:r>
              <a:rPr lang="en-US" sz="1400" smtClean="0">
                <a:latin typeface="Courier New" panose="02070309020205020404" pitchFamily="49" charset="0"/>
              </a:rPr>
              <a:t>	int idade;</a:t>
            </a:r>
          </a:p>
          <a:p>
            <a:pPr eaLnBrk="1" hangingPunct="1">
              <a:buFontTx/>
              <a:buNone/>
            </a:pPr>
            <a:r>
              <a:rPr lang="en-US" sz="1400" smtClean="0">
                <a:latin typeface="Courier New" panose="02070309020205020404" pitchFamily="49" charset="0"/>
              </a:rPr>
              <a:t> 	float peso;</a:t>
            </a:r>
          </a:p>
          <a:p>
            <a:pPr eaLnBrk="1" hangingPunct="1">
              <a:buFontTx/>
              <a:buNone/>
            </a:pPr>
            <a:endParaRPr lang="en-US" sz="14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pt-BR" sz="1400" b="1" smtClean="0">
                <a:latin typeface="Courier New" panose="02070309020205020404" pitchFamily="49" charset="0"/>
              </a:rPr>
              <a:t>	void correr() {</a:t>
            </a:r>
          </a:p>
          <a:p>
            <a:pPr eaLnBrk="1" hangingPunct="1">
              <a:buFontTx/>
              <a:buNone/>
            </a:pPr>
            <a:r>
              <a:rPr lang="pt-BR" sz="1400" smtClean="0">
                <a:latin typeface="Courier New" panose="02070309020205020404" pitchFamily="49" charset="0"/>
              </a:rPr>
              <a:t>		System.out.println(nome + " está correndo!");</a:t>
            </a:r>
          </a:p>
          <a:p>
            <a:pPr eaLnBrk="1" hangingPunct="1">
              <a:buFontTx/>
              <a:buNone/>
            </a:pPr>
            <a:r>
              <a:rPr lang="pt-BR" sz="1400" smtClean="0">
                <a:latin typeface="Courier New" panose="02070309020205020404" pitchFamily="49" charset="0"/>
              </a:rPr>
              <a:t>		peso--;</a:t>
            </a:r>
          </a:p>
          <a:p>
            <a:pPr eaLnBrk="1" hangingPunct="1">
              <a:buFontTx/>
              <a:buNone/>
            </a:pPr>
            <a:r>
              <a:rPr lang="pt-BR" sz="1400" smtClean="0">
                <a:latin typeface="Courier New" panose="02070309020205020404" pitchFamily="49" charset="0"/>
              </a:rPr>
              <a:t>		System.out.println("Peso: " + peso);</a:t>
            </a:r>
          </a:p>
          <a:p>
            <a:pPr eaLnBrk="1" hangingPunct="1">
              <a:buFontTx/>
              <a:buNone/>
            </a:pPr>
            <a:r>
              <a:rPr lang="pt-BR" sz="1400" smtClean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pt-BR" sz="1400" b="1" smtClean="0">
                <a:latin typeface="Courier New" panose="02070309020205020404" pitchFamily="49" charset="0"/>
              </a:rPr>
              <a:t>	void comer() {</a:t>
            </a:r>
          </a:p>
          <a:p>
            <a:pPr eaLnBrk="1" hangingPunct="1">
              <a:buFontTx/>
              <a:buNone/>
            </a:pPr>
            <a:r>
              <a:rPr lang="pt-BR" sz="1400" smtClean="0">
                <a:latin typeface="Courier New" panose="02070309020205020404" pitchFamily="49" charset="0"/>
              </a:rPr>
              <a:t>		System.out.println(nome + " está comendo!");</a:t>
            </a:r>
          </a:p>
          <a:p>
            <a:pPr eaLnBrk="1" hangingPunct="1">
              <a:buFontTx/>
              <a:buNone/>
            </a:pPr>
            <a:r>
              <a:rPr lang="pt-BR" sz="1400" smtClean="0">
                <a:latin typeface="Courier New" panose="02070309020205020404" pitchFamily="49" charset="0"/>
              </a:rPr>
              <a:t>		peso = peso + 2;</a:t>
            </a:r>
          </a:p>
          <a:p>
            <a:pPr eaLnBrk="1" hangingPunct="1">
              <a:buFontTx/>
              <a:buNone/>
            </a:pPr>
            <a:r>
              <a:rPr lang="pt-BR" sz="1400" smtClean="0">
                <a:latin typeface="Courier New" panose="02070309020205020404" pitchFamily="49" charset="0"/>
              </a:rPr>
              <a:t>		System.out.println("Peso: " + peso);</a:t>
            </a:r>
          </a:p>
          <a:p>
            <a:pPr eaLnBrk="1" hangingPunct="1">
              <a:buFontTx/>
              <a:buNone/>
            </a:pPr>
            <a:r>
              <a:rPr lang="pt-BR" sz="1400" smtClean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pt-BR" sz="1400" b="1" smtClean="0">
                <a:latin typeface="Courier New" panose="02070309020205020404" pitchFamily="49" charset="0"/>
              </a:rPr>
              <a:t>	void fazerAniversario() {</a:t>
            </a:r>
          </a:p>
          <a:p>
            <a:pPr eaLnBrk="1" hangingPunct="1">
              <a:buFontTx/>
              <a:buNone/>
            </a:pPr>
            <a:r>
              <a:rPr lang="pt-BR" sz="1400" smtClean="0">
                <a:latin typeface="Courier New" panose="02070309020205020404" pitchFamily="49" charset="0"/>
              </a:rPr>
              <a:t>		System.out.println("Parabens pra você, ...!");</a:t>
            </a:r>
          </a:p>
          <a:p>
            <a:pPr eaLnBrk="1" hangingPunct="1">
              <a:buFontTx/>
              <a:buNone/>
            </a:pPr>
            <a:r>
              <a:rPr lang="pt-BR" sz="1400" smtClean="0">
                <a:latin typeface="Courier New" panose="02070309020205020404" pitchFamily="49" charset="0"/>
              </a:rPr>
              <a:t>		idade++;</a:t>
            </a:r>
          </a:p>
          <a:p>
            <a:pPr eaLnBrk="1" hangingPunct="1">
              <a:buFontTx/>
              <a:buNone/>
            </a:pPr>
            <a:r>
              <a:rPr lang="pt-BR" sz="1400" smtClean="0">
                <a:latin typeface="Courier New" panose="02070309020205020404" pitchFamily="49" charset="0"/>
              </a:rPr>
              <a:t>		System.out.println("Idade: " + idade);</a:t>
            </a:r>
          </a:p>
          <a:p>
            <a:pPr eaLnBrk="1" hangingPunct="1">
              <a:buFontTx/>
              <a:buNone/>
            </a:pPr>
            <a:r>
              <a:rPr lang="pt-BR" sz="1400" smtClean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400" smtClean="0">
                <a:latin typeface="Courier New" panose="02070309020205020404" pitchFamily="49" charset="0"/>
                <a:cs typeface="Courier New" panose="02070309020205020404" pitchFamily="49" charset="0"/>
              </a:rPr>
              <a:t>} // classe Gato</a:t>
            </a:r>
            <a:endParaRPr lang="pt-BR" sz="140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23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Classes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49650"/>
            <a:ext cx="8229600" cy="4525963"/>
          </a:xfrm>
        </p:spPr>
        <p:txBody>
          <a:bodyPr>
            <a:normAutofit/>
          </a:bodyPr>
          <a:lstStyle/>
          <a:p>
            <a:r>
              <a:rPr lang="pt-BR" sz="2400" dirty="0" smtClean="0"/>
              <a:t>Um software OO é modelado em UML por meio de um diagrama de classes.</a:t>
            </a:r>
            <a:endParaRPr lang="pt-BR" sz="2400" dirty="0"/>
          </a:p>
        </p:txBody>
      </p:sp>
      <p:pic>
        <p:nvPicPr>
          <p:cNvPr id="4" name="Picture 4" descr="Classes - Dispositivo do Usuári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7632848" cy="4410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13249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Prof. Flávio José Mendes Coelho - POO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4B157FAD-C086-4A34-8213-7AB088F1B98B}" type="slidenum">
              <a:rPr lang="pt-BR" sz="1400">
                <a:latin typeface="Verdana" panose="020B0604030504040204" pitchFamily="34" charset="0"/>
              </a:rPr>
              <a:pPr/>
              <a:t>45</a:t>
            </a:fld>
            <a:endParaRPr lang="pt-BR" sz="1400">
              <a:latin typeface="Verdana" panose="020B0604030504040204" pitchFamily="34" charset="0"/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pt-BR" dirty="0" smtClean="0"/>
              <a:t>Exercícios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7200" indent="-457200" eaLnBrk="1" hangingPunct="1">
              <a:buFontTx/>
              <a:buNone/>
            </a:pPr>
            <a:r>
              <a:rPr lang="pt-BR" b="1" dirty="0" smtClean="0"/>
              <a:t>Q1</a:t>
            </a:r>
            <a:r>
              <a:rPr lang="pt-BR" dirty="0" smtClean="0"/>
              <a:t>. Considere os seguintes objetos abaixo. Identifique a classe destes objetos, três de seus atributos e </a:t>
            </a:r>
            <a:r>
              <a:rPr lang="pt-BR" dirty="0" smtClean="0"/>
              <a:t>métodos</a:t>
            </a:r>
            <a:r>
              <a:rPr lang="pt-BR" dirty="0" smtClean="0"/>
              <a:t>, </a:t>
            </a:r>
            <a:r>
              <a:rPr lang="pt-BR" dirty="0" smtClean="0"/>
              <a:t>e represente tudo em UML: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pt-BR" dirty="0" smtClean="0"/>
              <a:t>Volkswagen Fusca, Toyota Corolla, Honda Civic, Fiat Idea, e Ford </a:t>
            </a:r>
            <a:r>
              <a:rPr lang="pt-BR" dirty="0" err="1" smtClean="0"/>
              <a:t>Mondeo</a:t>
            </a:r>
            <a:r>
              <a:rPr lang="pt-BR" dirty="0" smtClean="0"/>
              <a:t>.</a:t>
            </a:r>
          </a:p>
          <a:p>
            <a:pPr marL="914400" lvl="1" indent="-457200" eaLnBrk="1" hangingPunct="1">
              <a:buFontTx/>
              <a:buAutoNum type="arabicPeriod"/>
            </a:pPr>
            <a:r>
              <a:rPr lang="pt-BR" dirty="0" smtClean="0"/>
              <a:t>Objetos que marcam horas e minutos fabricados por Casio, </a:t>
            </a:r>
            <a:r>
              <a:rPr lang="pt-BR" dirty="0" err="1" smtClean="0"/>
              <a:t>Citizen</a:t>
            </a:r>
            <a:r>
              <a:rPr lang="pt-BR" dirty="0" smtClean="0"/>
              <a:t>, Rolex, Dumont, </a:t>
            </a:r>
            <a:r>
              <a:rPr lang="pt-BR" dirty="0" err="1" smtClean="0"/>
              <a:t>Seiko</a:t>
            </a:r>
            <a:r>
              <a:rPr lang="pt-BR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69777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Identifique os comportamentos e atributos de um aluno da UEA sob a perspectiva do sistema “Aluno On-Line</a:t>
            </a:r>
            <a:r>
              <a:rPr lang="pt-BR" dirty="0"/>
              <a:t>”. </a:t>
            </a:r>
            <a:r>
              <a:rPr lang="pt-BR" dirty="0" smtClean="0"/>
              <a:t>Represente </a:t>
            </a:r>
            <a:r>
              <a:rPr lang="pt-BR" dirty="0"/>
              <a:t>tudo em UML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28596" y="1357298"/>
            <a:ext cx="8229600" cy="4525963"/>
          </a:xfrm>
        </p:spPr>
        <p:txBody>
          <a:bodyPr>
            <a:noAutofit/>
          </a:bodyPr>
          <a:lstStyle/>
          <a:p>
            <a:r>
              <a:rPr lang="pt-BR" sz="2800" dirty="0" smtClean="0"/>
              <a:t>Em </a:t>
            </a:r>
            <a:r>
              <a:rPr lang="pt-BR" sz="2800" dirty="0"/>
              <a:t>que consiste a programação orientada a </a:t>
            </a:r>
            <a:r>
              <a:rPr lang="pt-BR" sz="2800" dirty="0" smtClean="0"/>
              <a:t>objetos (POO)?</a:t>
            </a:r>
          </a:p>
          <a:p>
            <a:r>
              <a:rPr lang="pt-BR" sz="2800" dirty="0" smtClean="0"/>
              <a:t>Quais </a:t>
            </a:r>
            <a:r>
              <a:rPr lang="pt-BR" sz="2800" dirty="0"/>
              <a:t>os benefícios da orientação </a:t>
            </a:r>
            <a:r>
              <a:rPr lang="pt-BR" sz="2800" dirty="0" smtClean="0"/>
              <a:t>a objetos?</a:t>
            </a:r>
          </a:p>
          <a:p>
            <a:r>
              <a:rPr lang="pt-BR" sz="2800" dirty="0" smtClean="0"/>
              <a:t>Qual é a importância da abstração na POO?</a:t>
            </a:r>
          </a:p>
          <a:p>
            <a:r>
              <a:rPr lang="pt-PT" sz="2800" dirty="0" smtClean="0"/>
              <a:t>O comportamento de um objeto é definido por um conjunto de?</a:t>
            </a:r>
          </a:p>
          <a:p>
            <a:r>
              <a:rPr lang="pt-PT" sz="2800" dirty="0" smtClean="0"/>
              <a:t>As características ou estado  de um objeto correspondem ao conjunto de?</a:t>
            </a:r>
            <a:endParaRPr lang="pt-BR" sz="2800" dirty="0"/>
          </a:p>
          <a:p>
            <a:endParaRPr lang="pt-BR" dirty="0" smtClean="0"/>
          </a:p>
          <a:p>
            <a:endParaRPr lang="pt-BR" sz="2800" dirty="0" smtClean="0"/>
          </a:p>
          <a:p>
            <a:endParaRPr lang="pt-B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Faça uma pesquisa sobre os paradigmas da computação e escreva um texto fazendo um comparativo sobre os vários paradigmas pesquisados.</a:t>
            </a:r>
          </a:p>
          <a:p>
            <a:r>
              <a:rPr lang="pt-BR" dirty="0" smtClean="0"/>
              <a:t>Pesquise pelo o menos 3 exemplos de linguagens de programação orientada a objetos.</a:t>
            </a:r>
          </a:p>
          <a:p>
            <a:r>
              <a:rPr lang="pt-BR" dirty="0" smtClean="0"/>
              <a:t>Os exercícios serão discutidos em sala.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devemos estudar POO?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43378"/>
          </a:xfrm>
        </p:spPr>
        <p:txBody>
          <a:bodyPr>
            <a:normAutofit/>
          </a:bodyPr>
          <a:lstStyle/>
          <a:p>
            <a:r>
              <a:rPr lang="pt-BR" dirty="0" smtClean="0"/>
              <a:t>O mercado profissional exige a utilização de linguagens de programação que permitam desenvolver programas de forma mais: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Flexível;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Padronizada;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Com maior grau de reuso; </a:t>
            </a:r>
            <a:endParaRPr lang="pt-BR" dirty="0" smtClean="0">
              <a:solidFill>
                <a:srgbClr val="FF0000"/>
              </a:solidFill>
            </a:endParaRP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Fácil de manter e entender</a:t>
            </a:r>
            <a:r>
              <a:rPr lang="pt-BR" dirty="0" smtClean="0"/>
              <a:t>;</a:t>
            </a:r>
          </a:p>
          <a:p>
            <a:pPr lvl="1"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785918" y="5429264"/>
            <a:ext cx="57992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Alta produtividade!</a:t>
            </a:r>
            <a:endParaRPr lang="pt-BR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que é um paradigma?</a:t>
            </a:r>
          </a:p>
          <a:p>
            <a:pPr lvl="1"/>
            <a:r>
              <a:rPr lang="pt-BR" sz="3200" dirty="0" smtClean="0">
                <a:solidFill>
                  <a:srgbClr val="FF0000"/>
                </a:solidFill>
              </a:rPr>
              <a:t> É um</a:t>
            </a:r>
            <a:r>
              <a:rPr lang="pt-BR" sz="3200" b="1" u="sng" dirty="0" smtClean="0">
                <a:solidFill>
                  <a:srgbClr val="FF0000"/>
                </a:solidFill>
              </a:rPr>
              <a:t> </a:t>
            </a:r>
            <a:r>
              <a:rPr lang="pt-BR" sz="3200" b="1" u="sng" dirty="0">
                <a:solidFill>
                  <a:srgbClr val="FF0000"/>
                </a:solidFill>
              </a:rPr>
              <a:t>modelo </a:t>
            </a:r>
            <a:r>
              <a:rPr lang="pt-BR" sz="3200" dirty="0">
                <a:solidFill>
                  <a:srgbClr val="FF0000"/>
                </a:solidFill>
              </a:rPr>
              <a:t>ou </a:t>
            </a:r>
            <a:r>
              <a:rPr lang="pt-BR" sz="3200" b="1" u="sng" dirty="0">
                <a:solidFill>
                  <a:srgbClr val="FF0000"/>
                </a:solidFill>
              </a:rPr>
              <a:t>padrão </a:t>
            </a:r>
            <a:r>
              <a:rPr lang="pt-BR" sz="3200" dirty="0">
                <a:solidFill>
                  <a:srgbClr val="FF0000"/>
                </a:solidFill>
              </a:rPr>
              <a:t>que orienta a forma como </a:t>
            </a:r>
            <a:r>
              <a:rPr lang="pt-BR" sz="3200" dirty="0" smtClean="0">
                <a:solidFill>
                  <a:srgbClr val="FF0000"/>
                </a:solidFill>
              </a:rPr>
              <a:t>programadores de </a:t>
            </a:r>
            <a:r>
              <a:rPr lang="pt-BR" sz="3200" i="1" dirty="0">
                <a:solidFill>
                  <a:srgbClr val="FF0000"/>
                </a:solidFill>
              </a:rPr>
              <a:t>software </a:t>
            </a:r>
            <a:r>
              <a:rPr lang="pt-BR" sz="3200" dirty="0">
                <a:solidFill>
                  <a:srgbClr val="FF0000"/>
                </a:solidFill>
              </a:rPr>
              <a:t>analisam problemas e definem soluções para estes problemas.</a:t>
            </a:r>
            <a:r>
              <a:rPr lang="pt-BR" sz="3200" b="1" dirty="0">
                <a:solidFill>
                  <a:srgbClr val="FF0000"/>
                </a:solidFill>
              </a:rPr>
              <a:t> </a:t>
            </a:r>
            <a:endParaRPr lang="pt-BR" sz="3200" b="1" dirty="0" smtClean="0">
              <a:solidFill>
                <a:srgbClr val="FF0000"/>
              </a:solidFill>
            </a:endParaRPr>
          </a:p>
          <a:p>
            <a:pPr lvl="1"/>
            <a:endParaRPr lang="pt-BR" b="1" i="1" dirty="0"/>
          </a:p>
          <a:p>
            <a:endParaRPr lang="pt-BR" dirty="0"/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4429132"/>
            <a:ext cx="1795882" cy="1833372"/>
          </a:xfrm>
          <a:prstGeom prst="rect">
            <a:avLst/>
          </a:prstGeom>
          <a:noFill/>
        </p:spPr>
      </p:pic>
      <p:sp>
        <p:nvSpPr>
          <p:cNvPr id="5" name="CaixaDeTexto 4"/>
          <p:cNvSpPr txBox="1"/>
          <p:nvPr/>
        </p:nvSpPr>
        <p:spPr>
          <a:xfrm>
            <a:off x="1285852" y="5072074"/>
            <a:ext cx="1386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Problema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6286512" y="5091260"/>
            <a:ext cx="1156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Solução</a:t>
            </a:r>
            <a:endParaRPr lang="pt-BR" sz="2400" dirty="0"/>
          </a:p>
        </p:txBody>
      </p:sp>
      <p:sp>
        <p:nvSpPr>
          <p:cNvPr id="10" name="Seta para a direita 9"/>
          <p:cNvSpPr/>
          <p:nvPr/>
        </p:nvSpPr>
        <p:spPr>
          <a:xfrm>
            <a:off x="2786050" y="5143512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 para a direita 10"/>
          <p:cNvSpPr/>
          <p:nvPr/>
        </p:nvSpPr>
        <p:spPr>
          <a:xfrm>
            <a:off x="5572132" y="5214950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 (cont.)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Exemplos de paradigmas de programação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3143240" y="4214818"/>
            <a:ext cx="30054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Estrutural</a:t>
            </a:r>
            <a:endParaRPr lang="pt-BR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571604" y="2928934"/>
            <a:ext cx="5967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Orientada a Objetos</a:t>
            </a:r>
            <a:endParaRPr lang="pt-BR" sz="54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 Estrutural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ideia principal é decompor </a:t>
            </a:r>
            <a:r>
              <a:rPr lang="pt-BR" dirty="0"/>
              <a:t>o problema em problemas </a:t>
            </a:r>
            <a:r>
              <a:rPr lang="pt-BR" dirty="0" smtClean="0"/>
              <a:t>menores através do desenvolvimento de </a:t>
            </a:r>
            <a:r>
              <a:rPr lang="pt-BR" dirty="0">
                <a:solidFill>
                  <a:srgbClr val="FF0000"/>
                </a:solidFill>
              </a:rPr>
              <a:t>procedimentos e </a:t>
            </a:r>
            <a:r>
              <a:rPr lang="pt-BR" dirty="0" smtClean="0">
                <a:solidFill>
                  <a:srgbClr val="FF0000"/>
                </a:solidFill>
              </a:rPr>
              <a:t>funções que processam dados, </a:t>
            </a:r>
            <a:r>
              <a:rPr lang="pt-BR" dirty="0" smtClean="0"/>
              <a:t>e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/>
              <a:t>que são organizados em </a:t>
            </a:r>
            <a:r>
              <a:rPr lang="pt-BR" dirty="0" smtClean="0">
                <a:solidFill>
                  <a:srgbClr val="FF0000"/>
                </a:solidFill>
              </a:rPr>
              <a:t>módulos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 smtClean="0"/>
          </a:p>
          <a:p>
            <a:pPr lvl="1"/>
            <a:endParaRPr lang="pt-BR" dirty="0" smtClean="0"/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Paradigma Orientada a Objetos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Pressupõe que o mundo é composto por </a:t>
            </a:r>
            <a:r>
              <a:rPr lang="pt-BR" sz="2800" u="sng" dirty="0" smtClean="0">
                <a:solidFill>
                  <a:srgbClr val="FF0000"/>
                </a:solidFill>
              </a:rPr>
              <a:t>objetos</a:t>
            </a:r>
            <a:r>
              <a:rPr lang="pt-BR" sz="2800" dirty="0" smtClean="0"/>
              <a:t>.</a:t>
            </a:r>
          </a:p>
          <a:p>
            <a:r>
              <a:rPr lang="pt-BR" sz="2800" dirty="0" smtClean="0"/>
              <a:t>Construção de um </a:t>
            </a:r>
            <a:r>
              <a:rPr lang="pt-BR" sz="2800" i="1" dirty="0" smtClean="0"/>
              <a:t>software</a:t>
            </a:r>
            <a:r>
              <a:rPr lang="pt-BR" sz="2800" dirty="0" smtClean="0"/>
              <a:t> envolve a </a:t>
            </a:r>
            <a:r>
              <a:rPr lang="pt-BR" sz="2800" u="sng" dirty="0" smtClean="0">
                <a:solidFill>
                  <a:srgbClr val="FF0000"/>
                </a:solidFill>
              </a:rPr>
              <a:t>abstração</a:t>
            </a:r>
            <a:r>
              <a:rPr lang="pt-BR" sz="2800" dirty="0" smtClean="0">
                <a:solidFill>
                  <a:srgbClr val="FF0000"/>
                </a:solidFill>
              </a:rPr>
              <a:t> de um conjunto de objetos </a:t>
            </a:r>
            <a:r>
              <a:rPr lang="pt-BR" sz="2800" dirty="0" smtClean="0"/>
              <a:t>pertencentes ao domínio da aplicação.</a:t>
            </a:r>
          </a:p>
          <a:p>
            <a:r>
              <a:rPr lang="pt-BR" sz="2800" dirty="0"/>
              <a:t>Alguns benefícios da POO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Reutilização de código e aumento da produtividade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Facilidade em manutenção e extensão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Facilidade para análise e projeto</a:t>
            </a:r>
          </a:p>
          <a:p>
            <a:endParaRPr lang="pt-BR" sz="2800" u="sng" dirty="0" smtClean="0">
              <a:solidFill>
                <a:srgbClr val="FF0000"/>
              </a:solidFill>
            </a:endParaRPr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1666</Words>
  <Application>Microsoft Office PowerPoint</Application>
  <PresentationFormat>Apresentação na tela (4:3)</PresentationFormat>
  <Paragraphs>381</Paragraphs>
  <Slides>48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Courier New</vt:lpstr>
      <vt:lpstr>Times New Roman</vt:lpstr>
      <vt:lpstr>Verdana</vt:lpstr>
      <vt:lpstr>Tema do Office</vt:lpstr>
      <vt:lpstr>Fundamentos da Programação Orientada a Objetos </vt:lpstr>
      <vt:lpstr>Por que devemos estudar POO?</vt:lpstr>
      <vt:lpstr>Por que devemos estudar POO?</vt:lpstr>
      <vt:lpstr>Exemplo de Aplicações</vt:lpstr>
      <vt:lpstr>Por que devemos estudar POO?</vt:lpstr>
      <vt:lpstr>Paradigma</vt:lpstr>
      <vt:lpstr>Paradigma (cont.)</vt:lpstr>
      <vt:lpstr>Paradigma Estrutural</vt:lpstr>
      <vt:lpstr>Paradigma Orientada a Objetos</vt:lpstr>
      <vt:lpstr>Abstração – uma habilidade importante para POO</vt:lpstr>
      <vt:lpstr>Abstração</vt:lpstr>
      <vt:lpstr>Abstração</vt:lpstr>
      <vt:lpstr>Abstração</vt:lpstr>
      <vt:lpstr>O que são objetos?</vt:lpstr>
      <vt:lpstr>O que são objetos?</vt:lpstr>
      <vt:lpstr>O que são objetos ?</vt:lpstr>
      <vt:lpstr>Estado de um Objeto</vt:lpstr>
      <vt:lpstr>Exemplos de Objetos</vt:lpstr>
      <vt:lpstr>Exemplo de Objeto</vt:lpstr>
      <vt:lpstr>Exemplo de Objeto</vt:lpstr>
      <vt:lpstr>Exemplo de Objetos</vt:lpstr>
      <vt:lpstr>Rede de Objetos</vt:lpstr>
      <vt:lpstr>Representando  Objetos em Sistemas Computacionais</vt:lpstr>
      <vt:lpstr>Classe</vt:lpstr>
      <vt:lpstr>Classe</vt:lpstr>
      <vt:lpstr>Classes</vt:lpstr>
      <vt:lpstr>Classes</vt:lpstr>
      <vt:lpstr>Classes</vt:lpstr>
      <vt:lpstr>Classes</vt:lpstr>
      <vt:lpstr>Classe </vt:lpstr>
      <vt:lpstr>Instanciação e Instância</vt:lpstr>
      <vt:lpstr>Instanciação e Instância</vt:lpstr>
      <vt:lpstr>Instanciação e Instância</vt:lpstr>
      <vt:lpstr>Classes x Objetos</vt:lpstr>
      <vt:lpstr>Como representar uma classe?</vt:lpstr>
      <vt:lpstr>Representações Classes</vt:lpstr>
      <vt:lpstr>Representando Classes em UML</vt:lpstr>
      <vt:lpstr>Classes Representação em UML</vt:lpstr>
      <vt:lpstr>Classes Representação em UML</vt:lpstr>
      <vt:lpstr>Classes Representação em UML</vt:lpstr>
      <vt:lpstr>Classes  Representação em Java</vt:lpstr>
      <vt:lpstr>Classes  Representação em Java</vt:lpstr>
      <vt:lpstr>Classes Representação em Java</vt:lpstr>
      <vt:lpstr>Diagrama de Classes</vt:lpstr>
      <vt:lpstr>Exercícios</vt:lpstr>
      <vt:lpstr>Exercícios</vt:lpstr>
      <vt:lpstr>Exercícios</vt:lpstr>
      <vt:lpstr>Exercícios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da Programação Orientada a Objetos </dc:title>
  <dc:creator>Fabio </dc:creator>
  <cp:lastModifiedBy>Fabio</cp:lastModifiedBy>
  <cp:revision>165</cp:revision>
  <dcterms:created xsi:type="dcterms:W3CDTF">2012-03-08T12:22:00Z</dcterms:created>
  <dcterms:modified xsi:type="dcterms:W3CDTF">2016-03-03T20:56:57Z</dcterms:modified>
</cp:coreProperties>
</file>