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41" r:id="rId3"/>
    <p:sldId id="325" r:id="rId4"/>
    <p:sldId id="342" r:id="rId5"/>
    <p:sldId id="365" r:id="rId6"/>
    <p:sldId id="366" r:id="rId7"/>
    <p:sldId id="367" r:id="rId8"/>
    <p:sldId id="368" r:id="rId9"/>
    <p:sldId id="369" r:id="rId10"/>
    <p:sldId id="343" r:id="rId11"/>
    <p:sldId id="344" r:id="rId12"/>
    <p:sldId id="345" r:id="rId13"/>
    <p:sldId id="370" r:id="rId14"/>
    <p:sldId id="371" r:id="rId15"/>
    <p:sldId id="372" r:id="rId16"/>
    <p:sldId id="373" r:id="rId17"/>
    <p:sldId id="349" r:id="rId18"/>
    <p:sldId id="350" r:id="rId19"/>
    <p:sldId id="351" r:id="rId20"/>
    <p:sldId id="382" r:id="rId21"/>
    <p:sldId id="353" r:id="rId22"/>
    <p:sldId id="352" r:id="rId23"/>
    <p:sldId id="374" r:id="rId24"/>
    <p:sldId id="375" r:id="rId25"/>
    <p:sldId id="354" r:id="rId26"/>
    <p:sldId id="378" r:id="rId27"/>
    <p:sldId id="355" r:id="rId28"/>
    <p:sldId id="356" r:id="rId29"/>
    <p:sldId id="357" r:id="rId30"/>
    <p:sldId id="358" r:id="rId31"/>
    <p:sldId id="359" r:id="rId32"/>
    <p:sldId id="377" r:id="rId33"/>
    <p:sldId id="379" r:id="rId34"/>
    <p:sldId id="380" r:id="rId35"/>
    <p:sldId id="381" r:id="rId36"/>
    <p:sldId id="383" r:id="rId37"/>
    <p:sldId id="361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4083-5DE9-483E-B7AC-57B0A201003E}" type="datetimeFigureOut">
              <a:rPr lang="pt-BR" smtClean="0"/>
              <a:pPr/>
              <a:t>10/03/2016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47851-3454-4206-84D5-214C83E7E52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9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10/03/2016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10/03/2016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10/03/2016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10/03/2016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10/03/2016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10/03/2016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1DED9-74FE-4665-80E0-A12C1C955EB9}" type="datetimeFigureOut">
              <a:rPr lang="pt-BR" smtClean="0"/>
              <a:pPr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M%C3%A9todo_(programa%C3%A7%C3%A3o)" TargetMode="External"/><Relationship Id="rId2" Type="http://schemas.openxmlformats.org/officeDocument/2006/relationships/hyperlink" Target="http://pt.wikipedia.org/wiki/Atributo_(programa%C3%A7%C3%A3o)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da Programação Orientada a Objetos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Prof. Fabio Santos, </a:t>
            </a:r>
            <a:r>
              <a:rPr lang="pt-BR" dirty="0" err="1" smtClean="0">
                <a:solidFill>
                  <a:schemeClr val="tx1"/>
                </a:solidFill>
              </a:rPr>
              <a:t>D.Sc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3563888" y="4762500"/>
            <a:ext cx="5262563" cy="14446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pt-BR" sz="2800" b="1" dirty="0" smtClean="0">
                <a:solidFill>
                  <a:srgbClr val="333333"/>
                </a:solidFill>
                <a:latin typeface="Verdana" panose="020B0604030504040204" pitchFamily="34" charset="0"/>
              </a:rPr>
              <a:t>Exercícios e Instanciação</a:t>
            </a:r>
          </a:p>
          <a:p>
            <a:pPr algn="r" eaLnBrk="1" hangingPunct="1">
              <a:spcBef>
                <a:spcPct val="20000"/>
              </a:spcBef>
            </a:pPr>
            <a:endParaRPr lang="pt-BR" sz="2800" b="1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algn="r" eaLnBrk="1" hangingPunct="1">
              <a:spcBef>
                <a:spcPct val="20000"/>
              </a:spcBef>
            </a:pPr>
            <a:endParaRPr lang="pt-BR" sz="2800" b="1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Variável </a:t>
            </a:r>
            <a:r>
              <a:rPr lang="pt-BR" dirty="0"/>
              <a:t>de </a:t>
            </a:r>
            <a:r>
              <a:rPr lang="pt-BR" dirty="0" smtClean="0"/>
              <a:t>Instância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 variável frajola é uma variável de instância.</a:t>
            </a:r>
          </a:p>
          <a:p>
            <a:r>
              <a:rPr lang="pt-BR" dirty="0" smtClean="0"/>
              <a:t>A </a:t>
            </a:r>
            <a:r>
              <a:rPr lang="pt-BR" dirty="0" smtClean="0">
                <a:solidFill>
                  <a:srgbClr val="FF0000"/>
                </a:solidFill>
              </a:rPr>
              <a:t>variável de instância </a:t>
            </a:r>
            <a:r>
              <a:rPr lang="pt-BR" dirty="0" smtClean="0"/>
              <a:t>é o nome da variável que recebe a referência do objeto instanciado.</a:t>
            </a:r>
          </a:p>
          <a:p>
            <a:r>
              <a:rPr lang="pt-BR" dirty="0" smtClean="0"/>
              <a:t>Por meio desta variável os atributos </a:t>
            </a:r>
            <a:r>
              <a:rPr lang="pt-BR" dirty="0"/>
              <a:t>e métodos de uma </a:t>
            </a:r>
            <a:r>
              <a:rPr lang="pt-BR" dirty="0" smtClean="0"/>
              <a:t>classe tornam-se </a:t>
            </a:r>
            <a:r>
              <a:rPr lang="pt-BR" dirty="0"/>
              <a:t>disponíveis em cada </a:t>
            </a:r>
            <a:r>
              <a:rPr lang="pt-BR" dirty="0" smtClean="0"/>
              <a:t>objeto instanciado e podem ser usados.</a:t>
            </a:r>
          </a:p>
          <a:p>
            <a:r>
              <a:rPr lang="pt-BR" dirty="0" smtClean="0"/>
              <a:t>Cada objeto tem sua própria </a:t>
            </a:r>
            <a:r>
              <a:rPr lang="pt-BR" dirty="0" smtClean="0">
                <a:solidFill>
                  <a:srgbClr val="FF0000"/>
                </a:solidFill>
              </a:rPr>
              <a:t>variável de instância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3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de Instância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Classe Aluno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Atributos</a:t>
            </a:r>
          </a:p>
          <a:p>
            <a:pPr lvl="1"/>
            <a:r>
              <a:rPr lang="pt-BR" dirty="0"/>
              <a:t>n</a:t>
            </a:r>
            <a:r>
              <a:rPr lang="pt-BR" dirty="0" smtClean="0"/>
              <a:t>ome</a:t>
            </a:r>
          </a:p>
          <a:p>
            <a:pPr lvl="1"/>
            <a:r>
              <a:rPr lang="pt-BR" dirty="0"/>
              <a:t>m</a:t>
            </a:r>
            <a:r>
              <a:rPr lang="pt-BR" dirty="0" smtClean="0"/>
              <a:t>atricula</a:t>
            </a:r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Métodos</a:t>
            </a:r>
          </a:p>
          <a:p>
            <a:pPr lvl="1"/>
            <a:r>
              <a:rPr lang="pt-BR" dirty="0"/>
              <a:t>i</a:t>
            </a:r>
            <a:r>
              <a:rPr lang="pt-BR" dirty="0" smtClean="0"/>
              <a:t>mprimir nome</a:t>
            </a:r>
          </a:p>
          <a:p>
            <a:pPr lvl="1"/>
            <a:r>
              <a:rPr lang="pt-BR" dirty="0"/>
              <a:t>i</a:t>
            </a:r>
            <a:r>
              <a:rPr lang="pt-BR" dirty="0" smtClean="0"/>
              <a:t>mprimir matricula</a:t>
            </a:r>
          </a:p>
        </p:txBody>
      </p:sp>
    </p:spTree>
    <p:extLst>
      <p:ext uri="{BB962C8B-B14F-4D97-AF65-F5344CB8AC3E}">
        <p14:creationId xmlns:p14="http://schemas.microsoft.com/office/powerpoint/2010/main" val="9623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de Instância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</a:t>
            </a:r>
            <a:r>
              <a:rPr lang="pt-BR" dirty="0" smtClean="0">
                <a:solidFill>
                  <a:srgbClr val="FF0000"/>
                </a:solidFill>
              </a:rPr>
              <a:t>classe aluno </a:t>
            </a:r>
            <a:r>
              <a:rPr lang="pt-BR" dirty="0" smtClean="0"/>
              <a:t>cada objeto instanciado modela uma pessoa que tem seu próprio nome e matrícula.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40106" y="3773944"/>
            <a:ext cx="150019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Aluno 1</a:t>
            </a:r>
            <a:endParaRPr lang="pt-BR" sz="20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857620" y="3571876"/>
            <a:ext cx="2286016" cy="9286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2000" dirty="0" smtClean="0"/>
          </a:p>
          <a:p>
            <a:r>
              <a:rPr lang="pt-BR" sz="2000" dirty="0" smtClean="0"/>
              <a:t>nome: João</a:t>
            </a:r>
          </a:p>
          <a:p>
            <a:r>
              <a:rPr lang="pt-BR" sz="2000" dirty="0" smtClean="0"/>
              <a:t>matrícula: 123456</a:t>
            </a:r>
            <a:endParaRPr lang="pt-BR" sz="2000" dirty="0"/>
          </a:p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857620" y="4714884"/>
            <a:ext cx="2286016" cy="9286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2000" dirty="0" smtClean="0"/>
          </a:p>
          <a:p>
            <a:r>
              <a:rPr lang="pt-BR" sz="2000" dirty="0" smtClean="0"/>
              <a:t>nome: Maria</a:t>
            </a:r>
          </a:p>
          <a:p>
            <a:r>
              <a:rPr lang="pt-BR" sz="2000" dirty="0" smtClean="0"/>
              <a:t>matrícula: 654321</a:t>
            </a:r>
            <a:endParaRPr lang="pt-BR" sz="2000" dirty="0"/>
          </a:p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059292" y="4843880"/>
            <a:ext cx="150019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Aluno 2</a:t>
            </a:r>
            <a:endParaRPr lang="pt-BR" sz="2000" dirty="0"/>
          </a:p>
        </p:txBody>
      </p:sp>
      <p:sp>
        <p:nvSpPr>
          <p:cNvPr id="10" name="Seta para a esquerda 9"/>
          <p:cNvSpPr/>
          <p:nvPr/>
        </p:nvSpPr>
        <p:spPr>
          <a:xfrm>
            <a:off x="2695426" y="3929066"/>
            <a:ext cx="97840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esquerda 10"/>
          <p:cNvSpPr/>
          <p:nvPr/>
        </p:nvSpPr>
        <p:spPr>
          <a:xfrm>
            <a:off x="2695426" y="4929198"/>
            <a:ext cx="97840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869866" y="5786454"/>
            <a:ext cx="2286016" cy="9286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2000" dirty="0" smtClean="0"/>
          </a:p>
          <a:p>
            <a:r>
              <a:rPr lang="pt-BR" sz="2000" dirty="0" smtClean="0"/>
              <a:t>nome: Pedro</a:t>
            </a:r>
          </a:p>
          <a:p>
            <a:r>
              <a:rPr lang="pt-BR" sz="2000" dirty="0" smtClean="0"/>
              <a:t>matrícula: 123226</a:t>
            </a:r>
            <a:endParaRPr lang="pt-BR" sz="2000" dirty="0"/>
          </a:p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071538" y="5915450"/>
            <a:ext cx="150019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Aluno 3</a:t>
            </a:r>
            <a:endParaRPr lang="pt-BR" sz="2000" dirty="0"/>
          </a:p>
        </p:txBody>
      </p:sp>
      <p:sp>
        <p:nvSpPr>
          <p:cNvPr id="14" name="Seta para a esquerda 13"/>
          <p:cNvSpPr/>
          <p:nvPr/>
        </p:nvSpPr>
        <p:spPr>
          <a:xfrm>
            <a:off x="2707672" y="6000768"/>
            <a:ext cx="97840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00034" y="3214686"/>
            <a:ext cx="2935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Variáveis de Instância</a:t>
            </a:r>
            <a:endParaRPr lang="pt-BR" sz="24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17678" y="3000372"/>
            <a:ext cx="1183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Objetos</a:t>
            </a:r>
            <a:endParaRPr lang="pt-BR" sz="2400" b="1" dirty="0"/>
          </a:p>
        </p:txBody>
      </p:sp>
      <p:sp>
        <p:nvSpPr>
          <p:cNvPr id="17" name="Quadro 16"/>
          <p:cNvSpPr/>
          <p:nvPr/>
        </p:nvSpPr>
        <p:spPr>
          <a:xfrm>
            <a:off x="7072330" y="3786190"/>
            <a:ext cx="1714512" cy="250033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448781" y="4714884"/>
            <a:ext cx="1123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Classe</a:t>
            </a:r>
          </a:p>
          <a:p>
            <a:r>
              <a:rPr lang="pt-BR" sz="2400" b="1" dirty="0" smtClean="0"/>
              <a:t>Aluno</a:t>
            </a:r>
            <a:endParaRPr lang="pt-BR" sz="2400" b="1" dirty="0"/>
          </a:p>
        </p:txBody>
      </p:sp>
      <p:sp>
        <p:nvSpPr>
          <p:cNvPr id="19" name="Seta para a esquerda 18"/>
          <p:cNvSpPr/>
          <p:nvPr/>
        </p:nvSpPr>
        <p:spPr>
          <a:xfrm rot="12250914">
            <a:off x="6102428" y="3970913"/>
            <a:ext cx="97840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esquerda 19"/>
          <p:cNvSpPr/>
          <p:nvPr/>
        </p:nvSpPr>
        <p:spPr>
          <a:xfrm rot="10800000">
            <a:off x="6072198" y="4929198"/>
            <a:ext cx="97840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esquerda 20"/>
          <p:cNvSpPr/>
          <p:nvPr/>
        </p:nvSpPr>
        <p:spPr>
          <a:xfrm rot="9593267">
            <a:off x="6157516" y="5936270"/>
            <a:ext cx="97840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 rot="5400000">
            <a:off x="2109084" y="4891785"/>
            <a:ext cx="257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referências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86E3842-FA69-4ED7-B549-27B5C74AC7E0}" type="slidenum">
              <a:rPr lang="pt-BR" sz="1400">
                <a:latin typeface="Verdana" panose="020B0604030504040204" pitchFamily="34" charset="0"/>
              </a:rPr>
              <a:pPr/>
              <a:t>13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Instanciação e Instância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indent="-457200" eaLnBrk="1" hangingPunct="1"/>
            <a:r>
              <a:rPr lang="pt-BR" dirty="0" smtClean="0"/>
              <a:t>Como podemos utilizar um objeto?</a:t>
            </a:r>
          </a:p>
          <a:p>
            <a:pPr marL="914400" lvl="1" indent="-457200" eaLnBrk="1" hangingPunct="1"/>
            <a:r>
              <a:rPr lang="pt-BR" dirty="0" smtClean="0"/>
              <a:t>Atribuindo valores para seus atributos (atribuir um estado para o objeto).</a:t>
            </a:r>
          </a:p>
          <a:p>
            <a:pPr marL="914400" lvl="1" indent="-457200" eaLnBrk="1" hangingPunct="1"/>
            <a:r>
              <a:rPr lang="pt-BR" dirty="0" smtClean="0"/>
              <a:t>Invocando suas operações (métodos), visando algum objetivo.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6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38912A6-1BFA-4EB5-B29F-A6E293841FA6}" type="slidenum">
              <a:rPr lang="pt-BR" sz="1400">
                <a:latin typeface="Verdana" panose="020B0604030504040204" pitchFamily="34" charset="0"/>
              </a:rPr>
              <a:pPr/>
              <a:t>14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82000" cy="838200"/>
          </a:xfrm>
          <a:noFill/>
        </p:spPr>
        <p:txBody>
          <a:bodyPr/>
          <a:lstStyle/>
          <a:p>
            <a:pPr eaLnBrk="1" hangingPunct="1"/>
            <a:r>
              <a:rPr lang="pt-BR" sz="2800" smtClean="0"/>
              <a:t>Instanciando e usando objetos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pt-BR" sz="1600" b="1" smtClean="0">
                <a:latin typeface="Courier New" panose="02070309020205020404" pitchFamily="49" charset="0"/>
              </a:rPr>
              <a:t>Arquivo: GatoPrincipal1.java</a:t>
            </a:r>
            <a:endParaRPr lang="en-US" sz="16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anose="02070309020205020404" pitchFamily="49" charset="0"/>
              </a:rPr>
              <a:t>public class GatoPrincipal1 {</a:t>
            </a:r>
          </a:p>
          <a:p>
            <a:pPr eaLnBrk="1" hangingPunct="1">
              <a:buFontTx/>
              <a:buNone/>
            </a:pPr>
            <a:endParaRPr lang="en-US" sz="16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anose="02070309020205020404" pitchFamily="49" charset="0"/>
              </a:rPr>
              <a:t>	public static void main(String[] args) {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anose="02070309020205020404" pitchFamily="49" charset="0"/>
              </a:rPr>
              <a:t>		// Instanciação do objeto frajola da classe Gato.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anose="02070309020205020404" pitchFamily="49" charset="0"/>
              </a:rPr>
              <a:t>		Gato </a:t>
            </a:r>
            <a:r>
              <a:rPr lang="en-US" sz="1600" b="1" smtClean="0">
                <a:latin typeface="Courier New" panose="02070309020205020404" pitchFamily="49" charset="0"/>
              </a:rPr>
              <a:t>frajola</a:t>
            </a:r>
            <a:r>
              <a:rPr lang="en-US" sz="1600" smtClean="0">
                <a:latin typeface="Courier New" panose="02070309020205020404" pitchFamily="49" charset="0"/>
              </a:rPr>
              <a:t> = new Gato();</a:t>
            </a:r>
          </a:p>
          <a:p>
            <a:pPr eaLnBrk="1" hangingPunct="1">
              <a:buFontTx/>
              <a:buNone/>
            </a:pPr>
            <a:endParaRPr lang="en-US" sz="16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anose="02070309020205020404" pitchFamily="49" charset="0"/>
              </a:rPr>
              <a:t>		// Atribuindo dados ao gato frajola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anose="02070309020205020404" pitchFamily="49" charset="0"/>
              </a:rPr>
              <a:t>		</a:t>
            </a:r>
            <a:r>
              <a:rPr lang="en-US" sz="1600" b="1" smtClean="0">
                <a:latin typeface="Courier New" panose="02070309020205020404" pitchFamily="49" charset="0"/>
              </a:rPr>
              <a:t>frajola</a:t>
            </a:r>
            <a:r>
              <a:rPr lang="en-US" sz="1600" smtClean="0">
                <a:latin typeface="Courier New" panose="02070309020205020404" pitchFamily="49" charset="0"/>
              </a:rPr>
              <a:t>.nome = "Frajola";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anose="02070309020205020404" pitchFamily="49" charset="0"/>
              </a:rPr>
              <a:t>		</a:t>
            </a:r>
            <a:r>
              <a:rPr lang="en-US" sz="1600" b="1" smtClean="0">
                <a:latin typeface="Courier New" panose="02070309020205020404" pitchFamily="49" charset="0"/>
              </a:rPr>
              <a:t>frajola</a:t>
            </a:r>
            <a:r>
              <a:rPr lang="en-US" sz="1600" smtClean="0">
                <a:latin typeface="Courier New" panose="02070309020205020404" pitchFamily="49" charset="0"/>
              </a:rPr>
              <a:t>.idade = 2;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anose="02070309020205020404" pitchFamily="49" charset="0"/>
              </a:rPr>
              <a:t>		</a:t>
            </a:r>
            <a:r>
              <a:rPr lang="en-US" sz="1600" b="1" smtClean="0">
                <a:latin typeface="Courier New" panose="02070309020205020404" pitchFamily="49" charset="0"/>
              </a:rPr>
              <a:t>frajola</a:t>
            </a:r>
            <a:r>
              <a:rPr lang="en-US" sz="1600" smtClean="0">
                <a:latin typeface="Courier New" panose="02070309020205020404" pitchFamily="49" charset="0"/>
              </a:rPr>
              <a:t>.peso = 2.3f; // “f” de float.</a:t>
            </a:r>
          </a:p>
          <a:p>
            <a:pPr eaLnBrk="1" hangingPunct="1">
              <a:buFontTx/>
              <a:buNone/>
            </a:pPr>
            <a:endParaRPr lang="en-US" sz="16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anose="02070309020205020404" pitchFamily="49" charset="0"/>
              </a:rPr>
              <a:t>		// Mostrando o estado do gato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anose="02070309020205020404" pitchFamily="49" charset="0"/>
              </a:rPr>
              <a:t>		System.out.println("Nome:" + </a:t>
            </a:r>
            <a:r>
              <a:rPr lang="en-US" sz="1600" b="1" smtClean="0">
                <a:latin typeface="Courier New" panose="02070309020205020404" pitchFamily="49" charset="0"/>
              </a:rPr>
              <a:t>frajola</a:t>
            </a:r>
            <a:r>
              <a:rPr lang="en-US" sz="1600" smtClean="0">
                <a:latin typeface="Courier New" panose="02070309020205020404" pitchFamily="49" charset="0"/>
              </a:rPr>
              <a:t>.nome);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anose="02070309020205020404" pitchFamily="49" charset="0"/>
              </a:rPr>
              <a:t>		System.out.println("Idade:" + </a:t>
            </a:r>
            <a:r>
              <a:rPr lang="en-US" sz="1600" b="1" smtClean="0">
                <a:latin typeface="Courier New" panose="02070309020205020404" pitchFamily="49" charset="0"/>
              </a:rPr>
              <a:t>frajola</a:t>
            </a:r>
            <a:r>
              <a:rPr lang="en-US" sz="1600" smtClean="0">
                <a:latin typeface="Courier New" panose="02070309020205020404" pitchFamily="49" charset="0"/>
              </a:rPr>
              <a:t>.idade);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anose="02070309020205020404" pitchFamily="49" charset="0"/>
              </a:rPr>
              <a:t>		System.out.println("Peso:" + </a:t>
            </a:r>
            <a:r>
              <a:rPr lang="en-US" sz="1600" b="1" smtClean="0">
                <a:latin typeface="Courier New" panose="02070309020205020404" pitchFamily="49" charset="0"/>
              </a:rPr>
              <a:t>frajola</a:t>
            </a:r>
            <a:r>
              <a:rPr lang="en-US" sz="1600" smtClean="0">
                <a:latin typeface="Courier New" panose="02070309020205020404" pitchFamily="49" charset="0"/>
              </a:rPr>
              <a:t>.peso);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anose="02070309020205020404" pitchFamily="49" charset="0"/>
              </a:rPr>
              <a:t>	} // fim main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1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C28B9DE-3D93-4666-A4D1-D3053FA2BC87}" type="slidenum">
              <a:rPr lang="pt-BR" sz="1400">
                <a:latin typeface="Verdana" panose="020B0604030504040204" pitchFamily="34" charset="0"/>
              </a:rPr>
              <a:pPr/>
              <a:t>15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82000" cy="838200"/>
          </a:xfrm>
          <a:noFill/>
        </p:spPr>
        <p:txBody>
          <a:bodyPr/>
          <a:lstStyle/>
          <a:p>
            <a:pPr eaLnBrk="1" hangingPunct="1"/>
            <a:r>
              <a:rPr lang="pt-BR" sz="2800" smtClean="0"/>
              <a:t>Instanciando e usando objetos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pt-BR" sz="1400" b="1" smtClean="0">
                <a:latin typeface="Courier New" panose="02070309020205020404" pitchFamily="49" charset="0"/>
              </a:rPr>
              <a:t>Arquivo: GatoPrincipal2.java</a:t>
            </a:r>
            <a:endParaRPr lang="en-US" sz="14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public class </a:t>
            </a:r>
            <a:r>
              <a:rPr lang="en-US" sz="1400" b="1" smtClean="0">
                <a:latin typeface="Courier New" panose="02070309020205020404" pitchFamily="49" charset="0"/>
              </a:rPr>
              <a:t>GatoPrincipal2</a:t>
            </a:r>
            <a:r>
              <a:rPr lang="en-US" sz="140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public static void main(String[] args) {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	// Instanciando dois gatos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	Gato </a:t>
            </a:r>
            <a:r>
              <a:rPr lang="en-US" sz="1400" b="1" smtClean="0">
                <a:solidFill>
                  <a:srgbClr val="CC0000"/>
                </a:solidFill>
                <a:latin typeface="Courier New" panose="02070309020205020404" pitchFamily="49" charset="0"/>
              </a:rPr>
              <a:t>frajola</a:t>
            </a:r>
            <a:r>
              <a:rPr lang="en-US" sz="1400" smtClean="0">
                <a:latin typeface="Courier New" panose="02070309020205020404" pitchFamily="49" charset="0"/>
              </a:rPr>
              <a:t> = new Gato();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	Gato </a:t>
            </a:r>
            <a:r>
              <a:rPr lang="en-US" sz="14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garfield</a:t>
            </a:r>
            <a:r>
              <a:rPr lang="en-US" sz="1400" smtClean="0">
                <a:latin typeface="Courier New" panose="02070309020205020404" pitchFamily="49" charset="0"/>
              </a:rPr>
              <a:t> = new Gato();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	// Atribuindo dados aos gatos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	</a:t>
            </a:r>
            <a:r>
              <a:rPr lang="en-US" sz="1400" b="1" smtClean="0">
                <a:solidFill>
                  <a:srgbClr val="CC0000"/>
                </a:solidFill>
                <a:latin typeface="Courier New" panose="02070309020205020404" pitchFamily="49" charset="0"/>
              </a:rPr>
              <a:t>frajola</a:t>
            </a:r>
            <a:r>
              <a:rPr lang="en-US" sz="1400" smtClean="0">
                <a:latin typeface="Courier New" panose="02070309020205020404" pitchFamily="49" charset="0"/>
              </a:rPr>
              <a:t>.nome = "Frajola";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	</a:t>
            </a:r>
            <a:r>
              <a:rPr lang="en-US" sz="1400" b="1" smtClean="0">
                <a:solidFill>
                  <a:srgbClr val="CC0000"/>
                </a:solidFill>
                <a:latin typeface="Courier New" panose="02070309020205020404" pitchFamily="49" charset="0"/>
              </a:rPr>
              <a:t>frajola</a:t>
            </a:r>
            <a:r>
              <a:rPr lang="en-US" sz="1400" smtClean="0">
                <a:latin typeface="Courier New" panose="02070309020205020404" pitchFamily="49" charset="0"/>
              </a:rPr>
              <a:t>.idade = 2;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	</a:t>
            </a:r>
            <a:r>
              <a:rPr lang="en-US" sz="1400" b="1" smtClean="0">
                <a:solidFill>
                  <a:srgbClr val="CC0000"/>
                </a:solidFill>
                <a:latin typeface="Courier New" panose="02070309020205020404" pitchFamily="49" charset="0"/>
              </a:rPr>
              <a:t>frajola</a:t>
            </a:r>
            <a:r>
              <a:rPr lang="en-US" sz="1400" smtClean="0">
                <a:latin typeface="Courier New" panose="02070309020205020404" pitchFamily="49" charset="0"/>
              </a:rPr>
              <a:t>.peso = 2.3f; // “f” de float.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	</a:t>
            </a:r>
            <a:r>
              <a:rPr lang="en-US" sz="14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garfield</a:t>
            </a:r>
            <a:r>
              <a:rPr lang="en-US" sz="1400" smtClean="0">
                <a:latin typeface="Courier New" panose="02070309020205020404" pitchFamily="49" charset="0"/>
              </a:rPr>
              <a:t>.nome = "Garfield ";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	</a:t>
            </a:r>
            <a:r>
              <a:rPr lang="en-US" sz="14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garfield</a:t>
            </a:r>
            <a:r>
              <a:rPr lang="en-US" sz="1400" smtClean="0">
                <a:latin typeface="Courier New" panose="02070309020205020404" pitchFamily="49" charset="0"/>
              </a:rPr>
              <a:t>.idade = 1;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	</a:t>
            </a:r>
            <a:r>
              <a:rPr lang="en-US" sz="14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garfield</a:t>
            </a:r>
            <a:r>
              <a:rPr lang="en-US" sz="1400" smtClean="0">
                <a:latin typeface="Courier New" panose="02070309020205020404" pitchFamily="49" charset="0"/>
              </a:rPr>
              <a:t>.peso = 5.7f; // “f” de float.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	// Mostrando os estados dos gatos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	System.out.println("Nome:" + </a:t>
            </a:r>
            <a:r>
              <a:rPr lang="en-US" sz="1400" b="1" smtClean="0">
                <a:solidFill>
                  <a:srgbClr val="CC0000"/>
                </a:solidFill>
                <a:latin typeface="Courier New" panose="02070309020205020404" pitchFamily="49" charset="0"/>
              </a:rPr>
              <a:t>frajola</a:t>
            </a:r>
            <a:r>
              <a:rPr lang="en-US" sz="1400" smtClean="0">
                <a:latin typeface="Courier New" panose="02070309020205020404" pitchFamily="49" charset="0"/>
              </a:rPr>
              <a:t>.nome);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	System.out.println("Idade:" + </a:t>
            </a:r>
            <a:r>
              <a:rPr lang="en-US" sz="1400" b="1" smtClean="0">
                <a:solidFill>
                  <a:srgbClr val="CC0000"/>
                </a:solidFill>
                <a:latin typeface="Courier New" panose="02070309020205020404" pitchFamily="49" charset="0"/>
              </a:rPr>
              <a:t>frajola</a:t>
            </a:r>
            <a:r>
              <a:rPr lang="en-US" sz="1400" smtClean="0">
                <a:latin typeface="Courier New" panose="02070309020205020404" pitchFamily="49" charset="0"/>
              </a:rPr>
              <a:t>.idade);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	System.out.println("Peso:" + </a:t>
            </a:r>
            <a:r>
              <a:rPr lang="en-US" sz="1400" b="1" smtClean="0">
                <a:solidFill>
                  <a:srgbClr val="CC0000"/>
                </a:solidFill>
                <a:latin typeface="Courier New" panose="02070309020205020404" pitchFamily="49" charset="0"/>
              </a:rPr>
              <a:t>frajola</a:t>
            </a:r>
            <a:r>
              <a:rPr lang="en-US" sz="1400" smtClean="0">
                <a:latin typeface="Courier New" panose="02070309020205020404" pitchFamily="49" charset="0"/>
              </a:rPr>
              <a:t>.peso);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	System.out.println("Nome:" + </a:t>
            </a:r>
            <a:r>
              <a:rPr lang="en-US" sz="14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garfield</a:t>
            </a:r>
            <a:r>
              <a:rPr lang="en-US" sz="1400" smtClean="0">
                <a:latin typeface="Courier New" panose="02070309020205020404" pitchFamily="49" charset="0"/>
              </a:rPr>
              <a:t>.nome);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	System.out.println("Idade:" + </a:t>
            </a:r>
            <a:r>
              <a:rPr lang="en-US" sz="14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garfield</a:t>
            </a:r>
            <a:r>
              <a:rPr lang="en-US" sz="1400" smtClean="0">
                <a:latin typeface="Courier New" panose="02070309020205020404" pitchFamily="49" charset="0"/>
              </a:rPr>
              <a:t>.idade);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	System.out.println("Peso:" + </a:t>
            </a:r>
            <a:r>
              <a:rPr lang="en-US" sz="14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garfield</a:t>
            </a:r>
            <a:r>
              <a:rPr lang="en-US" sz="1400" smtClean="0">
                <a:latin typeface="Courier New" panose="02070309020205020404" pitchFamily="49" charset="0"/>
              </a:rPr>
              <a:t>.peso);		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} // fim main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6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11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3A6E481-3212-4909-ACD4-EF9F5897E0C8}" type="slidenum">
              <a:rPr lang="pt-BR" sz="1400">
                <a:latin typeface="Verdana" panose="020B0604030504040204" pitchFamily="34" charset="0"/>
              </a:rPr>
              <a:pPr/>
              <a:t>16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pt-BR" smtClean="0"/>
              <a:t>Objetos</a:t>
            </a:r>
            <a:br>
              <a:rPr lang="pt-BR" smtClean="0"/>
            </a:br>
            <a:r>
              <a:rPr lang="pt-BR" smtClean="0"/>
              <a:t>Representação em UML</a:t>
            </a:r>
          </a:p>
        </p:txBody>
      </p:sp>
      <p:grpSp>
        <p:nvGrpSpPr>
          <p:cNvPr id="53253" name="Group 19"/>
          <p:cNvGrpSpPr>
            <a:grpSpLocks/>
          </p:cNvGrpSpPr>
          <p:nvPr/>
        </p:nvGrpSpPr>
        <p:grpSpPr bwMode="auto">
          <a:xfrm>
            <a:off x="685800" y="2932113"/>
            <a:ext cx="2971800" cy="1944687"/>
            <a:chOff x="432" y="1847"/>
            <a:chExt cx="1872" cy="1225"/>
          </a:xfrm>
        </p:grpSpPr>
        <p:sp>
          <p:nvSpPr>
            <p:cNvPr id="53258" name="Rectangle 13"/>
            <p:cNvSpPr>
              <a:spLocks noChangeArrowheads="1"/>
            </p:cNvSpPr>
            <p:nvPr/>
          </p:nvSpPr>
          <p:spPr bwMode="auto">
            <a:xfrm>
              <a:off x="432" y="1847"/>
              <a:ext cx="1872" cy="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spcAft>
                  <a:spcPts val="500"/>
                </a:spcAft>
              </a:pPr>
              <a:r>
                <a:rPr lang="pt-BR" sz="2400" u="sng">
                  <a:latin typeface="Verdana" panose="020B0604030504040204" pitchFamily="34" charset="0"/>
                </a:rPr>
                <a:t>frajola: Gato</a:t>
              </a:r>
            </a:p>
          </p:txBody>
        </p:sp>
        <p:sp>
          <p:nvSpPr>
            <p:cNvPr id="53259" name="Rectangle 14"/>
            <p:cNvSpPr>
              <a:spLocks noChangeArrowheads="1"/>
            </p:cNvSpPr>
            <p:nvPr/>
          </p:nvSpPr>
          <p:spPr bwMode="auto">
            <a:xfrm>
              <a:off x="432" y="2298"/>
              <a:ext cx="1872" cy="7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pt-BR" sz="2400">
                  <a:latin typeface="Verdana" panose="020B0604030504040204" pitchFamily="34" charset="0"/>
                </a:rPr>
                <a:t>nome = "Frajola"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pt-BR" sz="2400">
                  <a:latin typeface="Verdana" panose="020B0604030504040204" pitchFamily="34" charset="0"/>
                </a:rPr>
                <a:t>idade = 2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pt-BR" sz="2400">
                  <a:latin typeface="Verdana" panose="020B0604030504040204" pitchFamily="34" charset="0"/>
                </a:rPr>
                <a:t>peso = 2.3f</a:t>
              </a:r>
            </a:p>
          </p:txBody>
        </p:sp>
      </p:grpSp>
      <p:sp>
        <p:nvSpPr>
          <p:cNvPr id="53254" name="Rectangle 15"/>
          <p:cNvSpPr>
            <a:spLocks noChangeArrowheads="1"/>
          </p:cNvSpPr>
          <p:nvPr/>
        </p:nvSpPr>
        <p:spPr bwMode="auto">
          <a:xfrm>
            <a:off x="5257800" y="2514600"/>
            <a:ext cx="304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marL="457200" indent="-4572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Nome do objeto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e da classe</a:t>
            </a:r>
          </a:p>
        </p:txBody>
      </p:sp>
      <p:sp>
        <p:nvSpPr>
          <p:cNvPr id="53255" name="Rectangle 16"/>
          <p:cNvSpPr>
            <a:spLocks noChangeArrowheads="1"/>
          </p:cNvSpPr>
          <p:nvPr/>
        </p:nvSpPr>
        <p:spPr bwMode="auto">
          <a:xfrm>
            <a:off x="5410200" y="3962400"/>
            <a:ext cx="350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marL="457200" indent="-4572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Estado do objeto frajola</a:t>
            </a:r>
          </a:p>
        </p:txBody>
      </p:sp>
      <p:sp>
        <p:nvSpPr>
          <p:cNvPr id="53256" name="Line 17"/>
          <p:cNvSpPr>
            <a:spLocks noChangeShapeType="1"/>
          </p:cNvSpPr>
          <p:nvPr/>
        </p:nvSpPr>
        <p:spPr bwMode="auto">
          <a:xfrm flipH="1">
            <a:off x="3886200" y="2895600"/>
            <a:ext cx="1447800" cy="228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53257" name="Line 18"/>
          <p:cNvSpPr>
            <a:spLocks noChangeShapeType="1"/>
          </p:cNvSpPr>
          <p:nvPr/>
        </p:nvSpPr>
        <p:spPr bwMode="auto">
          <a:xfrm flipH="1" flipV="1">
            <a:off x="3962400" y="4114800"/>
            <a:ext cx="1524000" cy="228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76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 MÉTODO é a </a:t>
            </a:r>
            <a:r>
              <a:rPr lang="pt-BR" dirty="0">
                <a:solidFill>
                  <a:srgbClr val="FF0000"/>
                </a:solidFill>
              </a:rPr>
              <a:t>implementação de </a:t>
            </a:r>
            <a:r>
              <a:rPr lang="pt-BR" dirty="0" smtClean="0">
                <a:solidFill>
                  <a:srgbClr val="FF0000"/>
                </a:solidFill>
              </a:rPr>
              <a:t>uma operação</a:t>
            </a:r>
            <a:r>
              <a:rPr lang="pt-BR" dirty="0" smtClean="0"/>
              <a:t> </a:t>
            </a:r>
            <a:r>
              <a:rPr lang="pt-BR" dirty="0"/>
              <a:t>numa classe</a:t>
            </a:r>
            <a:r>
              <a:rPr lang="pt-BR" dirty="0" smtClean="0"/>
              <a:t>.</a:t>
            </a:r>
          </a:p>
          <a:p>
            <a:r>
              <a:rPr lang="pt-BR" dirty="0"/>
              <a:t>Operações são usadas </a:t>
            </a:r>
            <a:r>
              <a:rPr lang="pt-BR" dirty="0">
                <a:solidFill>
                  <a:srgbClr val="FF0000"/>
                </a:solidFill>
              </a:rPr>
              <a:t>para ler ou manipular </a:t>
            </a:r>
            <a:r>
              <a:rPr lang="pt-BR" dirty="0" smtClean="0"/>
              <a:t>os dados (atributos) </a:t>
            </a:r>
            <a:r>
              <a:rPr lang="pt-BR" dirty="0"/>
              <a:t>de um </a:t>
            </a:r>
            <a:r>
              <a:rPr lang="pt-BR" dirty="0" smtClean="0"/>
              <a:t>objeto.</a:t>
            </a:r>
          </a:p>
          <a:p>
            <a:r>
              <a:rPr lang="pt-BR" dirty="0"/>
              <a:t>Todos os objetos de uma classe compartilham </a:t>
            </a:r>
            <a:r>
              <a:rPr lang="pt-BR" dirty="0" smtClean="0"/>
              <a:t>os mesmos métodos.</a:t>
            </a:r>
          </a:p>
          <a:p>
            <a:r>
              <a:rPr lang="pt-BR" dirty="0"/>
              <a:t>É formado por: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nome</a:t>
            </a:r>
            <a:r>
              <a:rPr lang="pt-BR" dirty="0">
                <a:solidFill>
                  <a:srgbClr val="FF0000"/>
                </a:solidFill>
              </a:rPr>
              <a:t>, tipo de dados </a:t>
            </a:r>
            <a:r>
              <a:rPr lang="pt-BR" dirty="0" smtClean="0">
                <a:solidFill>
                  <a:srgbClr val="FF0000"/>
                </a:solidFill>
              </a:rPr>
              <a:t>dos argumentos </a:t>
            </a:r>
            <a:r>
              <a:rPr lang="pt-BR" dirty="0">
                <a:solidFill>
                  <a:srgbClr val="FF0000"/>
                </a:solidFill>
              </a:rPr>
              <a:t>e </a:t>
            </a:r>
            <a:r>
              <a:rPr lang="pt-BR" dirty="0" smtClean="0">
                <a:solidFill>
                  <a:srgbClr val="FF0000"/>
                </a:solidFill>
              </a:rPr>
              <a:t>valores retornados;</a:t>
            </a:r>
          </a:p>
          <a:p>
            <a:pPr lvl="1"/>
            <a:r>
              <a:rPr lang="pt-BR" sz="3000" dirty="0" smtClean="0">
                <a:solidFill>
                  <a:srgbClr val="FF0000"/>
                </a:solidFill>
              </a:rPr>
              <a:t>Algoritmo do método.</a:t>
            </a:r>
            <a:endParaRPr lang="pt-BR" sz="3000" dirty="0">
              <a:solidFill>
                <a:srgbClr val="FF0000"/>
              </a:solidFill>
            </a:endParaRP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53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Exemplo: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Classe Aluno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Atributos</a:t>
            </a:r>
          </a:p>
          <a:p>
            <a:pPr lvl="1"/>
            <a:r>
              <a:rPr lang="pt-BR" dirty="0"/>
              <a:t>n</a:t>
            </a:r>
            <a:r>
              <a:rPr lang="pt-BR" dirty="0" smtClean="0"/>
              <a:t>ome</a:t>
            </a:r>
          </a:p>
          <a:p>
            <a:pPr lvl="1"/>
            <a:r>
              <a:rPr lang="pt-BR" dirty="0"/>
              <a:t>m</a:t>
            </a:r>
            <a:r>
              <a:rPr lang="pt-BR" dirty="0" smtClean="0"/>
              <a:t>atricula</a:t>
            </a:r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Métodos</a:t>
            </a:r>
          </a:p>
          <a:p>
            <a:pPr lvl="1"/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inserir nome(“Pedro”)</a:t>
            </a:r>
          </a:p>
          <a:p>
            <a:pPr lvl="1"/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mprimir nome()</a:t>
            </a:r>
          </a:p>
          <a:p>
            <a:pPr lvl="1"/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Inserir matricula(654231)</a:t>
            </a:r>
          </a:p>
          <a:p>
            <a:pPr lvl="1"/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mprimir matricula()</a:t>
            </a:r>
          </a:p>
        </p:txBody>
      </p:sp>
    </p:spTree>
    <p:extLst>
      <p:ext uri="{BB962C8B-B14F-4D97-AF65-F5344CB8AC3E}">
        <p14:creationId xmlns:p14="http://schemas.microsoft.com/office/powerpoint/2010/main" val="34743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Os métodos viabilizam que os objetos </a:t>
            </a:r>
            <a:r>
              <a:rPr lang="pt-BR" sz="3600" dirty="0"/>
              <a:t>comunicam-se entre </a:t>
            </a:r>
            <a:r>
              <a:rPr lang="pt-BR" sz="3600" dirty="0" smtClean="0"/>
              <a:t>si.</a:t>
            </a:r>
          </a:p>
          <a:p>
            <a:pPr lvl="1"/>
            <a:r>
              <a:rPr lang="pt-BR" sz="3200" dirty="0"/>
              <a:t>Através dos métodos é possível</a:t>
            </a:r>
            <a:r>
              <a:rPr lang="pt-BR" sz="3200" dirty="0" smtClean="0"/>
              <a:t>:</a:t>
            </a:r>
          </a:p>
          <a:p>
            <a:pPr lvl="2"/>
            <a:r>
              <a:rPr lang="pt-BR" sz="2800" dirty="0">
                <a:solidFill>
                  <a:srgbClr val="FF0000"/>
                </a:solidFill>
              </a:rPr>
              <a:t>o</a:t>
            </a:r>
            <a:r>
              <a:rPr lang="pt-BR" sz="2800" dirty="0" smtClean="0">
                <a:solidFill>
                  <a:srgbClr val="FF0000"/>
                </a:solidFill>
              </a:rPr>
              <a:t>bter os </a:t>
            </a:r>
            <a:r>
              <a:rPr lang="pt-BR" sz="2800" dirty="0">
                <a:solidFill>
                  <a:srgbClr val="FF0000"/>
                </a:solidFill>
              </a:rPr>
              <a:t>valores de atributos (variáveis) </a:t>
            </a:r>
            <a:r>
              <a:rPr lang="pt-BR" sz="2800" dirty="0" smtClean="0">
                <a:solidFill>
                  <a:srgbClr val="FF0000"/>
                </a:solidFill>
              </a:rPr>
              <a:t>de um objeto;</a:t>
            </a:r>
          </a:p>
          <a:p>
            <a:pPr lvl="2"/>
            <a:r>
              <a:rPr lang="pt-BR" sz="2800" dirty="0">
                <a:solidFill>
                  <a:srgbClr val="FF0000"/>
                </a:solidFill>
              </a:rPr>
              <a:t>alterar o valor de atributos do </a:t>
            </a:r>
            <a:r>
              <a:rPr lang="pt-BR" sz="2800" dirty="0" smtClean="0">
                <a:solidFill>
                  <a:srgbClr val="FF0000"/>
                </a:solidFill>
              </a:rPr>
              <a:t>objeto;</a:t>
            </a:r>
          </a:p>
          <a:p>
            <a:pPr lvl="2"/>
            <a:r>
              <a:rPr lang="pt-BR" sz="2800" dirty="0" smtClean="0">
                <a:solidFill>
                  <a:srgbClr val="FF0000"/>
                </a:solidFill>
              </a:rPr>
              <a:t>fornecer </a:t>
            </a:r>
            <a:r>
              <a:rPr lang="pt-BR" sz="2800" dirty="0">
                <a:solidFill>
                  <a:srgbClr val="FF0000"/>
                </a:solidFill>
              </a:rPr>
              <a:t>informações ao </a:t>
            </a:r>
            <a:r>
              <a:rPr lang="pt-BR" sz="2800" dirty="0" smtClean="0">
                <a:solidFill>
                  <a:srgbClr val="FF0000"/>
                </a:solidFill>
              </a:rPr>
              <a:t>objeto;</a:t>
            </a:r>
            <a:endParaRPr lang="pt-BR" sz="2800" dirty="0">
              <a:solidFill>
                <a:srgbClr val="FF0000"/>
              </a:solidFill>
            </a:endParaRPr>
          </a:p>
          <a:p>
            <a:pPr lvl="2"/>
            <a:endParaRPr lang="pt-BR" dirty="0"/>
          </a:p>
          <a:p>
            <a:pPr marL="914400" lvl="2" indent="0">
              <a:buNone/>
            </a:pPr>
            <a:endParaRPr lang="pt-BR" dirty="0" smtClean="0"/>
          </a:p>
          <a:p>
            <a:pPr lvl="2"/>
            <a:endParaRPr lang="pt-BR" sz="1100" dirty="0" smtClean="0"/>
          </a:p>
          <a:p>
            <a:pPr lvl="2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0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Instanciação e Instância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677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capacidade de um objeto invocar o método de outro objeto é chamado enviar uma </a:t>
            </a:r>
            <a:r>
              <a:rPr lang="pt-BR" dirty="0" smtClean="0">
                <a:solidFill>
                  <a:srgbClr val="FF0000"/>
                </a:solidFill>
              </a:rPr>
              <a:t>MENSAGEM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Desta forma, </a:t>
            </a:r>
            <a:r>
              <a:rPr lang="pt-BR" dirty="0" smtClean="0">
                <a:solidFill>
                  <a:srgbClr val="FF0000"/>
                </a:solidFill>
              </a:rPr>
              <a:t>mensagens </a:t>
            </a:r>
            <a:r>
              <a:rPr lang="pt-BR" dirty="0"/>
              <a:t>possibilitam a interação entre os objetos.</a:t>
            </a:r>
          </a:p>
        </p:txBody>
      </p:sp>
    </p:spTree>
    <p:extLst>
      <p:ext uri="{BB962C8B-B14F-4D97-AF65-F5344CB8AC3E}">
        <p14:creationId xmlns:p14="http://schemas.microsoft.com/office/powerpoint/2010/main" val="373633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Exemplo.</a:t>
            </a:r>
          </a:p>
          <a:p>
            <a:r>
              <a:rPr lang="pt-BR" dirty="0" smtClean="0"/>
              <a:t>Quando o objeto A deseja que o objeto B execute um dos seus métodos.</a:t>
            </a:r>
          </a:p>
          <a:p>
            <a:r>
              <a:rPr lang="pt-BR" dirty="0" smtClean="0"/>
              <a:t>O objeto A envia uma mensagem ao objeto B.</a:t>
            </a:r>
          </a:p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643042" y="4500570"/>
            <a:ext cx="1428760" cy="1000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Objeto A</a:t>
            </a:r>
            <a:endParaRPr lang="pt-BR" sz="24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643702" y="4500570"/>
            <a:ext cx="1571636" cy="1000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Objeto B</a:t>
            </a:r>
            <a:endParaRPr lang="pt-BR" sz="2400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071802" y="4786322"/>
            <a:ext cx="35719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255947" y="4253219"/>
            <a:ext cx="310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Inserir aluno (“Pedro”)</a:t>
            </a:r>
            <a:endParaRPr lang="pt-BR" sz="2400" dirty="0"/>
          </a:p>
        </p:txBody>
      </p:sp>
      <p:cxnSp>
        <p:nvCxnSpPr>
          <p:cNvPr id="12" name="Conector de seta reta 11"/>
          <p:cNvCxnSpPr/>
          <p:nvPr/>
        </p:nvCxnSpPr>
        <p:spPr>
          <a:xfrm rot="10800000">
            <a:off x="3071802" y="5214950"/>
            <a:ext cx="35719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000364" y="5357826"/>
            <a:ext cx="3737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Aluno inserido com sucesso!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735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dirty="0"/>
              <a:t>mensagem contém: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nome do método;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argumentos do </a:t>
            </a:r>
            <a:r>
              <a:rPr lang="pt-BR" dirty="0" smtClean="0">
                <a:solidFill>
                  <a:srgbClr val="FF0000"/>
                </a:solidFill>
              </a:rPr>
              <a:t>método;</a:t>
            </a:r>
          </a:p>
          <a:p>
            <a:r>
              <a:rPr lang="pt-BR" dirty="0"/>
              <a:t>A resposta a uma mensagem é o </a:t>
            </a:r>
            <a:r>
              <a:rPr lang="pt-BR" dirty="0" smtClean="0"/>
              <a:t>resultado da </a:t>
            </a:r>
            <a:r>
              <a:rPr lang="pt-BR" dirty="0"/>
              <a:t>execução do método correspondente.</a:t>
            </a:r>
          </a:p>
          <a:p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4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4EDD380-A430-4234-BCF8-06926E6EE4D2}" type="slidenum">
              <a:rPr lang="pt-BR" sz="1400">
                <a:latin typeface="Verdana" panose="020B0604030504040204" pitchFamily="34" charset="0"/>
              </a:rPr>
              <a:pPr/>
              <a:t>23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Envio de Mensagem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/>
          </a:bodyPr>
          <a:lstStyle/>
          <a:p>
            <a:pPr marL="457200" indent="-457200" eaLnBrk="1" hangingPunct="1"/>
            <a:r>
              <a:rPr lang="pt-BR" b="1" dirty="0" smtClean="0"/>
              <a:t>Envio de mensagem</a:t>
            </a:r>
            <a:r>
              <a:rPr lang="pt-BR" dirty="0" smtClean="0"/>
              <a:t> é quando invocamos um método de um objeto.</a:t>
            </a:r>
          </a:p>
          <a:p>
            <a:pPr marL="457200" indent="-457200" eaLnBrk="1" hangingPunct="1"/>
            <a:r>
              <a:rPr lang="pt-BR" dirty="0" smtClean="0"/>
              <a:t>Nada mais é do que chamar um método de um objeto.</a:t>
            </a:r>
          </a:p>
          <a:p>
            <a:pPr marL="457200" indent="-457200" eaLnBrk="1" hangingPunct="1"/>
            <a:r>
              <a:rPr lang="pt-BR" dirty="0" smtClean="0"/>
              <a:t>Exemplo:</a:t>
            </a:r>
          </a:p>
          <a:p>
            <a:pPr marL="914400" lvl="1" indent="-457200" eaLnBrk="1" hangingPunct="1"/>
            <a:r>
              <a:rPr lang="pt-BR" dirty="0" smtClean="0"/>
              <a:t>envio da mensagem "</a:t>
            </a:r>
            <a:r>
              <a:rPr lang="pt-BR" b="1" dirty="0" smtClean="0"/>
              <a:t>frajola,</a:t>
            </a:r>
            <a:r>
              <a:rPr lang="pt-BR" dirty="0" smtClean="0"/>
              <a:t> </a:t>
            </a:r>
            <a:r>
              <a:rPr lang="pt-BR" b="1" dirty="0" smtClean="0"/>
              <a:t>coma</a:t>
            </a:r>
            <a:r>
              <a:rPr lang="pt-BR" dirty="0" smtClean="0"/>
              <a:t>": </a:t>
            </a:r>
            <a:r>
              <a:rPr lang="pt-BR" dirty="0" err="1" smtClean="0"/>
              <a:t>frajola.comer</a:t>
            </a:r>
            <a:r>
              <a:rPr lang="pt-BR" dirty="0" smtClean="0"/>
              <a:t>();</a:t>
            </a:r>
          </a:p>
          <a:p>
            <a:pPr marL="914400" lvl="1" indent="-457200" eaLnBrk="1" hangingPunct="1"/>
            <a:r>
              <a:rPr lang="pt-BR" dirty="0" smtClean="0"/>
              <a:t>envio da mensagem "</a:t>
            </a:r>
            <a:r>
              <a:rPr lang="pt-BR" b="1" dirty="0" smtClean="0"/>
              <a:t>frajola,</a:t>
            </a:r>
            <a:r>
              <a:rPr lang="pt-BR" dirty="0" smtClean="0"/>
              <a:t> </a:t>
            </a:r>
            <a:r>
              <a:rPr lang="pt-BR" b="1" dirty="0" smtClean="0"/>
              <a:t>corra</a:t>
            </a:r>
            <a:r>
              <a:rPr lang="pt-BR" dirty="0" smtClean="0"/>
              <a:t>": </a:t>
            </a:r>
            <a:r>
              <a:rPr lang="pt-BR" dirty="0" err="1" smtClean="0"/>
              <a:t>frajola.correr</a:t>
            </a:r>
            <a:r>
              <a:rPr lang="pt-BR" dirty="0" smtClean="0"/>
              <a:t>();</a:t>
            </a:r>
          </a:p>
          <a:p>
            <a:pPr marL="914400" lvl="1" indent="-457200" eaLnBrk="1" hangingPunct="1"/>
            <a:r>
              <a:rPr lang="pt-BR" dirty="0" smtClean="0"/>
              <a:t>envio da mensagem "</a:t>
            </a:r>
            <a:r>
              <a:rPr lang="pt-BR" b="1" dirty="0" smtClean="0"/>
              <a:t>frajola,</a:t>
            </a:r>
            <a:r>
              <a:rPr lang="pt-BR" dirty="0" smtClean="0"/>
              <a:t> </a:t>
            </a:r>
            <a:r>
              <a:rPr lang="pt-BR" b="1" dirty="0" smtClean="0"/>
              <a:t>faça aniversário</a:t>
            </a:r>
            <a:r>
              <a:rPr lang="pt-BR" dirty="0" smtClean="0"/>
              <a:t>": </a:t>
            </a:r>
            <a:r>
              <a:rPr lang="pt-BR" dirty="0" err="1" smtClean="0"/>
              <a:t>frajola.fazerAniversario</a:t>
            </a:r>
            <a:r>
              <a:rPr lang="pt-BR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7666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E2739B5-21C8-41B5-A58B-966216B8EE11}" type="slidenum">
              <a:rPr lang="pt-BR" sz="1400">
                <a:latin typeface="Verdana" panose="020B0604030504040204" pitchFamily="34" charset="0"/>
              </a:rPr>
              <a:pPr/>
              <a:t>24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82000" cy="838200"/>
          </a:xfrm>
          <a:noFill/>
        </p:spPr>
        <p:txBody>
          <a:bodyPr/>
          <a:lstStyle/>
          <a:p>
            <a:pPr eaLnBrk="1" hangingPunct="1"/>
            <a:r>
              <a:rPr lang="pt-BR" sz="2800" smtClean="0"/>
              <a:t>Envio de mensagens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sz="1600" b="1" dirty="0" smtClean="0">
                <a:latin typeface="Courier New" panose="02070309020205020404" pitchFamily="49" charset="0"/>
              </a:rPr>
              <a:t>Arquivo: GatoPrincipal3.java</a:t>
            </a:r>
            <a:endParaRPr lang="en-US" sz="16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public class GatoPrincipal3 {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public static void main(String[] </a:t>
            </a:r>
            <a:r>
              <a:rPr lang="en-US" sz="1600" dirty="0" err="1" smtClean="0">
                <a:latin typeface="Courier New" panose="02070309020205020404" pitchFamily="49" charset="0"/>
              </a:rPr>
              <a:t>args</a:t>
            </a:r>
            <a:r>
              <a:rPr lang="en-US" sz="1600" dirty="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// </a:t>
            </a:r>
            <a:r>
              <a:rPr lang="en-US" sz="1600" dirty="0" err="1" smtClean="0">
                <a:latin typeface="Courier New" panose="02070309020205020404" pitchFamily="49" charset="0"/>
              </a:rPr>
              <a:t>Instanciação</a:t>
            </a:r>
            <a:r>
              <a:rPr lang="en-US" sz="1600" dirty="0" smtClean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</a:rPr>
              <a:t>Gato</a:t>
            </a:r>
            <a:r>
              <a:rPr lang="en-US" sz="1600" dirty="0" smtClean="0"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</a:rPr>
              <a:t>frajola</a:t>
            </a:r>
            <a:r>
              <a:rPr lang="en-US" sz="1600" dirty="0" smtClean="0">
                <a:latin typeface="Courier New" panose="02070309020205020404" pitchFamily="49" charset="0"/>
              </a:rPr>
              <a:t> = new </a:t>
            </a:r>
            <a:r>
              <a:rPr lang="en-US" sz="1600" dirty="0" err="1" smtClean="0">
                <a:latin typeface="Courier New" panose="02070309020205020404" pitchFamily="49" charset="0"/>
              </a:rPr>
              <a:t>Gato</a:t>
            </a:r>
            <a:r>
              <a:rPr lang="en-US" sz="16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Tx/>
              <a:buNone/>
            </a:pPr>
            <a:endParaRPr lang="en-US" sz="16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// </a:t>
            </a:r>
            <a:r>
              <a:rPr lang="en-US" sz="1600" dirty="0" err="1" smtClean="0">
                <a:latin typeface="Courier New" panose="02070309020205020404" pitchFamily="49" charset="0"/>
              </a:rPr>
              <a:t>Atribuindo</a:t>
            </a:r>
            <a:r>
              <a:rPr lang="en-US" sz="1600" dirty="0" smtClean="0">
                <a:latin typeface="Courier New" panose="02070309020205020404" pitchFamily="49" charset="0"/>
              </a:rPr>
              <a:t> dados </a:t>
            </a:r>
            <a:r>
              <a:rPr lang="en-US" sz="1600" dirty="0" err="1" smtClean="0">
                <a:latin typeface="Courier New" panose="02070309020205020404" pitchFamily="49" charset="0"/>
              </a:rPr>
              <a:t>ao</a:t>
            </a:r>
            <a:r>
              <a:rPr lang="en-US" sz="1600" dirty="0" smtClean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gato</a:t>
            </a:r>
            <a:r>
              <a:rPr lang="en-US" sz="1600" dirty="0" smtClean="0"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</a:rPr>
              <a:t>frajola</a:t>
            </a:r>
            <a:endParaRPr lang="en-US" sz="16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</a:t>
            </a:r>
            <a:r>
              <a:rPr lang="en-US" sz="1600" b="1" dirty="0" err="1" smtClean="0">
                <a:latin typeface="Courier New" panose="02070309020205020404" pitchFamily="49" charset="0"/>
              </a:rPr>
              <a:t>frajola</a:t>
            </a:r>
            <a:r>
              <a:rPr lang="en-US" sz="1600" dirty="0" err="1" smtClean="0">
                <a:latin typeface="Courier New" panose="02070309020205020404" pitchFamily="49" charset="0"/>
              </a:rPr>
              <a:t>.nome</a:t>
            </a:r>
            <a:r>
              <a:rPr lang="en-US" sz="1600" dirty="0" smtClean="0">
                <a:latin typeface="Courier New" panose="02070309020205020404" pitchFamily="49" charset="0"/>
              </a:rPr>
              <a:t> = "</a:t>
            </a:r>
            <a:r>
              <a:rPr lang="en-US" sz="1600" dirty="0" err="1" smtClean="0">
                <a:latin typeface="Courier New" panose="02070309020205020404" pitchFamily="49" charset="0"/>
              </a:rPr>
              <a:t>Frajola</a:t>
            </a:r>
            <a:r>
              <a:rPr lang="en-US" sz="1600" dirty="0" smtClean="0">
                <a:latin typeface="Courier New" panose="02070309020205020404" pitchFamily="49" charset="0"/>
              </a:rPr>
              <a:t>";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</a:t>
            </a:r>
            <a:r>
              <a:rPr lang="en-US" sz="1600" b="1" dirty="0" err="1" smtClean="0">
                <a:latin typeface="Courier New" panose="02070309020205020404" pitchFamily="49" charset="0"/>
              </a:rPr>
              <a:t>frajola</a:t>
            </a:r>
            <a:r>
              <a:rPr lang="en-US" sz="1600" dirty="0" err="1" smtClean="0">
                <a:latin typeface="Courier New" panose="02070309020205020404" pitchFamily="49" charset="0"/>
              </a:rPr>
              <a:t>.idade</a:t>
            </a:r>
            <a:r>
              <a:rPr lang="en-US" sz="1600" dirty="0" smtClean="0">
                <a:latin typeface="Courier New" panose="02070309020205020404" pitchFamily="49" charset="0"/>
              </a:rPr>
              <a:t> = 2;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</a:t>
            </a:r>
            <a:r>
              <a:rPr lang="en-US" sz="1600" b="1" dirty="0" err="1" smtClean="0">
                <a:latin typeface="Courier New" panose="02070309020205020404" pitchFamily="49" charset="0"/>
              </a:rPr>
              <a:t>frajola</a:t>
            </a:r>
            <a:r>
              <a:rPr lang="en-US" sz="1600" dirty="0" err="1" smtClean="0">
                <a:latin typeface="Courier New" panose="02070309020205020404" pitchFamily="49" charset="0"/>
              </a:rPr>
              <a:t>.peso</a:t>
            </a:r>
            <a:r>
              <a:rPr lang="en-US" sz="1600" dirty="0" smtClean="0">
                <a:latin typeface="Courier New" panose="02070309020205020404" pitchFamily="49" charset="0"/>
              </a:rPr>
              <a:t> = 2.3f; // “f” de float.</a:t>
            </a:r>
          </a:p>
          <a:p>
            <a:pPr eaLnBrk="1" hangingPunct="1">
              <a:buFontTx/>
              <a:buNone/>
            </a:pPr>
            <a:endParaRPr lang="en-US" sz="16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</a:t>
            </a:r>
            <a:r>
              <a:rPr lang="en-US" sz="1600" b="1" dirty="0" err="1" smtClean="0">
                <a:latin typeface="Courier New" panose="02070309020205020404" pitchFamily="49" charset="0"/>
              </a:rPr>
              <a:t>frajola</a:t>
            </a:r>
            <a:r>
              <a:rPr lang="en-US" sz="1600" dirty="0" err="1" smtClean="0">
                <a:latin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fazerAniversario</a:t>
            </a:r>
            <a:r>
              <a:rPr lang="en-US" sz="16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</a:t>
            </a:r>
            <a:r>
              <a:rPr lang="en-US" sz="1600" b="1" dirty="0" err="1" smtClean="0">
                <a:latin typeface="Courier New" panose="02070309020205020404" pitchFamily="49" charset="0"/>
              </a:rPr>
              <a:t>frajola</a:t>
            </a:r>
            <a:r>
              <a:rPr lang="en-US" sz="1600" dirty="0" err="1" smtClean="0">
                <a:latin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correr</a:t>
            </a:r>
            <a:r>
              <a:rPr lang="en-US" sz="16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</a:t>
            </a:r>
            <a:r>
              <a:rPr lang="en-US" sz="1600" b="1" dirty="0" err="1" smtClean="0">
                <a:latin typeface="Courier New" panose="02070309020205020404" pitchFamily="49" charset="0"/>
              </a:rPr>
              <a:t>frajola</a:t>
            </a:r>
            <a:r>
              <a:rPr lang="en-US" sz="1600" dirty="0" err="1" smtClean="0">
                <a:latin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correr</a:t>
            </a:r>
            <a:r>
              <a:rPr lang="en-US" sz="16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</a:t>
            </a:r>
            <a:r>
              <a:rPr lang="en-US" sz="1600" b="1" dirty="0" err="1" smtClean="0">
                <a:latin typeface="Courier New" panose="02070309020205020404" pitchFamily="49" charset="0"/>
              </a:rPr>
              <a:t>frajola</a:t>
            </a:r>
            <a:r>
              <a:rPr lang="en-US" sz="1600" dirty="0" err="1" smtClean="0">
                <a:latin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comer</a:t>
            </a:r>
            <a:r>
              <a:rPr lang="en-US" sz="16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</a:t>
            </a:r>
            <a:r>
              <a:rPr lang="en-US" sz="1600" b="1" dirty="0" err="1" smtClean="0">
                <a:latin typeface="Courier New" panose="02070309020205020404" pitchFamily="49" charset="0"/>
              </a:rPr>
              <a:t>frajola</a:t>
            </a:r>
            <a:r>
              <a:rPr lang="en-US" sz="1600" dirty="0" err="1" smtClean="0">
                <a:latin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CC0000"/>
                </a:solidFill>
                <a:latin typeface="Courier New" panose="02070309020205020404" pitchFamily="49" charset="0"/>
              </a:rPr>
              <a:t>fazerAniversario</a:t>
            </a:r>
            <a:r>
              <a:rPr lang="en-US" sz="16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} // </a:t>
            </a:r>
            <a:r>
              <a:rPr lang="en-US" sz="1600" dirty="0" err="1" smtClean="0">
                <a:latin typeface="Courier New" panose="02070309020205020404" pitchFamily="49" charset="0"/>
              </a:rPr>
              <a:t>fim</a:t>
            </a:r>
            <a:r>
              <a:rPr lang="en-US" sz="1600" dirty="0" smtClean="0">
                <a:latin typeface="Courier New" panose="02070309020205020404" pitchFamily="49" charset="0"/>
              </a:rPr>
              <a:t> main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50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Especiais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Construtor</a:t>
            </a:r>
          </a:p>
          <a:p>
            <a:pPr lvl="1"/>
            <a:r>
              <a:rPr lang="pt-BR" dirty="0"/>
              <a:t>criação / </a:t>
            </a:r>
            <a:r>
              <a:rPr lang="pt-BR" dirty="0" smtClean="0"/>
              <a:t>instanciação do objeto.</a:t>
            </a:r>
          </a:p>
          <a:p>
            <a:pPr lvl="1"/>
            <a:r>
              <a:rPr lang="pt-BR" dirty="0"/>
              <a:t>Método que atribui valores default (padrões) para </a:t>
            </a:r>
            <a:r>
              <a:rPr lang="pt-BR" dirty="0" smtClean="0"/>
              <a:t>os atributos </a:t>
            </a:r>
            <a:r>
              <a:rPr lang="pt-BR" dirty="0"/>
              <a:t>de um objeto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Possui o mesmo </a:t>
            </a:r>
            <a:r>
              <a:rPr lang="pt-BR" dirty="0"/>
              <a:t>nome da </a:t>
            </a:r>
            <a:r>
              <a:rPr lang="pt-BR" dirty="0" smtClean="0"/>
              <a:t>classe.</a:t>
            </a:r>
            <a:endParaRPr lang="pt-BR" dirty="0"/>
          </a:p>
          <a:p>
            <a:pPr>
              <a:buNone/>
            </a:pPr>
            <a:endParaRPr lang="pt-BR" sz="1500" dirty="0"/>
          </a:p>
          <a:p>
            <a:pPr lvl="1"/>
            <a:endParaRPr lang="pt-BR" sz="1200" dirty="0"/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339752" y="4725144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Gato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frajola</a:t>
            </a:r>
            <a:r>
              <a:rPr lang="en-US" dirty="0">
                <a:latin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Gato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97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Especiais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Destrutor</a:t>
            </a:r>
          </a:p>
          <a:p>
            <a:pPr lvl="1"/>
            <a:r>
              <a:rPr lang="pt-BR" dirty="0"/>
              <a:t>Método que libera o espaço ocupado pelo objeto da memória.</a:t>
            </a:r>
          </a:p>
          <a:p>
            <a:pPr lvl="1"/>
            <a:r>
              <a:rPr lang="pt-BR" dirty="0"/>
              <a:t>Invocado quando o objeto será destruído da memória.</a:t>
            </a:r>
          </a:p>
          <a:p>
            <a:pPr lvl="1"/>
            <a:r>
              <a:rPr lang="pt-BR" b="1" dirty="0"/>
              <a:t>Problema: em Java não possui um método destrutor, fica por conta do da </a:t>
            </a:r>
            <a:r>
              <a:rPr lang="pt-BR" b="1" i="1" dirty="0"/>
              <a:t>coleta de lixo (</a:t>
            </a:r>
            <a:r>
              <a:rPr lang="pt-BR" b="1" i="1" dirty="0" err="1"/>
              <a:t>garbage</a:t>
            </a:r>
            <a:r>
              <a:rPr lang="pt-BR" b="1" i="1" dirty="0"/>
              <a:t> </a:t>
            </a:r>
            <a:r>
              <a:rPr lang="pt-BR" b="1" i="1" dirty="0" err="1"/>
              <a:t>collection</a:t>
            </a:r>
            <a:r>
              <a:rPr lang="pt-BR" b="1" i="1" dirty="0"/>
              <a:t>)</a:t>
            </a:r>
            <a:endParaRPr lang="pt-BR" sz="700" b="1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408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solidFill>
                  <a:srgbClr val="FF0000"/>
                </a:solidFill>
              </a:rPr>
              <a:t>encapsulamento</a:t>
            </a:r>
            <a:r>
              <a:rPr lang="pt-BR" dirty="0"/>
              <a:t> é uma forma </a:t>
            </a:r>
            <a:r>
              <a:rPr lang="pt-BR" dirty="0" smtClean="0"/>
              <a:t>de restringir </a:t>
            </a:r>
            <a:r>
              <a:rPr lang="pt-BR" dirty="0"/>
              <a:t>o acesso </a:t>
            </a:r>
            <a:r>
              <a:rPr lang="pt-BR" dirty="0" smtClean="0"/>
              <a:t>aos </a:t>
            </a:r>
            <a:r>
              <a:rPr lang="pt-BR" dirty="0" smtClean="0">
                <a:solidFill>
                  <a:srgbClr val="FF0000"/>
                </a:solidFill>
              </a:rPr>
              <a:t>atributos</a:t>
            </a:r>
            <a:r>
              <a:rPr lang="pt-BR" dirty="0" smtClean="0"/>
              <a:t> e aos </a:t>
            </a:r>
            <a:r>
              <a:rPr lang="pt-BR" dirty="0" smtClean="0">
                <a:solidFill>
                  <a:srgbClr val="FF0000"/>
                </a:solidFill>
              </a:rPr>
              <a:t>métodos</a:t>
            </a:r>
            <a:r>
              <a:rPr lang="pt-BR" dirty="0" smtClean="0"/>
              <a:t> de </a:t>
            </a:r>
            <a:r>
              <a:rPr lang="pt-BR" dirty="0"/>
              <a:t>um objeto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Um objeto que precisa da colaboração de outro objeto </a:t>
            </a:r>
            <a:r>
              <a:rPr lang="pt-BR" dirty="0"/>
              <a:t>para realizar alguma </a:t>
            </a:r>
            <a:r>
              <a:rPr lang="pt-BR" dirty="0" smtClean="0"/>
              <a:t>tarefa simplesmente </a:t>
            </a:r>
            <a:r>
              <a:rPr lang="pt-BR" dirty="0"/>
              <a:t>envia uma mensagem a </a:t>
            </a:r>
            <a:r>
              <a:rPr lang="pt-BR" dirty="0" smtClean="0"/>
              <a:t>este último</a:t>
            </a:r>
            <a:r>
              <a:rPr lang="pt-BR" dirty="0"/>
              <a:t>.</a:t>
            </a:r>
            <a:endParaRPr lang="pt-BR" sz="650" dirty="0"/>
          </a:p>
          <a:p>
            <a:pPr lvl="1"/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643042" y="4967599"/>
            <a:ext cx="1428760" cy="1000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Objeto A</a:t>
            </a:r>
            <a:endParaRPr lang="pt-BR" sz="24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643702" y="4967599"/>
            <a:ext cx="1571636" cy="1000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Objeto B</a:t>
            </a:r>
            <a:endParaRPr lang="pt-BR" sz="2400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3071802" y="5253351"/>
            <a:ext cx="35719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255947" y="4720248"/>
            <a:ext cx="310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Inserir aluno (“Pedro”)</a:t>
            </a:r>
            <a:endParaRPr lang="pt-BR" sz="2400" dirty="0"/>
          </a:p>
        </p:txBody>
      </p:sp>
      <p:cxnSp>
        <p:nvCxnSpPr>
          <p:cNvPr id="8" name="Conector de seta reta 7"/>
          <p:cNvCxnSpPr/>
          <p:nvPr/>
        </p:nvCxnSpPr>
        <p:spPr>
          <a:xfrm rot="10800000">
            <a:off x="3071802" y="5681979"/>
            <a:ext cx="35719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000364" y="5824855"/>
            <a:ext cx="3737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Aluno inserido com sucesso!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276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Objeto DVD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7797231" cy="353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458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Esconde a estrutura dos dados e  </a:t>
            </a:r>
            <a:r>
              <a:rPr lang="pt-BR" dirty="0"/>
              <a:t>implementação interna </a:t>
            </a:r>
            <a:r>
              <a:rPr lang="pt-BR" dirty="0" smtClean="0"/>
              <a:t>dos métodos do objeto.</a:t>
            </a:r>
          </a:p>
          <a:p>
            <a:r>
              <a:rPr lang="pt-BR" dirty="0"/>
              <a:t>Mudanças </a:t>
            </a:r>
            <a:r>
              <a:rPr lang="pt-BR" dirty="0" smtClean="0"/>
              <a:t>internas na implementação dos métodos </a:t>
            </a:r>
            <a:r>
              <a:rPr lang="pt-BR" dirty="0"/>
              <a:t>não têm impacto sobre </a:t>
            </a:r>
            <a:r>
              <a:rPr lang="pt-BR" dirty="0" smtClean="0"/>
              <a:t>os objetos clientes.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6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45C45FC-3DDE-4FE5-BAD6-FF564DA06FE0}" type="slidenum">
              <a:rPr lang="pt-BR" sz="1400">
                <a:latin typeface="Verdana" panose="020B0604030504040204" pitchFamily="34" charset="0"/>
              </a:rPr>
              <a:pPr/>
              <a:t>3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dirty="0" smtClean="0"/>
              <a:t>Instanciação e Instância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/>
          </a:bodyPr>
          <a:lstStyle/>
          <a:p>
            <a:pPr marL="457200" indent="-457200" eaLnBrk="1" hangingPunct="1"/>
            <a:r>
              <a:rPr lang="pt-BR" b="1" smtClean="0"/>
              <a:t>Instanciação</a:t>
            </a:r>
            <a:r>
              <a:rPr lang="pt-BR" smtClean="0"/>
              <a:t> é o processo que permite um objeto ser criado a partir de uma classe.</a:t>
            </a:r>
          </a:p>
          <a:p>
            <a:pPr marL="457200" indent="-457200" eaLnBrk="1" hangingPunct="1"/>
            <a:r>
              <a:rPr lang="pt-BR" smtClean="0"/>
              <a:t>Quando instanciamos ("criamos") um objeto de uma classe, o objeto passa a existir na memória.</a:t>
            </a:r>
          </a:p>
          <a:p>
            <a:pPr marL="457200" indent="-457200" eaLnBrk="1" hangingPunct="1"/>
            <a:r>
              <a:rPr lang="pt-BR" smtClean="0"/>
              <a:t>E quando o objeto é instanciado podemos começar a usá-lo.</a:t>
            </a:r>
          </a:p>
          <a:p>
            <a:pPr marL="457200" indent="-457200" eaLnBrk="1" hangingPunct="1"/>
            <a:r>
              <a:rPr lang="pt-BR" smtClean="0"/>
              <a:t>Dizemos que um objeto é uma </a:t>
            </a:r>
            <a:r>
              <a:rPr lang="pt-BR" b="1" smtClean="0"/>
              <a:t>instância</a:t>
            </a:r>
            <a:r>
              <a:rPr lang="pt-BR" smtClean="0"/>
              <a:t> de uma classe. Exemplo: os objetos Tom, Frajola e Garfield são </a:t>
            </a:r>
            <a:r>
              <a:rPr lang="pt-BR" b="1" smtClean="0"/>
              <a:t>instâncias</a:t>
            </a:r>
            <a:r>
              <a:rPr lang="pt-BR" smtClean="0"/>
              <a:t> da classe </a:t>
            </a:r>
            <a:r>
              <a:rPr lang="pt-BR" b="1" smtClean="0"/>
              <a:t>Gato</a:t>
            </a:r>
            <a:r>
              <a:rPr lang="pt-BR" smtClean="0"/>
              <a:t>.</a:t>
            </a:r>
          </a:p>
          <a:p>
            <a:pPr marL="457200" indent="-457200"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78979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objetos clientes conhecem somente as </a:t>
            </a:r>
            <a:r>
              <a:rPr lang="pt-BR" dirty="0" smtClean="0">
                <a:solidFill>
                  <a:srgbClr val="FF0000"/>
                </a:solidFill>
              </a:rPr>
              <a:t>assinaturas dos métodos </a:t>
            </a:r>
            <a:r>
              <a:rPr lang="pt-BR" dirty="0" smtClean="0"/>
              <a:t>requisitados.</a:t>
            </a:r>
          </a:p>
          <a:p>
            <a:r>
              <a:rPr lang="pt-BR" dirty="0" smtClean="0"/>
              <a:t>Geralmente, utiliza-se </a:t>
            </a:r>
            <a:r>
              <a:rPr lang="pt-BR" b="1" dirty="0" smtClean="0">
                <a:solidFill>
                  <a:srgbClr val="FF0000"/>
                </a:solidFill>
              </a:rPr>
              <a:t>modificadores de acesso</a:t>
            </a:r>
            <a:r>
              <a:rPr lang="pt-BR" dirty="0" smtClean="0"/>
              <a:t> para privar os atributos do acesso direto (tornando-os privados) </a:t>
            </a:r>
          </a:p>
          <a:p>
            <a:r>
              <a:rPr lang="pt-BR" dirty="0" smtClean="0"/>
              <a:t>Implementa-se os </a:t>
            </a:r>
            <a:r>
              <a:rPr lang="pt-BR" dirty="0" smtClean="0">
                <a:solidFill>
                  <a:srgbClr val="FF0000"/>
                </a:solidFill>
              </a:rPr>
              <a:t>métodos </a:t>
            </a:r>
            <a:r>
              <a:rPr lang="pt-BR" dirty="0" smtClean="0"/>
              <a:t>que acessam e alteram os atributos como </a:t>
            </a:r>
            <a:r>
              <a:rPr lang="pt-BR" dirty="0" smtClean="0">
                <a:solidFill>
                  <a:srgbClr val="FF0000"/>
                </a:solidFill>
              </a:rPr>
              <a:t>públicos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Modificador de acesso</a:t>
            </a:r>
          </a:p>
          <a:p>
            <a:pPr lvl="1"/>
            <a:r>
              <a:rPr lang="pt-BR" dirty="0" smtClean="0"/>
              <a:t>É uma palavra-chave que define um </a:t>
            </a:r>
            <a:r>
              <a:rPr lang="pt-BR" dirty="0" smtClean="0">
                <a:hlinkClick r:id="rId2" tooltip="Atributo (programação)"/>
              </a:rPr>
              <a:t>atributo</a:t>
            </a:r>
            <a:r>
              <a:rPr lang="pt-BR" dirty="0" smtClean="0"/>
              <a:t> ou </a:t>
            </a:r>
            <a:r>
              <a:rPr lang="pt-BR" dirty="0" smtClean="0">
                <a:hlinkClick r:id="rId3" tooltip="Método (programação)"/>
              </a:rPr>
              <a:t>método</a:t>
            </a:r>
            <a:r>
              <a:rPr lang="pt-BR" dirty="0" smtClean="0"/>
              <a:t> como :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público</a:t>
            </a:r>
            <a:r>
              <a:rPr lang="pt-BR" dirty="0" smtClean="0"/>
              <a:t> (ou </a:t>
            </a:r>
            <a:r>
              <a:rPr lang="pt-BR" dirty="0" err="1" smtClean="0"/>
              <a:t>public</a:t>
            </a:r>
            <a:r>
              <a:rPr lang="pt-BR" dirty="0" smtClean="0"/>
              <a:t>, qualquer classe pode ter acesso)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privado</a:t>
            </a:r>
            <a:r>
              <a:rPr lang="pt-BR" dirty="0" smtClean="0"/>
              <a:t> (ou </a:t>
            </a:r>
            <a:r>
              <a:rPr lang="pt-BR" dirty="0" err="1" smtClean="0"/>
              <a:t>private</a:t>
            </a:r>
            <a:r>
              <a:rPr lang="pt-BR" dirty="0" smtClean="0"/>
              <a:t>, apenas os métodos da própria classe pode manipular o atributo) ;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protegido</a:t>
            </a:r>
            <a:r>
              <a:rPr lang="pt-BR" dirty="0" smtClean="0"/>
              <a:t> (ou </a:t>
            </a:r>
            <a:r>
              <a:rPr lang="pt-BR" dirty="0" err="1" smtClean="0"/>
              <a:t>protected</a:t>
            </a:r>
            <a:r>
              <a:rPr lang="pt-BR" dirty="0" smtClean="0"/>
              <a:t>, pode ser acessado apenas pela própria classe ou pelas suas subclasses).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6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BBD9C9C-C79D-4CC2-B62E-A1C923A85771}" type="slidenum">
              <a:rPr lang="pt-BR" sz="1400">
                <a:latin typeface="Verdana" panose="020B0604030504040204" pitchFamily="34" charset="0"/>
              </a:rPr>
              <a:pPr/>
              <a:t>32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Receita para programar OO*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buFontTx/>
              <a:buAutoNum type="arabicPeriod"/>
            </a:pPr>
            <a:r>
              <a:rPr lang="pt-BR" dirty="0" smtClean="0"/>
              <a:t>Descubra os </a:t>
            </a:r>
            <a:r>
              <a:rPr lang="pt-BR" b="1" dirty="0" smtClean="0">
                <a:solidFill>
                  <a:srgbClr val="FF0000"/>
                </a:solidFill>
              </a:rPr>
              <a:t>objetos</a:t>
            </a:r>
            <a:r>
              <a:rPr lang="pt-BR" dirty="0" smtClean="0"/>
              <a:t> do problema.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pt-BR" dirty="0" smtClean="0"/>
              <a:t>Identifique as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classes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às quais pertencem os objetos.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pt-BR" dirty="0" smtClean="0"/>
              <a:t>Implemente as classes utilizando uma linguagem de programação OO.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pt-BR" dirty="0" smtClean="0"/>
              <a:t>Em seu programa, </a:t>
            </a:r>
            <a:r>
              <a:rPr lang="pt-BR" b="1" dirty="0" smtClean="0">
                <a:solidFill>
                  <a:srgbClr val="FF0000"/>
                </a:solidFill>
              </a:rPr>
              <a:t>instancie</a:t>
            </a:r>
            <a:r>
              <a:rPr lang="pt-BR" dirty="0" smtClean="0"/>
              <a:t> objetos a partir das classes por </a:t>
            </a:r>
            <a:r>
              <a:rPr lang="pt-BR" smtClean="0"/>
              <a:t>meio de métodos construtores.</a:t>
            </a:r>
            <a:endParaRPr lang="pt-BR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pt-BR" dirty="0" smtClean="0"/>
              <a:t>Use os objetos para resolver o problema inicial.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pt-BR" dirty="0" smtClean="0"/>
              <a:t>Venda seu programa e fique milionário!</a:t>
            </a:r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6489700" y="6400800"/>
            <a:ext cx="188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pt-BR" sz="1600">
                <a:latin typeface="Verdana" panose="020B0604030504040204" pitchFamily="34" charset="0"/>
              </a:rPr>
              <a:t>*para iniciantes!</a:t>
            </a:r>
          </a:p>
        </p:txBody>
      </p:sp>
    </p:spTree>
    <p:extLst>
      <p:ext uri="{BB962C8B-B14F-4D97-AF65-F5344CB8AC3E}">
        <p14:creationId xmlns:p14="http://schemas.microsoft.com/office/powerpoint/2010/main" val="7772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7626085-F709-48D3-99EA-D952B5507150}" type="slidenum">
              <a:rPr lang="pt-BR" sz="1400">
                <a:latin typeface="Verdana" panose="020B0604030504040204" pitchFamily="34" charset="0"/>
              </a:rPr>
              <a:pPr/>
              <a:t>33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00CC00"/>
                </a:solidFill>
              </a:rPr>
              <a:t>Exercícios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marL="457200" indent="-457200" algn="just" eaLnBrk="1" hangingPunct="1">
              <a:buFontTx/>
              <a:buNone/>
            </a:pPr>
            <a:r>
              <a:rPr lang="pt-BR" b="1" dirty="0" smtClean="0"/>
              <a:t>Q1</a:t>
            </a:r>
            <a:r>
              <a:rPr lang="pt-BR" dirty="0" smtClean="0"/>
              <a:t>. </a:t>
            </a:r>
            <a:r>
              <a:rPr lang="pt-BR" dirty="0" smtClean="0">
                <a:cs typeface="Arial" panose="020B0604020202020204" pitchFamily="34" charset="0"/>
              </a:rPr>
              <a:t>Verifique se as afirmativas são verdadeiras ou falsas:  </a:t>
            </a:r>
          </a:p>
          <a:p>
            <a:pPr marL="457200" indent="-457200">
              <a:buFontTx/>
              <a:buAutoNum type="alphaLcParenR"/>
            </a:pPr>
            <a:r>
              <a:rPr lang="pt-BR" dirty="0">
                <a:cs typeface="Arial" panose="020B0604020202020204" pitchFamily="34" charset="0"/>
              </a:rPr>
              <a:t>Uma classe é uma instância de um objeto.</a:t>
            </a:r>
          </a:p>
          <a:p>
            <a:pPr marL="457200" indent="-457200" eaLnBrk="1" hangingPunct="1">
              <a:buFontTx/>
              <a:buAutoNum type="alphaLcParenR"/>
            </a:pPr>
            <a:r>
              <a:rPr lang="pt-BR" dirty="0" smtClean="0">
                <a:cs typeface="Arial" panose="020B0604020202020204" pitchFamily="34" charset="0"/>
              </a:rPr>
              <a:t>Em </a:t>
            </a:r>
            <a:r>
              <a:rPr lang="pt-BR" b="1" dirty="0" smtClean="0">
                <a:cs typeface="Arial" panose="020B0604020202020204" pitchFamily="34" charset="0"/>
              </a:rPr>
              <a:t>X</a:t>
            </a:r>
            <a:r>
              <a:rPr lang="pt-BR" dirty="0" smtClean="0">
                <a:cs typeface="Arial" panose="020B0604020202020204" pitchFamily="34" charset="0"/>
              </a:rPr>
              <a:t> </a:t>
            </a:r>
            <a:r>
              <a:rPr lang="pt-BR" b="1" dirty="0" smtClean="0">
                <a:cs typeface="Arial" panose="020B0604020202020204" pitchFamily="34" charset="0"/>
              </a:rPr>
              <a:t>y = new X();</a:t>
            </a:r>
            <a:endParaRPr lang="pt-BR" dirty="0" smtClean="0">
              <a:cs typeface="Arial" panose="020B0604020202020204" pitchFamily="34" charset="0"/>
            </a:endParaRPr>
          </a:p>
          <a:p>
            <a:pPr marL="457200" indent="-457200" algn="just" eaLnBrk="1" hangingPunct="1">
              <a:buFontTx/>
              <a:buNone/>
            </a:pPr>
            <a:r>
              <a:rPr lang="pt-BR" dirty="0" smtClean="0">
                <a:cs typeface="Arial" panose="020B0604020202020204" pitchFamily="34" charset="0"/>
              </a:rPr>
              <a:t>	a variável </a:t>
            </a:r>
            <a:r>
              <a:rPr lang="pt-BR" b="1" dirty="0" smtClean="0">
                <a:cs typeface="Arial" panose="020B0604020202020204" pitchFamily="34" charset="0"/>
              </a:rPr>
              <a:t>y</a:t>
            </a:r>
            <a:r>
              <a:rPr lang="pt-BR" dirty="0" smtClean="0">
                <a:cs typeface="Arial" panose="020B0604020202020204" pitchFamily="34" charset="0"/>
              </a:rPr>
              <a:t> é uma instância da classe </a:t>
            </a:r>
            <a:r>
              <a:rPr lang="pt-BR" b="1" dirty="0" smtClean="0">
                <a:cs typeface="Arial" panose="020B0604020202020204" pitchFamily="34" charset="0"/>
              </a:rPr>
              <a:t>X</a:t>
            </a:r>
            <a:r>
              <a:rPr lang="pt-BR" dirty="0" smtClean="0">
                <a:cs typeface="Arial" panose="020B0604020202020204" pitchFamily="34" charset="0"/>
              </a:rPr>
              <a:t>.</a:t>
            </a:r>
          </a:p>
          <a:p>
            <a:pPr marL="457200" indent="-457200" algn="r" eaLnBrk="1" hangingPunct="1">
              <a:buFontTx/>
              <a:buNone/>
            </a:pPr>
            <a:r>
              <a:rPr lang="pt-BR" dirty="0" smtClean="0">
                <a:cs typeface="Arial" panose="020B0604020202020204" pitchFamily="34" charset="0"/>
              </a:rPr>
              <a:t>(continua)</a:t>
            </a:r>
          </a:p>
        </p:txBody>
      </p:sp>
    </p:spTree>
    <p:extLst>
      <p:ext uri="{BB962C8B-B14F-4D97-AF65-F5344CB8AC3E}">
        <p14:creationId xmlns:p14="http://schemas.microsoft.com/office/powerpoint/2010/main" val="417104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42672D0-4A57-4E8E-B639-6DA311E4B766}" type="slidenum">
              <a:rPr lang="pt-BR" sz="1400">
                <a:latin typeface="Verdana" panose="020B0604030504040204" pitchFamily="34" charset="0"/>
              </a:rPr>
              <a:pPr/>
              <a:t>34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00CC00"/>
                </a:solidFill>
              </a:rPr>
              <a:t>Exercícios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marL="457200" indent="-457200" algn="just" eaLnBrk="1" hangingPunct="1">
              <a:buFontTx/>
              <a:buNone/>
            </a:pPr>
            <a:r>
              <a:rPr lang="pt-BR" b="1" dirty="0" smtClean="0"/>
              <a:t>Q2</a:t>
            </a:r>
            <a:r>
              <a:rPr lang="pt-BR" dirty="0" smtClean="0"/>
              <a:t>. </a:t>
            </a:r>
            <a:r>
              <a:rPr lang="pt-BR" dirty="0" smtClean="0">
                <a:cs typeface="Arial" panose="020B0604020202020204" pitchFamily="34" charset="0"/>
              </a:rPr>
              <a:t>Verifique se as afirmativas são verdadeiras ou falsas: 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>
                <a:cs typeface="Arial" panose="020B0604020202020204" pitchFamily="34" charset="0"/>
              </a:rPr>
              <a:t>Suponha que </a:t>
            </a:r>
            <a:r>
              <a:rPr lang="pt-BR" b="1" dirty="0" smtClean="0">
                <a:cs typeface="Arial" panose="020B0604020202020204" pitchFamily="34" charset="0"/>
              </a:rPr>
              <a:t>y</a:t>
            </a:r>
            <a:r>
              <a:rPr lang="pt-BR" dirty="0" smtClean="0">
                <a:cs typeface="Arial" panose="020B0604020202020204" pitchFamily="34" charset="0"/>
              </a:rPr>
              <a:t> </a:t>
            </a:r>
            <a:r>
              <a:rPr lang="pt-BR" dirty="0">
                <a:cs typeface="Arial" panose="020B0604020202020204" pitchFamily="34" charset="0"/>
              </a:rPr>
              <a:t>seja um objeto da classe </a:t>
            </a:r>
            <a:r>
              <a:rPr lang="pt-BR" b="1" dirty="0">
                <a:cs typeface="Arial" panose="020B0604020202020204" pitchFamily="34" charset="0"/>
              </a:rPr>
              <a:t>X</a:t>
            </a:r>
            <a:r>
              <a:rPr lang="pt-BR" dirty="0" smtClean="0">
                <a:cs typeface="Arial" panose="020B0604020202020204" pitchFamily="34" charset="0"/>
              </a:rPr>
              <a:t> </a:t>
            </a:r>
            <a:r>
              <a:rPr lang="pt-BR" dirty="0">
                <a:cs typeface="Arial" panose="020B0604020202020204" pitchFamily="34" charset="0"/>
              </a:rPr>
              <a:t>e que </a:t>
            </a:r>
            <a:r>
              <a:rPr lang="pt-BR" b="1" dirty="0">
                <a:cs typeface="Arial" panose="020B0604020202020204" pitchFamily="34" charset="0"/>
              </a:rPr>
              <a:t>m()</a:t>
            </a:r>
            <a:r>
              <a:rPr lang="pt-BR" dirty="0">
                <a:cs typeface="Arial" panose="020B0604020202020204" pitchFamily="34" charset="0"/>
              </a:rPr>
              <a:t> seja um método de </a:t>
            </a:r>
            <a:r>
              <a:rPr lang="pt-BR" b="1" dirty="0">
                <a:cs typeface="Arial" panose="020B0604020202020204" pitchFamily="34" charset="0"/>
              </a:rPr>
              <a:t>X</a:t>
            </a:r>
            <a:r>
              <a:rPr lang="pt-BR" dirty="0" smtClean="0">
                <a:cs typeface="Arial" panose="020B0604020202020204" pitchFamily="34" charset="0"/>
              </a:rPr>
              <a:t>. </a:t>
            </a:r>
            <a:r>
              <a:rPr lang="pt-BR" dirty="0">
                <a:cs typeface="Arial" panose="020B0604020202020204" pitchFamily="34" charset="0"/>
              </a:rPr>
              <a:t>Para chamar o método </a:t>
            </a:r>
            <a:r>
              <a:rPr lang="pt-BR" b="1" dirty="0">
                <a:cs typeface="Arial" panose="020B0604020202020204" pitchFamily="34" charset="0"/>
              </a:rPr>
              <a:t>m()</a:t>
            </a:r>
            <a:r>
              <a:rPr lang="pt-BR" dirty="0">
                <a:cs typeface="Arial" panose="020B0604020202020204" pitchFamily="34" charset="0"/>
              </a:rPr>
              <a:t> devemos fazer </a:t>
            </a:r>
            <a:r>
              <a:rPr lang="pt-BR" b="1" dirty="0" err="1" smtClean="0">
                <a:cs typeface="Arial" panose="020B0604020202020204" pitchFamily="34" charset="0"/>
              </a:rPr>
              <a:t>y.m</a:t>
            </a:r>
            <a:r>
              <a:rPr lang="pt-BR" b="1" dirty="0">
                <a:cs typeface="Arial" panose="020B0604020202020204" pitchFamily="34" charset="0"/>
              </a:rPr>
              <a:t>();</a:t>
            </a:r>
            <a:endParaRPr lang="pt-BR" dirty="0">
              <a:cs typeface="Arial" panose="020B0604020202020204" pitchFamily="34" charset="0"/>
            </a:endParaRPr>
          </a:p>
          <a:p>
            <a:pPr marL="514350" indent="-514350" eaLnBrk="1" hangingPunct="1">
              <a:buFont typeface="+mj-lt"/>
              <a:buAutoNum type="alphaLcParenR"/>
            </a:pPr>
            <a:r>
              <a:rPr lang="pt-BR" dirty="0" smtClean="0">
                <a:cs typeface="Arial" panose="020B0604020202020204" pitchFamily="34" charset="0"/>
              </a:rPr>
              <a:t>A principal função de um atributo é armazenar os dados de um objeto; a de um método é armazenar as instâncias de uma classe.</a:t>
            </a:r>
          </a:p>
        </p:txBody>
      </p:sp>
      <p:sp>
        <p:nvSpPr>
          <p:cNvPr id="2" name="Retângulo 1"/>
          <p:cNvSpPr/>
          <p:nvPr/>
        </p:nvSpPr>
        <p:spPr>
          <a:xfrm>
            <a:off x="6271605" y="5871925"/>
            <a:ext cx="1895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r"/>
            <a:r>
              <a:rPr lang="pt-BR" sz="3200" dirty="0">
                <a:cs typeface="Arial" panose="020B0604020202020204" pitchFamily="34" charset="0"/>
              </a:rPr>
              <a:t>(continua)</a:t>
            </a:r>
          </a:p>
        </p:txBody>
      </p:sp>
    </p:spTree>
    <p:extLst>
      <p:ext uri="{BB962C8B-B14F-4D97-AF65-F5344CB8AC3E}">
        <p14:creationId xmlns:p14="http://schemas.microsoft.com/office/powerpoint/2010/main" val="110832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5920169-BD12-40CE-85C6-F82962DC6846}" type="slidenum">
              <a:rPr lang="pt-BR" sz="1400">
                <a:latin typeface="Verdana" panose="020B0604030504040204" pitchFamily="34" charset="0"/>
              </a:rPr>
              <a:pPr/>
              <a:t>35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00CC00"/>
                </a:solidFill>
              </a:rPr>
              <a:t>Exercícios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457200" indent="-457200" algn="just" eaLnBrk="1" hangingPunct="1">
              <a:buFontTx/>
              <a:buNone/>
            </a:pPr>
            <a:r>
              <a:rPr lang="pt-BR" b="1" dirty="0" smtClean="0"/>
              <a:t>Q3</a:t>
            </a:r>
            <a:r>
              <a:rPr lang="pt-BR" dirty="0" smtClean="0"/>
              <a:t>. </a:t>
            </a:r>
            <a:r>
              <a:rPr lang="pt-BR" dirty="0" smtClean="0">
                <a:cs typeface="Arial" panose="020B0604020202020204" pitchFamily="34" charset="0"/>
              </a:rPr>
              <a:t>Verifique se as afirmativas são verdadeiras ou falsas: </a:t>
            </a:r>
          </a:p>
          <a:p>
            <a:pPr marL="514350" indent="-514350" eaLnBrk="1" hangingPunct="1">
              <a:buFont typeface="+mj-lt"/>
              <a:buAutoNum type="alphaLcParenR"/>
            </a:pP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Sempre que uma mensagem é enviada para um objeto, o seu estado se altera.</a:t>
            </a:r>
          </a:p>
          <a:p>
            <a:pPr marL="514350" indent="-514350" eaLnBrk="1" hangingPunct="1">
              <a:buFont typeface="+mj-lt"/>
              <a:buAutoNum type="alphaLcParenR"/>
            </a:pPr>
            <a:r>
              <a:rPr lang="pt-BR" dirty="0" smtClean="0">
                <a:cs typeface="Arial" panose="020B0604020202020204" pitchFamily="34" charset="0"/>
              </a:rPr>
              <a:t>Duas instâncias quaisquer de uma classe podem ter estados iguais, e serem objetos distintos.</a:t>
            </a:r>
          </a:p>
          <a:p>
            <a:pPr marL="514350" indent="-514350" eaLnBrk="1" hangingPunct="1">
              <a:buFont typeface="+mj-lt"/>
              <a:buAutoNum type="alphaLcParenR"/>
            </a:pPr>
            <a:r>
              <a:rPr lang="pt-BR" dirty="0" smtClean="0">
                <a:cs typeface="Arial" panose="020B0604020202020204" pitchFamily="34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pt-BR" b="1" dirty="0" smtClean="0">
                <a:solidFill>
                  <a:srgbClr val="000000"/>
                </a:solidFill>
                <a:cs typeface="Arial" panose="020B0604020202020204" pitchFamily="34" charset="0"/>
              </a:rPr>
              <a:t>K</a:t>
            </a: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pt-BR" b="1" dirty="0" smtClean="0">
                <a:solidFill>
                  <a:srgbClr val="000000"/>
                </a:solidFill>
                <a:cs typeface="Arial" panose="020B0604020202020204" pitchFamily="34" charset="0"/>
              </a:rPr>
              <a:t>p</a:t>
            </a: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pt-BR" b="1" dirty="0" smtClean="0">
                <a:solidFill>
                  <a:srgbClr val="000000"/>
                </a:solidFill>
                <a:cs typeface="Arial" panose="020B0604020202020204" pitchFamily="34" charset="0"/>
              </a:rPr>
              <a:t>=</a:t>
            </a: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pt-BR" b="1" dirty="0" smtClean="0">
                <a:solidFill>
                  <a:srgbClr val="000000"/>
                </a:solidFill>
                <a:cs typeface="Arial" panose="020B0604020202020204" pitchFamily="34" charset="0"/>
              </a:rPr>
              <a:t>new</a:t>
            </a: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pt-BR" b="1" dirty="0" smtClean="0">
                <a:solidFill>
                  <a:srgbClr val="000000"/>
                </a:solidFill>
                <a:cs typeface="Arial" panose="020B0604020202020204" pitchFamily="34" charset="0"/>
              </a:rPr>
              <a:t>K</a:t>
            </a: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	é um exemplo de instanciação de um objeto denominado </a:t>
            </a:r>
            <a:r>
              <a:rPr lang="pt-BR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p</a:t>
            </a: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 da classe </a:t>
            </a:r>
            <a:r>
              <a:rPr lang="pt-BR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K</a:t>
            </a: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 marL="457200" indent="-457200" algn="r" eaLnBrk="1" hangingPunct="1">
              <a:buFontTx/>
              <a:buNone/>
            </a:pPr>
            <a:endParaRPr lang="pt-BR" dirty="0" smtClean="0"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271605" y="5871925"/>
            <a:ext cx="1895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r"/>
            <a:r>
              <a:rPr lang="pt-BR" sz="3200" dirty="0">
                <a:cs typeface="Arial" panose="020B0604020202020204" pitchFamily="34" charset="0"/>
              </a:rPr>
              <a:t>(continua)</a:t>
            </a:r>
          </a:p>
        </p:txBody>
      </p:sp>
    </p:spTree>
    <p:extLst>
      <p:ext uri="{BB962C8B-B14F-4D97-AF65-F5344CB8AC3E}">
        <p14:creationId xmlns:p14="http://schemas.microsoft.com/office/powerpoint/2010/main" val="46445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5920169-BD12-40CE-85C6-F82962DC6846}" type="slidenum">
              <a:rPr lang="pt-BR" sz="1400">
                <a:latin typeface="Verdana" panose="020B0604030504040204" pitchFamily="34" charset="0"/>
              </a:rPr>
              <a:pPr/>
              <a:t>36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00CC00"/>
                </a:solidFill>
              </a:rPr>
              <a:t>Exercícios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 marL="457200" indent="-457200" algn="just" eaLnBrk="1" hangingPunct="1">
              <a:buFontTx/>
              <a:buNone/>
            </a:pPr>
            <a:r>
              <a:rPr lang="pt-BR" b="1" dirty="0" smtClean="0"/>
              <a:t>Q4</a:t>
            </a:r>
            <a:r>
              <a:rPr lang="pt-BR" dirty="0" smtClean="0"/>
              <a:t>. </a:t>
            </a:r>
            <a:r>
              <a:rPr lang="pt-BR" dirty="0" smtClean="0">
                <a:cs typeface="Arial" panose="020B0604020202020204" pitchFamily="34" charset="0"/>
              </a:rPr>
              <a:t>Verifique se as afirmativas são verdadeiras ou falsas: </a:t>
            </a:r>
          </a:p>
          <a:p>
            <a:pPr marL="514350" indent="-514350" eaLnBrk="1" hangingPunct="1">
              <a:buFont typeface="+mj-lt"/>
              <a:buAutoNum type="alphaLcParenR"/>
            </a:pP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O método construtor deve ser usado para construir uma classe.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 smtClean="0"/>
              <a:t>O encapsulamento visa restringir o acesso a implementação </a:t>
            </a:r>
            <a:r>
              <a:rPr lang="pt-BR" dirty="0"/>
              <a:t>interna dos métodos </a:t>
            </a:r>
            <a:r>
              <a:rPr lang="pt-BR" dirty="0" smtClean="0"/>
              <a:t>e aos atributos de um </a:t>
            </a:r>
            <a:r>
              <a:rPr lang="pt-BR" dirty="0"/>
              <a:t>objeto.</a:t>
            </a:r>
          </a:p>
          <a:p>
            <a:pPr marL="514350" indent="-514350" eaLnBrk="1" hangingPunct="1">
              <a:buFont typeface="+mj-lt"/>
              <a:buAutoNum type="alphaLcParenR" startAt="5"/>
            </a:pPr>
            <a:endParaRPr lang="pt-BR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514350" indent="-514350" eaLnBrk="1" hangingPunct="1">
              <a:buFont typeface="+mj-lt"/>
              <a:buAutoNum type="alphaLcParenR" startAt="5"/>
            </a:pPr>
            <a:endParaRPr lang="pt-BR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457200" indent="-457200" eaLnBrk="1" hangingPunct="1">
              <a:buFontTx/>
              <a:buNone/>
            </a:pP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endParaRPr lang="pt-BR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classes que modelam os objetos funcionário e aluno.</a:t>
            </a:r>
          </a:p>
          <a:p>
            <a:r>
              <a:rPr lang="pt-BR" dirty="0" smtClean="0"/>
              <a:t>Especifique os atributos, métodos e construtores.</a:t>
            </a:r>
          </a:p>
          <a:p>
            <a:r>
              <a:rPr lang="pt-BR" dirty="0" smtClean="0"/>
              <a:t>Represente tudo em UML.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6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Instâncias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dirty="0">
                <a:solidFill>
                  <a:srgbClr val="FF0000"/>
                </a:solidFill>
              </a:rPr>
              <a:t>instanciação</a:t>
            </a:r>
            <a:r>
              <a:rPr lang="pt-BR" dirty="0"/>
              <a:t> de um objeto de uma </a:t>
            </a:r>
            <a:r>
              <a:rPr lang="pt-BR" dirty="0" smtClean="0"/>
              <a:t>classe provoca </a:t>
            </a:r>
            <a:r>
              <a:rPr lang="pt-BR" dirty="0"/>
              <a:t>a </a:t>
            </a:r>
            <a:r>
              <a:rPr lang="pt-BR" dirty="0">
                <a:solidFill>
                  <a:srgbClr val="FF0000"/>
                </a:solidFill>
              </a:rPr>
              <a:t>alocação de memória </a:t>
            </a:r>
            <a:r>
              <a:rPr lang="pt-BR" dirty="0"/>
              <a:t>para </a:t>
            </a:r>
            <a:r>
              <a:rPr lang="pt-BR" dirty="0" smtClean="0"/>
              <a:t>criação do objeto.</a:t>
            </a:r>
            <a:endParaRPr lang="pt-BR" dirty="0"/>
          </a:p>
          <a:p>
            <a:r>
              <a:rPr lang="pt-BR" dirty="0" smtClean="0"/>
              <a:t>O objeto obtém uma endereço na memória também chamado de </a:t>
            </a:r>
            <a:r>
              <a:rPr lang="pt-BR" dirty="0" smtClean="0">
                <a:solidFill>
                  <a:srgbClr val="FF0000"/>
                </a:solidFill>
              </a:rPr>
              <a:t>referência.  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Objetos são instâncias de classes!</a:t>
            </a:r>
          </a:p>
          <a:p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5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5E665C3-9678-469B-98DE-E83AC4EB9D74}" type="slidenum">
              <a:rPr lang="pt-BR" sz="1400">
                <a:latin typeface="Verdana" panose="020B0604030504040204" pitchFamily="34" charset="0"/>
              </a:rPr>
              <a:pPr/>
              <a:t>5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Instanciação e Instância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 marL="457200" indent="-457200" eaLnBrk="1" hangingPunct="1"/>
            <a:r>
              <a:rPr lang="pt-BR" dirty="0" smtClean="0"/>
              <a:t>Vamos instanciar um objeto gato da classe Gato:</a:t>
            </a:r>
            <a:endParaRPr lang="en-US" sz="1800" dirty="0" smtClean="0">
              <a:latin typeface="Courier New" panose="02070309020205020404" pitchFamily="49" charset="0"/>
            </a:endParaRPr>
          </a:p>
          <a:p>
            <a:pPr marL="457200" indent="-457200" eaLnBrk="1" hangingPunct="1">
              <a:buFontTx/>
              <a:buNone/>
            </a:pPr>
            <a:endParaRPr lang="en-US" sz="2000" dirty="0" smtClean="0">
              <a:latin typeface="Courier New" panose="02070309020205020404" pitchFamily="49" charset="0"/>
            </a:endParaRPr>
          </a:p>
          <a:p>
            <a:pPr marL="457200" indent="-457200" eaLnBrk="1" hangingPunct="1"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public class </a:t>
            </a:r>
            <a:r>
              <a:rPr lang="en-US" b="1" dirty="0" err="1" smtClean="0">
                <a:latin typeface="Courier New" panose="02070309020205020404" pitchFamily="49" charset="0"/>
              </a:rPr>
              <a:t>InstanciandoUmGato</a:t>
            </a:r>
            <a:r>
              <a:rPr lang="en-US" dirty="0" smtClean="0">
                <a:latin typeface="Courier New" panose="02070309020205020404" pitchFamily="49" charset="0"/>
              </a:rPr>
              <a:t> {</a:t>
            </a:r>
          </a:p>
          <a:p>
            <a:pPr marL="457200" indent="-457200" eaLnBrk="1" hangingPunct="1"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	public static void main(String[] </a:t>
            </a:r>
            <a:r>
              <a:rPr lang="en-US" dirty="0" err="1" smtClean="0">
                <a:latin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</a:rPr>
              <a:t>) {</a:t>
            </a:r>
          </a:p>
          <a:p>
            <a:pPr marL="457200" indent="-457200" eaLnBrk="1" hangingPunct="1">
              <a:buFontTx/>
              <a:buNone/>
            </a:pPr>
            <a:endParaRPr lang="en-US" dirty="0" smtClean="0">
              <a:latin typeface="Courier New" panose="02070309020205020404" pitchFamily="49" charset="0"/>
            </a:endParaRPr>
          </a:p>
          <a:p>
            <a:pPr marL="457200" indent="-457200" eaLnBrk="1" hangingPunct="1"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</a:rPr>
              <a:t>new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</a:rPr>
              <a:t>Gato</a:t>
            </a:r>
            <a:r>
              <a:rPr lang="en-US" dirty="0" smtClean="0">
                <a:latin typeface="Courier New" panose="02070309020205020404" pitchFamily="49" charset="0"/>
              </a:rPr>
              <a:t>();</a:t>
            </a:r>
          </a:p>
          <a:p>
            <a:pPr marL="457200" indent="-457200" eaLnBrk="1" hangingPunct="1">
              <a:buFontTx/>
              <a:buNone/>
            </a:pPr>
            <a:endParaRPr lang="en-US" dirty="0" smtClean="0">
              <a:latin typeface="Courier New" panose="02070309020205020404" pitchFamily="49" charset="0"/>
            </a:endParaRPr>
          </a:p>
          <a:p>
            <a:pPr marL="457200" indent="-457200" eaLnBrk="1" hangingPunct="1"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	}</a:t>
            </a:r>
          </a:p>
          <a:p>
            <a:pPr marL="457200" indent="-457200" eaLnBrk="1" hangingPunct="1"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90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8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3C65351-2149-44A7-ADE3-0771A6C977B2}" type="slidenum">
              <a:rPr lang="pt-BR" sz="1400">
                <a:latin typeface="Verdana" panose="020B0604030504040204" pitchFamily="34" charset="0"/>
              </a:rPr>
              <a:pPr/>
              <a:t>6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Instanciação e Instância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indent="-457200" eaLnBrk="1" hangingPunct="1"/>
            <a:r>
              <a:rPr lang="pt-BR" smtClean="0"/>
              <a:t>O operador </a:t>
            </a:r>
            <a:r>
              <a:rPr lang="pt-BR" b="1" smtClean="0"/>
              <a:t>new</a:t>
            </a:r>
            <a:r>
              <a:rPr lang="pt-BR" smtClean="0"/>
              <a:t> na instrução</a:t>
            </a:r>
          </a:p>
          <a:p>
            <a:pPr marL="1333500" lvl="2" indent="-419100" algn="ctr" eaLnBrk="1" hangingPunct="1">
              <a:buFontTx/>
              <a:buNone/>
            </a:pPr>
            <a:r>
              <a:rPr lang="pt-BR" sz="2600" b="1" smtClean="0"/>
              <a:t>new Gato();</a:t>
            </a:r>
          </a:p>
          <a:p>
            <a:pPr marL="457200" indent="-457200" eaLnBrk="1" hangingPunct="1">
              <a:buFontTx/>
              <a:buNone/>
            </a:pPr>
            <a:r>
              <a:rPr lang="pt-BR" smtClean="0"/>
              <a:t>	instancia um objeto da classe Gato em uma região de memória chamada </a:t>
            </a:r>
            <a:r>
              <a:rPr lang="pt-BR" b="1" smtClean="0"/>
              <a:t>Heap</a:t>
            </a:r>
            <a:r>
              <a:rPr lang="pt-BR" smtClean="0"/>
              <a:t>.</a:t>
            </a:r>
            <a:endParaRPr lang="en-US" sz="2000" smtClean="0">
              <a:latin typeface="Courier New" panose="02070309020205020404" pitchFamily="49" charset="0"/>
            </a:endParaRPr>
          </a:p>
        </p:txBody>
      </p:sp>
      <p:sp>
        <p:nvSpPr>
          <p:cNvPr id="45062" name="Freeform 4"/>
          <p:cNvSpPr>
            <a:spLocks/>
          </p:cNvSpPr>
          <p:nvPr/>
        </p:nvSpPr>
        <p:spPr bwMode="auto">
          <a:xfrm rot="-2079634">
            <a:off x="3200400" y="3849688"/>
            <a:ext cx="2754313" cy="2871787"/>
          </a:xfrm>
          <a:custGeom>
            <a:avLst/>
            <a:gdLst>
              <a:gd name="T0" fmla="*/ 2147483647 w 1045"/>
              <a:gd name="T1" fmla="*/ 2147483647 h 1342"/>
              <a:gd name="T2" fmla="*/ 2147483647 w 1045"/>
              <a:gd name="T3" fmla="*/ 2147483647 h 1342"/>
              <a:gd name="T4" fmla="*/ 2147483647 w 1045"/>
              <a:gd name="T5" fmla="*/ 2147483647 h 1342"/>
              <a:gd name="T6" fmla="*/ 2147483647 w 1045"/>
              <a:gd name="T7" fmla="*/ 2147483647 h 1342"/>
              <a:gd name="T8" fmla="*/ 2147483647 w 1045"/>
              <a:gd name="T9" fmla="*/ 2147483647 h 1342"/>
              <a:gd name="T10" fmla="*/ 2147483647 w 1045"/>
              <a:gd name="T11" fmla="*/ 2147483647 h 1342"/>
              <a:gd name="T12" fmla="*/ 2147483647 w 1045"/>
              <a:gd name="T13" fmla="*/ 2147483647 h 13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45"/>
              <a:gd name="T22" fmla="*/ 0 h 1342"/>
              <a:gd name="T23" fmla="*/ 1045 w 1045"/>
              <a:gd name="T24" fmla="*/ 1342 h 13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45" h="1342">
                <a:moveTo>
                  <a:pt x="469" y="57"/>
                </a:moveTo>
                <a:cubicBezTo>
                  <a:pt x="599" y="0"/>
                  <a:pt x="751" y="62"/>
                  <a:pt x="841" y="153"/>
                </a:cubicBezTo>
                <a:cubicBezTo>
                  <a:pt x="931" y="244"/>
                  <a:pt x="1045" y="417"/>
                  <a:pt x="1009" y="603"/>
                </a:cubicBezTo>
                <a:cubicBezTo>
                  <a:pt x="973" y="789"/>
                  <a:pt x="776" y="1196"/>
                  <a:pt x="625" y="1269"/>
                </a:cubicBezTo>
                <a:cubicBezTo>
                  <a:pt x="474" y="1342"/>
                  <a:pt x="197" y="1170"/>
                  <a:pt x="103" y="1041"/>
                </a:cubicBezTo>
                <a:cubicBezTo>
                  <a:pt x="9" y="912"/>
                  <a:pt x="0" y="659"/>
                  <a:pt x="61" y="495"/>
                </a:cubicBezTo>
                <a:cubicBezTo>
                  <a:pt x="122" y="331"/>
                  <a:pt x="347" y="99"/>
                  <a:pt x="469" y="57"/>
                </a:cubicBezTo>
                <a:close/>
              </a:path>
            </a:pathLst>
          </a:custGeom>
          <a:solidFill>
            <a:srgbClr val="FFCC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pt-BR"/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5441950" y="3962400"/>
            <a:ext cx="806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pt-BR" b="1"/>
              <a:t>Heap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921125" y="4495800"/>
            <a:ext cx="1219200" cy="1371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pt-BR" sz="1600" b="1">
                <a:latin typeface="Arial" charset="0"/>
              </a:rPr>
              <a:t>objeto da classe Gato</a:t>
            </a:r>
          </a:p>
          <a:p>
            <a:pPr>
              <a:defRPr/>
            </a:pPr>
            <a:r>
              <a:rPr lang="pt-BR" sz="1600" b="1">
                <a:latin typeface="Arial" charset="0"/>
              </a:rPr>
              <a:t>Endereço:</a:t>
            </a:r>
          </a:p>
          <a:p>
            <a:pPr>
              <a:defRPr/>
            </a:pPr>
            <a:r>
              <a:rPr lang="pt-BR" sz="1600" b="1">
                <a:latin typeface="Arial" charset="0"/>
              </a:rPr>
              <a:t>F70A1</a:t>
            </a:r>
          </a:p>
        </p:txBody>
      </p:sp>
    </p:spTree>
    <p:extLst>
      <p:ext uri="{BB962C8B-B14F-4D97-AF65-F5344CB8AC3E}">
        <p14:creationId xmlns:p14="http://schemas.microsoft.com/office/powerpoint/2010/main" val="201446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3EA76C8-7C5D-47F4-816B-02E83A5C4809}" type="slidenum">
              <a:rPr lang="pt-BR" sz="1400">
                <a:latin typeface="Verdana" panose="020B0604030504040204" pitchFamily="34" charset="0"/>
              </a:rPr>
              <a:pPr/>
              <a:t>7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Instanciação e Instância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marL="457200" indent="-457200" eaLnBrk="1" hangingPunct="1"/>
            <a:r>
              <a:rPr lang="pt-BR" b="1" smtClean="0"/>
              <a:t>Problema</a:t>
            </a:r>
            <a:r>
              <a:rPr lang="pt-BR" smtClean="0"/>
              <a:t>: </a:t>
            </a:r>
          </a:p>
          <a:p>
            <a:pPr marL="457200" indent="-457200" algn="ctr" eaLnBrk="1" hangingPunct="1">
              <a:buFontTx/>
              <a:buNone/>
            </a:pPr>
            <a:r>
              <a:rPr lang="pt-BR" smtClean="0"/>
              <a:t>new Gato();</a:t>
            </a:r>
          </a:p>
          <a:p>
            <a:pPr marL="457200" indent="-457200" eaLnBrk="1" hangingPunct="1">
              <a:buFontTx/>
              <a:buNone/>
            </a:pPr>
            <a:r>
              <a:rPr lang="pt-BR" smtClean="0"/>
              <a:t>cria o objeto, mas não temos como acessá-lo, referenciá-lo!</a:t>
            </a:r>
          </a:p>
          <a:p>
            <a:pPr marL="457200" indent="-457200" eaLnBrk="1" hangingPunct="1"/>
            <a:r>
              <a:rPr lang="pt-BR" smtClean="0"/>
              <a:t>Sem acessar o objeto, não podemos utilizá-lo.</a:t>
            </a:r>
          </a:p>
          <a:p>
            <a:pPr marL="457200" indent="-457200" eaLnBrk="1" hangingPunct="1"/>
            <a:endParaRPr lang="pt-BR" b="1" smtClean="0"/>
          </a:p>
          <a:p>
            <a:pPr marL="457200" indent="-457200" eaLnBrk="1" hangingPunct="1"/>
            <a:r>
              <a:rPr lang="pt-BR" b="1" smtClean="0"/>
              <a:t>Solução</a:t>
            </a:r>
            <a:r>
              <a:rPr lang="pt-BR" smtClean="0"/>
              <a:t>: </a:t>
            </a:r>
          </a:p>
          <a:p>
            <a:pPr marL="914400" lvl="1" indent="-457200" eaLnBrk="1" hangingPunct="1"/>
            <a:r>
              <a:rPr lang="pt-BR" smtClean="0"/>
              <a:t>usar uma variável para referenciar o objeto assim...</a:t>
            </a:r>
          </a:p>
        </p:txBody>
      </p:sp>
    </p:spTree>
    <p:extLst>
      <p:ext uri="{BB962C8B-B14F-4D97-AF65-F5344CB8AC3E}">
        <p14:creationId xmlns:p14="http://schemas.microsoft.com/office/powerpoint/2010/main" val="153542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051C6E7-44B8-4246-8C0B-0ECAD7D55042}" type="slidenum">
              <a:rPr lang="pt-BR" sz="1400">
                <a:latin typeface="Verdana" panose="020B0604030504040204" pitchFamily="34" charset="0"/>
              </a:rPr>
              <a:pPr/>
              <a:t>8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Instanciação e Instância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public class </a:t>
            </a:r>
            <a:r>
              <a:rPr lang="en-US" b="1" smtClean="0">
                <a:latin typeface="Courier New" panose="02070309020205020404" pitchFamily="49" charset="0"/>
              </a:rPr>
              <a:t>InstanciandoUmGato</a:t>
            </a:r>
            <a:r>
              <a:rPr lang="en-US" smtClean="0">
                <a:latin typeface="Courier New" panose="02070309020205020404" pitchFamily="49" charset="0"/>
              </a:rPr>
              <a:t> {</a:t>
            </a:r>
          </a:p>
          <a:p>
            <a:pPr marL="457200" indent="-457200" eaLnBrk="1" hangingPunct="1"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	public static void main(String[] args) {</a:t>
            </a:r>
          </a:p>
          <a:p>
            <a:pPr marL="457200" indent="-457200" eaLnBrk="1" hangingPunct="1">
              <a:buFontTx/>
              <a:buNone/>
            </a:pPr>
            <a:endParaRPr lang="en-US" smtClean="0">
              <a:latin typeface="Courier New" panose="02070309020205020404" pitchFamily="49" charset="0"/>
            </a:endParaRPr>
          </a:p>
          <a:p>
            <a:pPr marL="457200" indent="-457200" eaLnBrk="1" hangingPunct="1"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		Gato </a:t>
            </a:r>
            <a:r>
              <a:rPr lang="en-US" b="1" smtClean="0">
                <a:latin typeface="Courier New" panose="02070309020205020404" pitchFamily="49" charset="0"/>
              </a:rPr>
              <a:t>frajola</a:t>
            </a:r>
            <a:r>
              <a:rPr lang="en-US" smtClean="0">
                <a:latin typeface="Courier New" panose="02070309020205020404" pitchFamily="49" charset="0"/>
              </a:rPr>
              <a:t>;</a:t>
            </a:r>
          </a:p>
          <a:p>
            <a:pPr marL="457200" indent="-457200" eaLnBrk="1" hangingPunct="1"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		</a:t>
            </a:r>
            <a:r>
              <a:rPr lang="en-US" b="1" smtClean="0">
                <a:latin typeface="Courier New" panose="02070309020205020404" pitchFamily="49" charset="0"/>
              </a:rPr>
              <a:t>frajola</a:t>
            </a:r>
            <a:r>
              <a:rPr lang="en-US" smtClean="0">
                <a:latin typeface="Courier New" panose="02070309020205020404" pitchFamily="49" charset="0"/>
              </a:rPr>
              <a:t> = </a:t>
            </a:r>
            <a:r>
              <a:rPr lang="en-US" b="1" smtClean="0">
                <a:latin typeface="Courier New" panose="02070309020205020404" pitchFamily="49" charset="0"/>
              </a:rPr>
              <a:t>new</a:t>
            </a:r>
            <a:r>
              <a:rPr lang="en-US" smtClean="0">
                <a:latin typeface="Courier New" panose="02070309020205020404" pitchFamily="49" charset="0"/>
              </a:rPr>
              <a:t> Gato();</a:t>
            </a:r>
          </a:p>
          <a:p>
            <a:pPr marL="457200" indent="-457200" eaLnBrk="1" hangingPunct="1">
              <a:buFontTx/>
              <a:buNone/>
            </a:pPr>
            <a:endParaRPr lang="en-US" smtClean="0">
              <a:latin typeface="Courier New" panose="02070309020205020404" pitchFamily="49" charset="0"/>
            </a:endParaRPr>
          </a:p>
          <a:p>
            <a:pPr marL="457200" indent="-457200" eaLnBrk="1" hangingPunct="1"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	}</a:t>
            </a:r>
          </a:p>
          <a:p>
            <a:pPr marL="457200" indent="-457200" eaLnBrk="1" hangingPunct="1"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}</a:t>
            </a:r>
            <a:endParaRPr lang="en-US" sz="200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10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72320B5-4064-485C-AE88-A604DCF996E3}" type="slidenum">
              <a:rPr lang="pt-BR" sz="1400">
                <a:latin typeface="Verdana" panose="020B0604030504040204" pitchFamily="34" charset="0"/>
              </a:rPr>
              <a:pPr/>
              <a:t>9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Instanciação e Instância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indent="-457200" eaLnBrk="1" hangingPunct="1"/>
            <a:r>
              <a:rPr lang="pt-BR" smtClean="0"/>
              <a:t>A variável </a:t>
            </a:r>
            <a:r>
              <a:rPr lang="pt-BR" b="1" smtClean="0"/>
              <a:t>frajola</a:t>
            </a:r>
            <a:r>
              <a:rPr lang="pt-BR" smtClean="0"/>
              <a:t> está referenciando o objeto.</a:t>
            </a:r>
          </a:p>
          <a:p>
            <a:pPr marL="457200" indent="-457200" eaLnBrk="1" hangingPunct="1"/>
            <a:r>
              <a:rPr lang="pt-BR" smtClean="0"/>
              <a:t>Agora, temos acesso ao objeto, e podemos utilizá-lo.</a:t>
            </a:r>
            <a:endParaRPr lang="en-US" smtClean="0"/>
          </a:p>
        </p:txBody>
      </p:sp>
      <p:sp>
        <p:nvSpPr>
          <p:cNvPr id="48134" name="Freeform 4"/>
          <p:cNvSpPr>
            <a:spLocks/>
          </p:cNvSpPr>
          <p:nvPr/>
        </p:nvSpPr>
        <p:spPr bwMode="auto">
          <a:xfrm rot="-2079634">
            <a:off x="3200400" y="3849688"/>
            <a:ext cx="2754313" cy="2871787"/>
          </a:xfrm>
          <a:custGeom>
            <a:avLst/>
            <a:gdLst>
              <a:gd name="T0" fmla="*/ 2147483647 w 1045"/>
              <a:gd name="T1" fmla="*/ 2147483647 h 1342"/>
              <a:gd name="T2" fmla="*/ 2147483647 w 1045"/>
              <a:gd name="T3" fmla="*/ 2147483647 h 1342"/>
              <a:gd name="T4" fmla="*/ 2147483647 w 1045"/>
              <a:gd name="T5" fmla="*/ 2147483647 h 1342"/>
              <a:gd name="T6" fmla="*/ 2147483647 w 1045"/>
              <a:gd name="T7" fmla="*/ 2147483647 h 1342"/>
              <a:gd name="T8" fmla="*/ 2147483647 w 1045"/>
              <a:gd name="T9" fmla="*/ 2147483647 h 1342"/>
              <a:gd name="T10" fmla="*/ 2147483647 w 1045"/>
              <a:gd name="T11" fmla="*/ 2147483647 h 1342"/>
              <a:gd name="T12" fmla="*/ 2147483647 w 1045"/>
              <a:gd name="T13" fmla="*/ 2147483647 h 13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45"/>
              <a:gd name="T22" fmla="*/ 0 h 1342"/>
              <a:gd name="T23" fmla="*/ 1045 w 1045"/>
              <a:gd name="T24" fmla="*/ 1342 h 13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45" h="1342">
                <a:moveTo>
                  <a:pt x="469" y="57"/>
                </a:moveTo>
                <a:cubicBezTo>
                  <a:pt x="599" y="0"/>
                  <a:pt x="751" y="62"/>
                  <a:pt x="841" y="153"/>
                </a:cubicBezTo>
                <a:cubicBezTo>
                  <a:pt x="931" y="244"/>
                  <a:pt x="1045" y="417"/>
                  <a:pt x="1009" y="603"/>
                </a:cubicBezTo>
                <a:cubicBezTo>
                  <a:pt x="973" y="789"/>
                  <a:pt x="776" y="1196"/>
                  <a:pt x="625" y="1269"/>
                </a:cubicBezTo>
                <a:cubicBezTo>
                  <a:pt x="474" y="1342"/>
                  <a:pt x="197" y="1170"/>
                  <a:pt x="103" y="1041"/>
                </a:cubicBezTo>
                <a:cubicBezTo>
                  <a:pt x="9" y="912"/>
                  <a:pt x="0" y="659"/>
                  <a:pt x="61" y="495"/>
                </a:cubicBezTo>
                <a:cubicBezTo>
                  <a:pt x="122" y="331"/>
                  <a:pt x="347" y="99"/>
                  <a:pt x="469" y="57"/>
                </a:cubicBezTo>
                <a:close/>
              </a:path>
            </a:pathLst>
          </a:custGeom>
          <a:solidFill>
            <a:srgbClr val="FFCC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pt-BR"/>
          </a:p>
        </p:txBody>
      </p:sp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5441950" y="3962400"/>
            <a:ext cx="806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pt-BR" b="1"/>
              <a:t>Heap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3921125" y="4495800"/>
            <a:ext cx="1219200" cy="1371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pt-BR" sz="1600" b="1">
                <a:latin typeface="Arial" charset="0"/>
              </a:rPr>
              <a:t>objeto da classe Gato</a:t>
            </a:r>
          </a:p>
          <a:p>
            <a:pPr>
              <a:defRPr/>
            </a:pPr>
            <a:r>
              <a:rPr lang="pt-BR" sz="1600" b="1">
                <a:latin typeface="Arial" charset="0"/>
              </a:rPr>
              <a:t>Endereço:</a:t>
            </a:r>
          </a:p>
          <a:p>
            <a:pPr>
              <a:defRPr/>
            </a:pPr>
            <a:r>
              <a:rPr lang="pt-BR" sz="1600" b="1">
                <a:latin typeface="Arial" charset="0"/>
              </a:rPr>
              <a:t>F70A1</a:t>
            </a:r>
          </a:p>
        </p:txBody>
      </p:sp>
      <p:sp>
        <p:nvSpPr>
          <p:cNvPr id="48137" name="Freeform 7"/>
          <p:cNvSpPr>
            <a:spLocks/>
          </p:cNvSpPr>
          <p:nvPr/>
        </p:nvSpPr>
        <p:spPr bwMode="auto">
          <a:xfrm>
            <a:off x="3314700" y="3529013"/>
            <a:ext cx="725488" cy="938212"/>
          </a:xfrm>
          <a:custGeom>
            <a:avLst/>
            <a:gdLst>
              <a:gd name="T0" fmla="*/ 0 w 457"/>
              <a:gd name="T1" fmla="*/ 0 h 591"/>
              <a:gd name="T2" fmla="*/ 2147483647 w 457"/>
              <a:gd name="T3" fmla="*/ 2147483647 h 591"/>
              <a:gd name="T4" fmla="*/ 2147483647 w 457"/>
              <a:gd name="T5" fmla="*/ 2147483647 h 591"/>
              <a:gd name="T6" fmla="*/ 0 60000 65536"/>
              <a:gd name="T7" fmla="*/ 0 60000 65536"/>
              <a:gd name="T8" fmla="*/ 0 60000 65536"/>
              <a:gd name="T9" fmla="*/ 0 w 457"/>
              <a:gd name="T10" fmla="*/ 0 h 591"/>
              <a:gd name="T11" fmla="*/ 457 w 457"/>
              <a:gd name="T12" fmla="*/ 591 h 5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7" h="591">
                <a:moveTo>
                  <a:pt x="0" y="0"/>
                </a:moveTo>
                <a:cubicBezTo>
                  <a:pt x="36" y="26"/>
                  <a:pt x="48" y="52"/>
                  <a:pt x="216" y="154"/>
                </a:cubicBezTo>
                <a:cubicBezTo>
                  <a:pt x="384" y="256"/>
                  <a:pt x="407" y="500"/>
                  <a:pt x="457" y="591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pt-BR"/>
          </a:p>
        </p:txBody>
      </p:sp>
      <p:sp>
        <p:nvSpPr>
          <p:cNvPr id="48138" name="Rectangle 8"/>
          <p:cNvSpPr>
            <a:spLocks noChangeArrowheads="1"/>
          </p:cNvSpPr>
          <p:nvPr/>
        </p:nvSpPr>
        <p:spPr bwMode="auto">
          <a:xfrm>
            <a:off x="1905000" y="2986088"/>
            <a:ext cx="1673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pt-BR" sz="2800" b="1">
                <a:latin typeface="Courier New" panose="02070309020205020404" pitchFamily="49" charset="0"/>
              </a:rPr>
              <a:t>frajola</a:t>
            </a:r>
          </a:p>
        </p:txBody>
      </p:sp>
    </p:spTree>
    <p:extLst>
      <p:ext uri="{BB962C8B-B14F-4D97-AF65-F5344CB8AC3E}">
        <p14:creationId xmlns:p14="http://schemas.microsoft.com/office/powerpoint/2010/main" val="2248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1304</Words>
  <Application>Microsoft Office PowerPoint</Application>
  <PresentationFormat>Apresentação na tela (4:3)</PresentationFormat>
  <Paragraphs>324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Verdana</vt:lpstr>
      <vt:lpstr>Tema do Office</vt:lpstr>
      <vt:lpstr>Fundamentos da Programação Orientada a Objetos </vt:lpstr>
      <vt:lpstr>Instanciação e Instância</vt:lpstr>
      <vt:lpstr>Instanciação e Instância</vt:lpstr>
      <vt:lpstr>Instâncias</vt:lpstr>
      <vt:lpstr>Instanciação e Instância</vt:lpstr>
      <vt:lpstr>Instanciação e Instância</vt:lpstr>
      <vt:lpstr>Instanciação e Instância</vt:lpstr>
      <vt:lpstr>Instanciação e Instância</vt:lpstr>
      <vt:lpstr>Instanciação e Instância</vt:lpstr>
      <vt:lpstr>Variável de Instância</vt:lpstr>
      <vt:lpstr>Variável de Instância</vt:lpstr>
      <vt:lpstr>Variável de Instância</vt:lpstr>
      <vt:lpstr>Instanciação e Instância</vt:lpstr>
      <vt:lpstr>Instanciando e usando objetos</vt:lpstr>
      <vt:lpstr>Instanciando e usando objetos</vt:lpstr>
      <vt:lpstr>Objetos Representação em UML</vt:lpstr>
      <vt:lpstr>Métodos</vt:lpstr>
      <vt:lpstr>Métodos</vt:lpstr>
      <vt:lpstr>Métodos</vt:lpstr>
      <vt:lpstr>Métodos</vt:lpstr>
      <vt:lpstr>Métodos</vt:lpstr>
      <vt:lpstr>Métodos</vt:lpstr>
      <vt:lpstr>Envio de Mensagem</vt:lpstr>
      <vt:lpstr>Envio de mensagens</vt:lpstr>
      <vt:lpstr>Métodos Especiais</vt:lpstr>
      <vt:lpstr>Métodos Especiais</vt:lpstr>
      <vt:lpstr>Encapsulamento</vt:lpstr>
      <vt:lpstr>Encapsulamento</vt:lpstr>
      <vt:lpstr>Encapsulamento</vt:lpstr>
      <vt:lpstr>Encapsulamento</vt:lpstr>
      <vt:lpstr>Encapsulamento</vt:lpstr>
      <vt:lpstr>Receita para programar OO*</vt:lpstr>
      <vt:lpstr>Exercícios</vt:lpstr>
      <vt:lpstr>Exercícios</vt:lpstr>
      <vt:lpstr>Exercícios</vt:lpstr>
      <vt:lpstr>Exercícios</vt:lpstr>
      <vt:lpstr>Exercícios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Programação Orientada a Objetos</dc:title>
  <dc:creator>Fabio</dc:creator>
  <cp:lastModifiedBy>Fabio</cp:lastModifiedBy>
  <cp:revision>223</cp:revision>
  <dcterms:created xsi:type="dcterms:W3CDTF">2012-03-08T12:22:00Z</dcterms:created>
  <dcterms:modified xsi:type="dcterms:W3CDTF">2016-03-10T20:36:17Z</dcterms:modified>
</cp:coreProperties>
</file>