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77" r:id="rId3"/>
    <p:sldId id="279" r:id="rId4"/>
    <p:sldId id="280" r:id="rId5"/>
    <p:sldId id="281" r:id="rId6"/>
    <p:sldId id="258" r:id="rId7"/>
    <p:sldId id="259" r:id="rId8"/>
    <p:sldId id="260" r:id="rId9"/>
    <p:sldId id="261" r:id="rId10"/>
    <p:sldId id="262" r:id="rId11"/>
    <p:sldId id="263" r:id="rId12"/>
    <p:sldId id="282" r:id="rId13"/>
    <p:sldId id="28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6FB4-A470-49E0-B662-8165F974CDC7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4BAB0-2EFF-4628-B0AC-BD7C68EC0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6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CA29E72-EC67-4B8A-94E6-B8A74D0FCB39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79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C7703A-C1E0-4DF7-9C71-BA8A0CCF4292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6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EF4470C-5362-4A9F-B549-6B4F9BAF3728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0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1E21125-014F-4E3A-A35B-A9A1024BC49E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9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AA1F478-92C4-4CD0-A9DB-0B1CFCB511B6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10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8DF1B7-1599-4008-B6F2-3D8ED2F800A1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8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3E77D79-DAA2-414D-9622-76EAD19B24F9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5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559DE9-9834-4400-94FD-9312AE54BF6F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7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CD29A15-B8E5-4925-B926-2610DDC5F65E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8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2C36E5F-8424-4410-9D7A-5CD74AA4F2D5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5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7BDAC8F-219A-4E0C-A289-6765880B2902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9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6EC30DA-30A3-4B87-884A-B7A190B845B1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0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6BBE2-0334-4388-A95E-8A8CFF5EAE9D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791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5C314E5-E211-4EA9-AC97-5C1AD7B0F5A7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6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EB473C5-DF81-4535-9A82-02F1D4C7862C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1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099F5B0-EA43-4B04-98EB-11810749368D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0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9BE418E-7639-4776-AAD2-4654F2962EA5}" type="slidenum">
              <a:rPr lang="pt-BR" sz="12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pt-BR" sz="1200" b="0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3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53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0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04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6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1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9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1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59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7DC2-6E6B-4D9C-9941-32D1BEB45439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2FA6-BB90-4FE1-9305-51357BF71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0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51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Classes em UML: Modificadores de acesso</a:t>
            </a:r>
            <a:endParaRPr lang="en-US" sz="3600" dirty="0"/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dirty="0" smtClean="0"/>
              <a:t>Para cada atributo e método, o diagrama de classes utiliza símbolos que representam os </a:t>
            </a:r>
            <a:r>
              <a:rPr lang="pt-BR" dirty="0" smtClean="0">
                <a:solidFill>
                  <a:srgbClr val="FF0000"/>
                </a:solidFill>
              </a:rPr>
              <a:t>modificadores de acesso.</a:t>
            </a:r>
            <a:endParaRPr lang="pt-BR" dirty="0" smtClean="0"/>
          </a:p>
          <a:p>
            <a:pPr lvl="2">
              <a:buNone/>
              <a:defRPr/>
            </a:pPr>
            <a:r>
              <a:rPr lang="pt-BR" sz="2800" b="1" dirty="0">
                <a:solidFill>
                  <a:schemeClr val="hlink"/>
                </a:solidFill>
              </a:rPr>
              <a:t>+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público</a:t>
            </a:r>
            <a:r>
              <a:rPr lang="pt-BR" sz="2800" dirty="0"/>
              <a:t>: visível em qualquer classe de qualquer pacote</a:t>
            </a:r>
          </a:p>
          <a:p>
            <a:pPr marL="914400" lvl="2" indent="0">
              <a:buNone/>
              <a:defRPr/>
            </a:pPr>
            <a:r>
              <a:rPr lang="pt-BR" sz="2800" dirty="0">
                <a:solidFill>
                  <a:srgbClr val="FF0000"/>
                </a:solidFill>
              </a:rPr>
              <a:t>- privado</a:t>
            </a:r>
            <a:r>
              <a:rPr lang="pt-BR" sz="2800" dirty="0"/>
              <a:t>: visível somente dentro da própria classe</a:t>
            </a:r>
          </a:p>
          <a:p>
            <a:pPr marL="914400" lvl="2" indent="0">
              <a:buNone/>
              <a:defRPr/>
            </a:pPr>
            <a:r>
              <a:rPr lang="pt-BR" sz="2800" b="1" dirty="0">
                <a:solidFill>
                  <a:schemeClr val="hlink"/>
                </a:solidFill>
              </a:rPr>
              <a:t>#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protegido</a:t>
            </a:r>
            <a:r>
              <a:rPr lang="pt-BR" sz="2800" dirty="0"/>
              <a:t>: visível para classes do mesmo pacote e subclasses</a:t>
            </a:r>
          </a:p>
          <a:p>
            <a:pPr lvl="1">
              <a:buNone/>
              <a:defRPr/>
            </a:pPr>
            <a:r>
              <a:rPr lang="pt-BR" dirty="0" smtClean="0">
                <a:solidFill>
                  <a:schemeClr val="hlink"/>
                </a:solidFill>
              </a:rPr>
              <a:t>Exemplo:</a:t>
            </a:r>
          </a:p>
          <a:p>
            <a:pPr lvl="2">
              <a:buFontTx/>
              <a:buChar char="-"/>
              <a:defRPr/>
            </a:pPr>
            <a:r>
              <a:rPr lang="pt-BR" sz="2600" dirty="0" err="1"/>
              <a:t>getNome</a:t>
            </a:r>
            <a:r>
              <a:rPr lang="pt-BR" sz="2600" dirty="0"/>
              <a:t>() : String</a:t>
            </a:r>
          </a:p>
          <a:p>
            <a:pPr lvl="2">
              <a:buNone/>
              <a:defRPr/>
            </a:pPr>
            <a:r>
              <a:rPr lang="pt-BR" sz="2600" dirty="0"/>
              <a:t>+  nome : String</a:t>
            </a:r>
          </a:p>
          <a:p>
            <a:pPr>
              <a:buNone/>
              <a:defRPr/>
            </a:pPr>
            <a:endParaRPr lang="pt-BR" dirty="0" smtClean="0"/>
          </a:p>
          <a:p>
            <a:pPr lvl="2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03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9" y="1795464"/>
            <a:ext cx="30575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873919" y="223043"/>
            <a:ext cx="10515600" cy="1325563"/>
          </a:xfrm>
          <a:noFill/>
        </p:spPr>
        <p:txBody>
          <a:bodyPr/>
          <a:lstStyle/>
          <a:p>
            <a:r>
              <a:rPr lang="pt-BR" dirty="0" smtClean="0"/>
              <a:t>Exemplo - Classes em UML</a:t>
            </a:r>
          </a:p>
        </p:txBody>
      </p:sp>
      <p:sp>
        <p:nvSpPr>
          <p:cNvPr id="1031170" name="Rectangle 2"/>
          <p:cNvSpPr>
            <a:spLocks noGrp="1" noChangeArrowheads="1"/>
          </p:cNvSpPr>
          <p:nvPr>
            <p:ph idx="1"/>
          </p:nvPr>
        </p:nvSpPr>
        <p:spPr>
          <a:xfrm>
            <a:off x="1847850" y="2420938"/>
            <a:ext cx="2592388" cy="576262"/>
          </a:xfrm>
        </p:spPr>
        <p:txBody>
          <a:bodyPr rtlCol="0">
            <a:normAutofit/>
          </a:bodyPr>
          <a:lstStyle/>
          <a:p>
            <a:pPr marL="266700" indent="-266700"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076325" algn="l"/>
                <a:tab pos="1257300" algn="l"/>
                <a:tab pos="1438275" algn="l"/>
                <a:tab pos="1619250" algn="l"/>
                <a:tab pos="1790700" algn="l"/>
                <a:tab pos="1971675" algn="l"/>
                <a:tab pos="2152650" algn="l"/>
                <a:tab pos="2333625" algn="l"/>
              </a:tabLst>
              <a:defRPr/>
            </a:pPr>
            <a:r>
              <a:rPr lang="pt-BR" smtClean="0"/>
              <a:t>Exemplo</a:t>
            </a:r>
          </a:p>
        </p:txBody>
      </p:sp>
      <p:sp>
        <p:nvSpPr>
          <p:cNvPr id="1031173" name="AutoShape 5"/>
          <p:cNvSpPr>
            <a:spLocks noChangeArrowheads="1"/>
          </p:cNvSpPr>
          <p:nvPr/>
        </p:nvSpPr>
        <p:spPr bwMode="auto">
          <a:xfrm>
            <a:off x="2595563" y="1143001"/>
            <a:ext cx="1943100" cy="1223963"/>
          </a:xfrm>
          <a:prstGeom prst="star24">
            <a:avLst>
              <a:gd name="adj" fmla="val 37500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pt-BR" b="1">
                <a:latin typeface="Arial" charset="0"/>
              </a:rPr>
              <a:t>Nome da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pt-BR" b="1">
                <a:latin typeface="Arial" charset="0"/>
              </a:rPr>
              <a:t> Classe</a:t>
            </a:r>
          </a:p>
        </p:txBody>
      </p:sp>
      <p:sp>
        <p:nvSpPr>
          <p:cNvPr id="1031174" name="AutoShape 6"/>
          <p:cNvSpPr>
            <a:spLocks noChangeArrowheads="1"/>
          </p:cNvSpPr>
          <p:nvPr/>
        </p:nvSpPr>
        <p:spPr bwMode="auto">
          <a:xfrm>
            <a:off x="8724900" y="1196976"/>
            <a:ext cx="1943100" cy="1223963"/>
          </a:xfrm>
          <a:prstGeom prst="star24">
            <a:avLst>
              <a:gd name="adj" fmla="val 37500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pt-BR" b="1">
                <a:latin typeface="Arial" charset="0"/>
              </a:rPr>
              <a:t>Atributos </a:t>
            </a:r>
          </a:p>
        </p:txBody>
      </p:sp>
      <p:sp>
        <p:nvSpPr>
          <p:cNvPr id="1031175" name="AutoShape 7"/>
          <p:cNvSpPr>
            <a:spLocks noChangeArrowheads="1"/>
          </p:cNvSpPr>
          <p:nvPr/>
        </p:nvSpPr>
        <p:spPr bwMode="auto">
          <a:xfrm>
            <a:off x="5411788" y="5157788"/>
            <a:ext cx="1943100" cy="1223962"/>
          </a:xfrm>
          <a:prstGeom prst="star24">
            <a:avLst>
              <a:gd name="adj" fmla="val 37500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pt-BR" b="1">
                <a:latin typeface="Arial" charset="0"/>
              </a:rPr>
              <a:t>Métodos</a:t>
            </a:r>
          </a:p>
        </p:txBody>
      </p:sp>
      <p:sp>
        <p:nvSpPr>
          <p:cNvPr id="1031176" name="Line 8"/>
          <p:cNvSpPr>
            <a:spLocks noChangeShapeType="1"/>
          </p:cNvSpPr>
          <p:nvPr/>
        </p:nvSpPr>
        <p:spPr bwMode="auto">
          <a:xfrm>
            <a:off x="4167189" y="1928813"/>
            <a:ext cx="157162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31177" name="Line 9"/>
          <p:cNvSpPr>
            <a:spLocks noChangeShapeType="1"/>
          </p:cNvSpPr>
          <p:nvPr/>
        </p:nvSpPr>
        <p:spPr bwMode="auto">
          <a:xfrm flipH="1">
            <a:off x="6564314" y="2143126"/>
            <a:ext cx="2674937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31178" name="Line 10"/>
          <p:cNvSpPr>
            <a:spLocks noChangeShapeType="1"/>
          </p:cNvSpPr>
          <p:nvPr/>
        </p:nvSpPr>
        <p:spPr bwMode="auto">
          <a:xfrm flipH="1" flipV="1">
            <a:off x="5881688" y="4143375"/>
            <a:ext cx="500062" cy="1214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4727575" y="1989138"/>
            <a:ext cx="647700" cy="208756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524376" y="1989139"/>
            <a:ext cx="574675" cy="2232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1181" name="AutoShape 13"/>
          <p:cNvSpPr>
            <a:spLocks noChangeArrowheads="1"/>
          </p:cNvSpPr>
          <p:nvPr/>
        </p:nvSpPr>
        <p:spPr bwMode="auto">
          <a:xfrm>
            <a:off x="2063750" y="4286250"/>
            <a:ext cx="1943100" cy="1519238"/>
          </a:xfrm>
          <a:prstGeom prst="star24">
            <a:avLst>
              <a:gd name="adj" fmla="val 37500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pt-BR" b="1" dirty="0">
                <a:latin typeface="Arial" charset="0"/>
              </a:rPr>
              <a:t>Modificadores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pt-BR" b="1" dirty="0">
                <a:latin typeface="Arial" charset="0"/>
              </a:rPr>
              <a:t>De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pt-BR" b="1" dirty="0">
                <a:latin typeface="Arial" charset="0"/>
              </a:rPr>
              <a:t>Acesso</a:t>
            </a:r>
          </a:p>
        </p:txBody>
      </p:sp>
      <p:sp>
        <p:nvSpPr>
          <p:cNvPr id="1031182" name="Line 14"/>
          <p:cNvSpPr>
            <a:spLocks noChangeShapeType="1"/>
          </p:cNvSpPr>
          <p:nvPr/>
        </p:nvSpPr>
        <p:spPr bwMode="auto">
          <a:xfrm flipV="1">
            <a:off x="3167064" y="3214688"/>
            <a:ext cx="150018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4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3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3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3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3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3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3" grpId="0" animBg="1"/>
      <p:bldP spid="1031174" grpId="0" animBg="1"/>
      <p:bldP spid="1031175" grpId="0" animBg="1"/>
      <p:bldP spid="1031176" grpId="0" animBg="1"/>
      <p:bldP spid="1031177" grpId="0" animBg="1"/>
      <p:bldP spid="1031178" grpId="0" animBg="1"/>
      <p:bldP spid="1031181" grpId="0" animBg="1"/>
      <p:bldP spid="10311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4024314" y="1420813"/>
            <a:ext cx="4143375" cy="785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</a:pPr>
            <a:r>
              <a:rPr lang="pt-BR" sz="3200"/>
              <a:t>Contato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024314" y="2206625"/>
            <a:ext cx="4143375" cy="1555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pt-BR" sz="3200">
                <a:solidFill>
                  <a:srgbClr val="C00000"/>
                </a:solidFill>
              </a:rPr>
              <a:t>– </a:t>
            </a:r>
            <a:r>
              <a:rPr lang="pt-BR" sz="3200"/>
              <a:t>nome : String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pt-BR" sz="3200">
                <a:solidFill>
                  <a:srgbClr val="C00000"/>
                </a:solidFill>
              </a:rPr>
              <a:t>– </a:t>
            </a:r>
            <a:r>
              <a:rPr lang="pt-BR" sz="3200"/>
              <a:t>tel : int</a:t>
            </a: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4024314" y="3765551"/>
            <a:ext cx="4143375" cy="15351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pt-BR" sz="3200">
                <a:solidFill>
                  <a:srgbClr val="006600"/>
                </a:solidFill>
              </a:rPr>
              <a:t>+</a:t>
            </a:r>
            <a:r>
              <a:rPr lang="pt-BR" sz="3200"/>
              <a:t> mostra(): void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3919" y="223043"/>
            <a:ext cx="10515600" cy="132556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Exemplo - Classes Contato Encapsulada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9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4"/>
          <p:cNvSpPr>
            <a:spLocks noChangeArrowheads="1"/>
          </p:cNvSpPr>
          <p:nvPr/>
        </p:nvSpPr>
        <p:spPr bwMode="auto">
          <a:xfrm>
            <a:off x="1667670" y="457729"/>
            <a:ext cx="8856662" cy="71508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sz="3600" dirty="0">
                <a:solidFill>
                  <a:schemeClr val="bg1"/>
                </a:solidFill>
              </a:rPr>
              <a:t>Métodos get e set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919289" y="2638426"/>
            <a:ext cx="8353425" cy="156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533400" indent="-5334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35000"/>
              </a:lnSpc>
              <a:buFont typeface="Symbol" panose="05050102010706020507" pitchFamily="18" charset="2"/>
              <a:buNone/>
            </a:pPr>
            <a:r>
              <a:rPr lang="pt-BR"/>
              <a:t>1.Obter o valor de um atributo   privado?</a:t>
            </a:r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1919289" y="1557338"/>
            <a:ext cx="8353425" cy="64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65125" indent="-365125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pt-BR"/>
              <a:t>O que fazer quando precisamos: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919289" y="4546601"/>
            <a:ext cx="8353425" cy="156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533400" indent="-5334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35000"/>
              </a:lnSpc>
              <a:buFont typeface="Symbol" panose="05050102010706020507" pitchFamily="18" charset="2"/>
              <a:buNone/>
            </a:pPr>
            <a:r>
              <a:rPr lang="pt-BR"/>
              <a:t>2.Modificar o valor um atributo  privado?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</p:spTree>
    <p:extLst>
      <p:ext uri="{BB962C8B-B14F-4D97-AF65-F5344CB8AC3E}">
        <p14:creationId xmlns:p14="http://schemas.microsoft.com/office/powerpoint/2010/main" val="16651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"/>
          <p:cNvSpPr txBox="1">
            <a:spLocks noChangeArrowheads="1"/>
          </p:cNvSpPr>
          <p:nvPr/>
        </p:nvSpPr>
        <p:spPr bwMode="auto">
          <a:xfrm>
            <a:off x="1919289" y="1571626"/>
            <a:ext cx="83534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261938" indent="-261938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pt-BR"/>
              <a:t>Também chamado de </a:t>
            </a:r>
            <a:r>
              <a:rPr lang="pt-BR">
                <a:solidFill>
                  <a:srgbClr val="193F8B"/>
                </a:solidFill>
              </a:rPr>
              <a:t>getter</a:t>
            </a:r>
            <a:r>
              <a:rPr lang="pt-BR"/>
              <a:t>.</a:t>
            </a:r>
            <a:endParaRPr lang="pt-BR">
              <a:solidFill>
                <a:srgbClr val="C00000"/>
              </a:solidFill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919289" y="2706689"/>
            <a:ext cx="8353425" cy="11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55600" indent="-355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/>
              <a:t>Obtém o valor de um atributo privado.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919288" y="4435476"/>
            <a:ext cx="8748712" cy="11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50838" indent="-350838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/>
              <a:t>Seu uso é irrestrito pois não modifica o atributo consultado.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 </a:t>
            </a:r>
            <a:r>
              <a:rPr lang="pt-BR" dirty="0" err="1">
                <a:solidFill>
                  <a:schemeClr val="bg1"/>
                </a:solidFill>
              </a:rPr>
              <a:t>get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919289" y="1571626"/>
            <a:ext cx="8353425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514350" indent="-5143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235000"/>
              </a:lnSpc>
              <a:buFont typeface="Symbol" panose="05050102010706020507" pitchFamily="18" charset="2"/>
              <a:buNone/>
            </a:pPr>
            <a:r>
              <a:rPr lang="pt-BR" sz="3600"/>
              <a:t>private </a:t>
            </a:r>
            <a:r>
              <a:rPr lang="pt-BR" sz="3600">
                <a:solidFill>
                  <a:srgbClr val="006600"/>
                </a:solidFill>
              </a:rPr>
              <a:t>Tipo</a:t>
            </a:r>
            <a:r>
              <a:rPr lang="pt-BR" sz="3600"/>
              <a:t> </a:t>
            </a:r>
            <a:r>
              <a:rPr lang="pt-BR" sz="3600">
                <a:solidFill>
                  <a:srgbClr val="D20F00"/>
                </a:solidFill>
              </a:rPr>
              <a:t>atributo</a:t>
            </a:r>
            <a:r>
              <a:rPr lang="pt-BR" sz="3600"/>
              <a:t>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public </a:t>
            </a:r>
            <a:r>
              <a:rPr lang="pt-BR" sz="3600">
                <a:solidFill>
                  <a:srgbClr val="006600"/>
                </a:solidFill>
              </a:rPr>
              <a:t>Tipo</a:t>
            </a:r>
            <a:r>
              <a:rPr lang="pt-BR" sz="3600"/>
              <a:t> </a:t>
            </a:r>
            <a:r>
              <a:rPr lang="pt-BR" sz="3600">
                <a:solidFill>
                  <a:srgbClr val="1C479C"/>
                </a:solidFill>
              </a:rPr>
              <a:t>get</a:t>
            </a:r>
            <a:r>
              <a:rPr lang="pt-BR" sz="3600">
                <a:solidFill>
                  <a:srgbClr val="D20F00"/>
                </a:solidFill>
              </a:rPr>
              <a:t>Atributo</a:t>
            </a:r>
            <a:r>
              <a:rPr lang="pt-BR" sz="3600"/>
              <a:t>() {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	return </a:t>
            </a:r>
            <a:r>
              <a:rPr lang="pt-BR" sz="3600">
                <a:solidFill>
                  <a:srgbClr val="D20F00"/>
                </a:solidFill>
              </a:rPr>
              <a:t>atributo</a:t>
            </a:r>
            <a:r>
              <a:rPr lang="pt-BR" sz="3600"/>
              <a:t>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}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 </a:t>
            </a:r>
            <a:r>
              <a:rPr lang="pt-BR" dirty="0" err="1">
                <a:solidFill>
                  <a:schemeClr val="bg1"/>
                </a:solidFill>
              </a:rPr>
              <a:t>get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7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919289" y="2924176"/>
            <a:ext cx="83534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514350" indent="-5143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private </a:t>
            </a:r>
            <a:r>
              <a:rPr lang="pt-BR" sz="3600">
                <a:solidFill>
                  <a:srgbClr val="006600"/>
                </a:solidFill>
              </a:rPr>
              <a:t>String</a:t>
            </a:r>
            <a:r>
              <a:rPr lang="pt-BR" sz="3600"/>
              <a:t> </a:t>
            </a:r>
            <a:r>
              <a:rPr lang="pt-BR" sz="3600">
                <a:solidFill>
                  <a:srgbClr val="D20F00"/>
                </a:solidFill>
              </a:rPr>
              <a:t>nome</a:t>
            </a:r>
            <a:r>
              <a:rPr lang="pt-BR" sz="3600"/>
              <a:t>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public </a:t>
            </a:r>
            <a:r>
              <a:rPr lang="pt-BR" sz="3600">
                <a:solidFill>
                  <a:srgbClr val="006600"/>
                </a:solidFill>
              </a:rPr>
              <a:t>String</a:t>
            </a:r>
            <a:r>
              <a:rPr lang="pt-BR" sz="3600"/>
              <a:t> </a:t>
            </a:r>
            <a:r>
              <a:rPr lang="pt-BR" sz="3600">
                <a:solidFill>
                  <a:srgbClr val="1C479C"/>
                </a:solidFill>
              </a:rPr>
              <a:t>get</a:t>
            </a:r>
            <a:r>
              <a:rPr lang="pt-BR" sz="3600">
                <a:solidFill>
                  <a:srgbClr val="D20F00"/>
                </a:solidFill>
              </a:rPr>
              <a:t>Nome</a:t>
            </a:r>
            <a:r>
              <a:rPr lang="pt-BR" sz="3600"/>
              <a:t>() {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	return </a:t>
            </a:r>
            <a:r>
              <a:rPr lang="pt-BR" sz="3600">
                <a:solidFill>
                  <a:srgbClr val="D20F00"/>
                </a:solidFill>
              </a:rPr>
              <a:t>nome</a:t>
            </a:r>
            <a:r>
              <a:rPr lang="pt-BR" sz="3600"/>
              <a:t>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}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1919288" y="1773238"/>
            <a:ext cx="5689600" cy="67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261938" indent="-261938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pt-BR"/>
              <a:t>Exemplo: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 </a:t>
            </a:r>
            <a:r>
              <a:rPr lang="pt-BR" dirty="0" err="1">
                <a:solidFill>
                  <a:schemeClr val="bg1"/>
                </a:solidFill>
              </a:rPr>
              <a:t>get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919289" y="3011489"/>
            <a:ext cx="8353425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514350" indent="-5143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Contato c = 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    new Contato(“Ana”, 123);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String nome = c.</a:t>
            </a:r>
            <a:r>
              <a:rPr lang="pt-BR" sz="3600">
                <a:solidFill>
                  <a:srgbClr val="193F8B"/>
                </a:solidFill>
              </a:rPr>
              <a:t>getNome();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919289" y="1773238"/>
            <a:ext cx="7921625" cy="64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65125" indent="-365125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/>
              <a:t>Exemplo: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 </a:t>
            </a:r>
            <a:r>
              <a:rPr lang="pt-BR" dirty="0" err="1">
                <a:solidFill>
                  <a:schemeClr val="bg1"/>
                </a:solidFill>
              </a:rPr>
              <a:t>get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0"/>
          <p:cNvSpPr txBox="1">
            <a:spLocks noChangeArrowheads="1"/>
          </p:cNvSpPr>
          <p:nvPr/>
        </p:nvSpPr>
        <p:spPr bwMode="auto">
          <a:xfrm>
            <a:off x="1919289" y="1571626"/>
            <a:ext cx="83534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261938" indent="-261938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pt-BR"/>
              <a:t>Também chamado de </a:t>
            </a:r>
            <a:r>
              <a:rPr lang="pt-BR">
                <a:solidFill>
                  <a:srgbClr val="193F8B"/>
                </a:solidFill>
              </a:rPr>
              <a:t>setter</a:t>
            </a:r>
            <a:r>
              <a:rPr lang="pt-BR"/>
              <a:t>.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919289" y="2492376"/>
            <a:ext cx="8353425" cy="11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261938" indent="-261938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/>
              <a:t>Modifica o valor de um atributo privado.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919289" y="4149725"/>
            <a:ext cx="8353425" cy="17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65125" indent="-365125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/>
              <a:t>Somente deve ser usado se </a:t>
            </a:r>
            <a:r>
              <a:rPr lang="pt-BR">
                <a:solidFill>
                  <a:srgbClr val="D20F00"/>
                </a:solidFill>
              </a:rPr>
              <a:t>não</a:t>
            </a:r>
            <a:r>
              <a:rPr lang="pt-BR"/>
              <a:t> houver outro método que modifique o valor do atributo.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 set</a:t>
            </a:r>
          </a:p>
        </p:txBody>
      </p:sp>
    </p:spTree>
    <p:extLst>
      <p:ext uri="{BB962C8B-B14F-4D97-AF65-F5344CB8AC3E}">
        <p14:creationId xmlns:p14="http://schemas.microsoft.com/office/powerpoint/2010/main" val="6085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919289" y="1571626"/>
            <a:ext cx="83534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514350" indent="-5143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endParaRPr lang="pt-BR"/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private </a:t>
            </a:r>
            <a:r>
              <a:rPr lang="pt-BR">
                <a:solidFill>
                  <a:srgbClr val="006600"/>
                </a:solidFill>
              </a:rPr>
              <a:t>Tipo</a:t>
            </a:r>
            <a:r>
              <a:rPr lang="pt-BR">
                <a:solidFill>
                  <a:srgbClr val="193F8B"/>
                </a:solidFill>
              </a:rPr>
              <a:t> </a:t>
            </a:r>
            <a:r>
              <a:rPr lang="pt-BR">
                <a:solidFill>
                  <a:srgbClr val="D20F00"/>
                </a:solidFill>
              </a:rPr>
              <a:t>atributo</a:t>
            </a:r>
            <a:r>
              <a:rPr lang="pt-BR"/>
              <a:t>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public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void </a:t>
            </a:r>
            <a:r>
              <a:rPr lang="pt-BR">
                <a:solidFill>
                  <a:srgbClr val="1C479C"/>
                </a:solidFill>
              </a:rPr>
              <a:t>set</a:t>
            </a:r>
            <a:r>
              <a:rPr lang="pt-BR">
                <a:solidFill>
                  <a:srgbClr val="D20F00"/>
                </a:solidFill>
              </a:rPr>
              <a:t>Atributo</a:t>
            </a:r>
            <a:r>
              <a:rPr lang="pt-BR"/>
              <a:t>(</a:t>
            </a:r>
            <a:r>
              <a:rPr lang="pt-BR">
                <a:solidFill>
                  <a:srgbClr val="006600"/>
                </a:solidFill>
              </a:rPr>
              <a:t>Tipo</a:t>
            </a:r>
            <a:r>
              <a:rPr lang="pt-BR"/>
              <a:t> </a:t>
            </a:r>
            <a:r>
              <a:rPr lang="pt-BR">
                <a:solidFill>
                  <a:srgbClr val="1C479C"/>
                </a:solidFill>
              </a:rPr>
              <a:t>atributo</a:t>
            </a:r>
            <a:r>
              <a:rPr lang="pt-BR"/>
              <a:t>){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	this.</a:t>
            </a:r>
            <a:r>
              <a:rPr lang="pt-BR">
                <a:solidFill>
                  <a:srgbClr val="D20F00"/>
                </a:solidFill>
              </a:rPr>
              <a:t>atributo</a:t>
            </a:r>
            <a:r>
              <a:rPr lang="pt-BR"/>
              <a:t> = </a:t>
            </a:r>
            <a:r>
              <a:rPr lang="pt-BR">
                <a:solidFill>
                  <a:srgbClr val="1C479C"/>
                </a:solidFill>
              </a:rPr>
              <a:t>atributo</a:t>
            </a:r>
            <a:r>
              <a:rPr lang="pt-BR"/>
              <a:t>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}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 set</a:t>
            </a:r>
          </a:p>
        </p:txBody>
      </p:sp>
    </p:spTree>
    <p:extLst>
      <p:ext uri="{BB962C8B-B14F-4D97-AF65-F5344CB8AC3E}">
        <p14:creationId xmlns:p14="http://schemas.microsoft.com/office/powerpoint/2010/main" val="3554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3074989" y="500064"/>
            <a:ext cx="23780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buFont typeface="Symbol" panose="05050102010706020507" pitchFamily="18" charset="2"/>
              <a:buNone/>
            </a:pPr>
            <a:r>
              <a:rPr lang="pt-BR"/>
              <a:t>agenda</a:t>
            </a:r>
          </a:p>
        </p:txBody>
      </p:sp>
      <p:grpSp>
        <p:nvGrpSpPr>
          <p:cNvPr id="12291" name="Grupo 7"/>
          <p:cNvGrpSpPr>
            <a:grpSpLocks/>
          </p:cNvGrpSpPr>
          <p:nvPr/>
        </p:nvGrpSpPr>
        <p:grpSpPr bwMode="auto">
          <a:xfrm>
            <a:off x="1765301" y="1073151"/>
            <a:ext cx="5002213" cy="5541963"/>
            <a:chOff x="327149" y="1073051"/>
            <a:chExt cx="5001603" cy="5541796"/>
          </a:xfrm>
        </p:grpSpPr>
        <p:sp>
          <p:nvSpPr>
            <p:cNvPr id="12309" name="Freeform 4"/>
            <p:cNvSpPr>
              <a:spLocks/>
            </p:cNvSpPr>
            <p:nvPr/>
          </p:nvSpPr>
          <p:spPr bwMode="auto">
            <a:xfrm rot="-1956514">
              <a:off x="327149" y="1073051"/>
              <a:ext cx="5001603" cy="5541796"/>
            </a:xfrm>
            <a:custGeom>
              <a:avLst/>
              <a:gdLst>
                <a:gd name="T0" fmla="*/ 2147483647 w 1045"/>
                <a:gd name="T1" fmla="*/ 2147483647 h 1342"/>
                <a:gd name="T2" fmla="*/ 2147483647 w 1045"/>
                <a:gd name="T3" fmla="*/ 2147483647 h 1342"/>
                <a:gd name="T4" fmla="*/ 2147483647 w 1045"/>
                <a:gd name="T5" fmla="*/ 2147483647 h 1342"/>
                <a:gd name="T6" fmla="*/ 2147483647 w 1045"/>
                <a:gd name="T7" fmla="*/ 2147483647 h 1342"/>
                <a:gd name="T8" fmla="*/ 2147483647 w 1045"/>
                <a:gd name="T9" fmla="*/ 2147483647 h 1342"/>
                <a:gd name="T10" fmla="*/ 2147483647 w 1045"/>
                <a:gd name="T11" fmla="*/ 2147483647 h 1342"/>
                <a:gd name="T12" fmla="*/ 2147483647 w 1045"/>
                <a:gd name="T13" fmla="*/ 2147483647 h 1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5"/>
                <a:gd name="T22" fmla="*/ 0 h 1342"/>
                <a:gd name="T23" fmla="*/ 1045 w 1045"/>
                <a:gd name="T24" fmla="*/ 1342 h 13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5" h="1342">
                  <a:moveTo>
                    <a:pt x="469" y="57"/>
                  </a:moveTo>
                  <a:cubicBezTo>
                    <a:pt x="599" y="0"/>
                    <a:pt x="751" y="62"/>
                    <a:pt x="841" y="153"/>
                  </a:cubicBezTo>
                  <a:cubicBezTo>
                    <a:pt x="931" y="244"/>
                    <a:pt x="1045" y="417"/>
                    <a:pt x="1009" y="603"/>
                  </a:cubicBezTo>
                  <a:cubicBezTo>
                    <a:pt x="973" y="789"/>
                    <a:pt x="776" y="1196"/>
                    <a:pt x="625" y="1269"/>
                  </a:cubicBezTo>
                  <a:cubicBezTo>
                    <a:pt x="474" y="1342"/>
                    <a:pt x="197" y="1170"/>
                    <a:pt x="103" y="1041"/>
                  </a:cubicBezTo>
                  <a:cubicBezTo>
                    <a:pt x="9" y="912"/>
                    <a:pt x="0" y="659"/>
                    <a:pt x="61" y="495"/>
                  </a:cubicBezTo>
                  <a:cubicBezTo>
                    <a:pt x="122" y="331"/>
                    <a:pt x="347" y="99"/>
                    <a:pt x="469" y="57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26631" name="Rectangle 8"/>
            <p:cNvSpPr>
              <a:spLocks noChangeArrowheads="1"/>
            </p:cNvSpPr>
            <p:nvPr/>
          </p:nvSpPr>
          <p:spPr bwMode="auto">
            <a:xfrm>
              <a:off x="1222390" y="1663583"/>
              <a:ext cx="3506360" cy="4059116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buFont typeface="Symbol" panose="05050102010706020507" pitchFamily="18" charset="2"/>
                <a:buNone/>
                <a:defRPr/>
              </a:pPr>
              <a:r>
                <a:rPr lang="pt-BR" sz="3600" dirty="0">
                  <a:ea typeface="Verdana" pitchFamily="34" charset="0"/>
                  <a:cs typeface="Verdana" pitchFamily="34" charset="0"/>
                </a:rPr>
                <a:t>  contatos</a:t>
              </a:r>
            </a:p>
            <a:p>
              <a:pPr>
                <a:lnSpc>
                  <a:spcPct val="90000"/>
                </a:lnSpc>
                <a:buFont typeface="Symbol" panose="05050102010706020507" pitchFamily="18" charset="2"/>
                <a:buNone/>
                <a:defRPr/>
              </a:pPr>
              <a:r>
                <a:rPr lang="pt-BR" sz="3600" dirty="0">
                  <a:ea typeface="Verdana" pitchFamily="34" charset="0"/>
                  <a:cs typeface="Verdana" pitchFamily="34" charset="0"/>
                </a:rPr>
                <a:t>  tamanho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pt-BR" sz="2400" dirty="0">
                <a:ea typeface="Verdana" pitchFamily="34" charset="0"/>
                <a:cs typeface="Verdana" pitchFamily="34" charset="0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pt-BR" sz="3600" dirty="0">
                  <a:ea typeface="Verdana" pitchFamily="34" charset="0"/>
                  <a:cs typeface="Verdana" pitchFamily="34" charset="0"/>
                </a:rPr>
                <a:t>  adiciona()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pt-BR" sz="3600" dirty="0">
                  <a:ea typeface="Verdana" pitchFamily="34" charset="0"/>
                  <a:cs typeface="Verdana" pitchFamily="34" charset="0"/>
                </a:rPr>
                <a:t>   remove()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pt-BR" sz="3600" dirty="0">
                  <a:ea typeface="Verdana" pitchFamily="34" charset="0"/>
                  <a:cs typeface="Verdana" pitchFamily="34" charset="0"/>
                </a:rPr>
                <a:t>    mostra()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pt-BR" sz="3600" dirty="0" err="1">
                  <a:ea typeface="Verdana" pitchFamily="34" charset="0"/>
                  <a:cs typeface="Verdana" pitchFamily="34" charset="0"/>
                </a:rPr>
                <a:t>indiceOK</a:t>
              </a:r>
              <a:r>
                <a:rPr lang="pt-BR" sz="3600" dirty="0">
                  <a:ea typeface="Verdana" pitchFamily="34" charset="0"/>
                  <a:cs typeface="Verdana" pitchFamily="34" charset="0"/>
                </a:rPr>
                <a:t>()</a:t>
              </a:r>
            </a:p>
          </p:txBody>
        </p:sp>
      </p:grpSp>
      <p:grpSp>
        <p:nvGrpSpPr>
          <p:cNvPr id="12292" name="Grupo 8"/>
          <p:cNvGrpSpPr>
            <a:grpSpLocks/>
          </p:cNvGrpSpPr>
          <p:nvPr/>
        </p:nvGrpSpPr>
        <p:grpSpPr bwMode="auto">
          <a:xfrm flipH="1">
            <a:off x="7024688" y="2071689"/>
            <a:ext cx="3071812" cy="3095625"/>
            <a:chOff x="514001" y="747632"/>
            <a:chExt cx="4823051" cy="5458771"/>
          </a:xfrm>
        </p:grpSpPr>
        <p:sp>
          <p:nvSpPr>
            <p:cNvPr id="12307" name="Freeform 4"/>
            <p:cNvSpPr>
              <a:spLocks/>
            </p:cNvSpPr>
            <p:nvPr/>
          </p:nvSpPr>
          <p:spPr bwMode="auto">
            <a:xfrm rot="-1956514">
              <a:off x="514001" y="747632"/>
              <a:ext cx="4823051" cy="5458771"/>
            </a:xfrm>
            <a:custGeom>
              <a:avLst/>
              <a:gdLst>
                <a:gd name="T0" fmla="*/ 2147483647 w 1045"/>
                <a:gd name="T1" fmla="*/ 2147483647 h 1342"/>
                <a:gd name="T2" fmla="*/ 2147483647 w 1045"/>
                <a:gd name="T3" fmla="*/ 2147483647 h 1342"/>
                <a:gd name="T4" fmla="*/ 2147483647 w 1045"/>
                <a:gd name="T5" fmla="*/ 2147483647 h 1342"/>
                <a:gd name="T6" fmla="*/ 2147483647 w 1045"/>
                <a:gd name="T7" fmla="*/ 2147483647 h 1342"/>
                <a:gd name="T8" fmla="*/ 2147483647 w 1045"/>
                <a:gd name="T9" fmla="*/ 2147483647 h 1342"/>
                <a:gd name="T10" fmla="*/ 2147483647 w 1045"/>
                <a:gd name="T11" fmla="*/ 2147483647 h 1342"/>
                <a:gd name="T12" fmla="*/ 2147483647 w 1045"/>
                <a:gd name="T13" fmla="*/ 2147483647 h 1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5"/>
                <a:gd name="T22" fmla="*/ 0 h 1342"/>
                <a:gd name="T23" fmla="*/ 1045 w 1045"/>
                <a:gd name="T24" fmla="*/ 1342 h 13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5" h="1342">
                  <a:moveTo>
                    <a:pt x="469" y="57"/>
                  </a:moveTo>
                  <a:cubicBezTo>
                    <a:pt x="599" y="0"/>
                    <a:pt x="751" y="62"/>
                    <a:pt x="841" y="153"/>
                  </a:cubicBezTo>
                  <a:cubicBezTo>
                    <a:pt x="931" y="244"/>
                    <a:pt x="1045" y="417"/>
                    <a:pt x="1009" y="603"/>
                  </a:cubicBezTo>
                  <a:cubicBezTo>
                    <a:pt x="973" y="789"/>
                    <a:pt x="776" y="1196"/>
                    <a:pt x="625" y="1269"/>
                  </a:cubicBezTo>
                  <a:cubicBezTo>
                    <a:pt x="474" y="1342"/>
                    <a:pt x="197" y="1170"/>
                    <a:pt x="103" y="1041"/>
                  </a:cubicBezTo>
                  <a:cubicBezTo>
                    <a:pt x="9" y="912"/>
                    <a:pt x="0" y="659"/>
                    <a:pt x="61" y="495"/>
                  </a:cubicBezTo>
                  <a:cubicBezTo>
                    <a:pt x="122" y="331"/>
                    <a:pt x="347" y="99"/>
                    <a:pt x="469" y="57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12308" name="Rectangle 8"/>
            <p:cNvSpPr>
              <a:spLocks noChangeArrowheads="1"/>
            </p:cNvSpPr>
            <p:nvPr/>
          </p:nvSpPr>
          <p:spPr bwMode="auto">
            <a:xfrm>
              <a:off x="962657" y="3141109"/>
              <a:ext cx="3455898" cy="9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5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35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35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35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35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Font typeface="Symbol" panose="05050102010706020507" pitchFamily="18" charset="2"/>
                <a:buChar char=""/>
                <a:defRPr sz="35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Font typeface="Symbol" panose="05050102010706020507" pitchFamily="18" charset="2"/>
                <a:buChar char=""/>
                <a:defRPr sz="35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Font typeface="Symbol" panose="05050102010706020507" pitchFamily="18" charset="2"/>
                <a:buChar char=""/>
                <a:defRPr sz="35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Font typeface="Symbol" panose="05050102010706020507" pitchFamily="18" charset="2"/>
                <a:buChar char=""/>
                <a:defRPr sz="35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Symbol" panose="05050102010706020507" pitchFamily="18" charset="2"/>
                <a:buNone/>
              </a:pPr>
              <a:r>
                <a:rPr lang="pt-BR" sz="3600"/>
                <a:t>main()</a:t>
              </a:r>
              <a:endParaRPr lang="pt-BR" sz="2800"/>
            </a:p>
          </p:txBody>
        </p:sp>
      </p:grp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113589" y="1357314"/>
            <a:ext cx="28400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buFont typeface="Symbol" panose="05050102010706020507" pitchFamily="18" charset="2"/>
              <a:buNone/>
            </a:pPr>
            <a:r>
              <a:rPr lang="pt-BR"/>
              <a:t>Main</a:t>
            </a:r>
          </a:p>
        </p:txBody>
      </p:sp>
      <p:sp>
        <p:nvSpPr>
          <p:cNvPr id="12294" name="Freeform 10"/>
          <p:cNvSpPr>
            <a:spLocks/>
          </p:cNvSpPr>
          <p:nvPr/>
        </p:nvSpPr>
        <p:spPr bwMode="auto">
          <a:xfrm>
            <a:off x="6072189" y="2347913"/>
            <a:ext cx="390525" cy="387506"/>
          </a:xfrm>
          <a:custGeom>
            <a:avLst/>
            <a:gdLst>
              <a:gd name="T0" fmla="*/ 0 w 246"/>
              <a:gd name="T1" fmla="*/ 0 h 1839"/>
              <a:gd name="T2" fmla="*/ 2147483647 w 246"/>
              <a:gd name="T3" fmla="*/ 2147483647 h 1839"/>
              <a:gd name="T4" fmla="*/ 0 60000 65536"/>
              <a:gd name="T5" fmla="*/ 0 60000 65536"/>
              <a:gd name="T6" fmla="*/ 0 w 246"/>
              <a:gd name="T7" fmla="*/ 0 h 1839"/>
              <a:gd name="T8" fmla="*/ 246 w 246"/>
              <a:gd name="T9" fmla="*/ 1839 h 18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6" h="1839">
                <a:moveTo>
                  <a:pt x="0" y="0"/>
                </a:moveTo>
                <a:cubicBezTo>
                  <a:pt x="87" y="162"/>
                  <a:pt x="246" y="1161"/>
                  <a:pt x="69" y="1839"/>
                </a:cubicBezTo>
              </a:path>
            </a:pathLst>
          </a:custGeom>
          <a:noFill/>
          <a:ln w="889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9437" tIns="54719" rIns="109437" bIns="54719">
            <a:spAutoFit/>
          </a:bodyPr>
          <a:lstStyle/>
          <a:p>
            <a:endParaRPr lang="pt-BR"/>
          </a:p>
        </p:txBody>
      </p:sp>
      <p:cxnSp>
        <p:nvCxnSpPr>
          <p:cNvPr id="12295" name="Conector de seta reta 15"/>
          <p:cNvCxnSpPr>
            <a:cxnSpLocks noChangeShapeType="1"/>
          </p:cNvCxnSpPr>
          <p:nvPr/>
        </p:nvCxnSpPr>
        <p:spPr bwMode="auto">
          <a:xfrm rot="10800000">
            <a:off x="5381625" y="2143126"/>
            <a:ext cx="2286000" cy="1285875"/>
          </a:xfrm>
          <a:prstGeom prst="straightConnector1">
            <a:avLst/>
          </a:prstGeom>
          <a:noFill/>
          <a:ln w="76200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Conector de seta reta 23"/>
          <p:cNvCxnSpPr>
            <a:cxnSpLocks noChangeShapeType="1"/>
          </p:cNvCxnSpPr>
          <p:nvPr/>
        </p:nvCxnSpPr>
        <p:spPr bwMode="auto">
          <a:xfrm rot="10800000" flipV="1">
            <a:off x="5738814" y="3857625"/>
            <a:ext cx="1857375" cy="357188"/>
          </a:xfrm>
          <a:prstGeom prst="straightConnector1">
            <a:avLst/>
          </a:prstGeom>
          <a:noFill/>
          <a:ln w="76200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Conector de seta reta 26"/>
          <p:cNvCxnSpPr>
            <a:cxnSpLocks noChangeShapeType="1"/>
          </p:cNvCxnSpPr>
          <p:nvPr/>
        </p:nvCxnSpPr>
        <p:spPr bwMode="auto">
          <a:xfrm rot="10800000" flipV="1">
            <a:off x="5746751" y="4000501"/>
            <a:ext cx="1920875" cy="785813"/>
          </a:xfrm>
          <a:prstGeom prst="straightConnector1">
            <a:avLst/>
          </a:prstGeom>
          <a:noFill/>
          <a:ln w="76200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Conector de seta reta 29"/>
          <p:cNvCxnSpPr>
            <a:cxnSpLocks noChangeShapeType="1"/>
          </p:cNvCxnSpPr>
          <p:nvPr/>
        </p:nvCxnSpPr>
        <p:spPr bwMode="auto">
          <a:xfrm rot="10800000" flipV="1">
            <a:off x="5595939" y="4143376"/>
            <a:ext cx="2193925" cy="1285875"/>
          </a:xfrm>
          <a:prstGeom prst="straightConnector1">
            <a:avLst/>
          </a:prstGeom>
          <a:noFill/>
          <a:ln w="76200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Conector de seta reta 20"/>
          <p:cNvCxnSpPr>
            <a:cxnSpLocks noChangeShapeType="1"/>
          </p:cNvCxnSpPr>
          <p:nvPr/>
        </p:nvCxnSpPr>
        <p:spPr bwMode="auto">
          <a:xfrm rot="10800000">
            <a:off x="5381625" y="2755901"/>
            <a:ext cx="2228850" cy="815975"/>
          </a:xfrm>
          <a:prstGeom prst="straightConnector1">
            <a:avLst/>
          </a:prstGeom>
          <a:noFill/>
          <a:ln w="76200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Conector de seta reta 39"/>
          <p:cNvCxnSpPr>
            <a:cxnSpLocks noChangeShapeType="1"/>
          </p:cNvCxnSpPr>
          <p:nvPr/>
        </p:nvCxnSpPr>
        <p:spPr bwMode="auto">
          <a:xfrm rot="10800000">
            <a:off x="5810250" y="3643314"/>
            <a:ext cx="1785938" cy="71437"/>
          </a:xfrm>
          <a:prstGeom prst="straightConnector1">
            <a:avLst/>
          </a:prstGeom>
          <a:noFill/>
          <a:ln w="76200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tângulo de cantos arredondados 16"/>
          <p:cNvSpPr/>
          <p:nvPr/>
        </p:nvSpPr>
        <p:spPr bwMode="auto">
          <a:xfrm>
            <a:off x="6033872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</p:spTree>
    <p:extLst>
      <p:ext uri="{BB962C8B-B14F-4D97-AF65-F5344CB8AC3E}">
        <p14:creationId xmlns:p14="http://schemas.microsoft.com/office/powerpoint/2010/main" val="10893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919289" y="2436814"/>
            <a:ext cx="8353425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514350" indent="-5143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private </a:t>
            </a:r>
            <a:r>
              <a:rPr lang="pt-BR">
                <a:solidFill>
                  <a:srgbClr val="006600"/>
                </a:solidFill>
              </a:rPr>
              <a:t>String</a:t>
            </a:r>
            <a:r>
              <a:rPr lang="pt-BR"/>
              <a:t> </a:t>
            </a:r>
            <a:r>
              <a:rPr lang="pt-BR">
                <a:solidFill>
                  <a:srgbClr val="D20F00"/>
                </a:solidFill>
              </a:rPr>
              <a:t>nome</a:t>
            </a:r>
            <a:r>
              <a:rPr lang="pt-BR"/>
              <a:t>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public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void </a:t>
            </a:r>
            <a:r>
              <a:rPr lang="pt-BR">
                <a:solidFill>
                  <a:srgbClr val="1C479C"/>
                </a:solidFill>
              </a:rPr>
              <a:t>set</a:t>
            </a:r>
            <a:r>
              <a:rPr lang="pt-BR">
                <a:solidFill>
                  <a:srgbClr val="D20F00"/>
                </a:solidFill>
              </a:rPr>
              <a:t>Nome</a:t>
            </a:r>
            <a:r>
              <a:rPr lang="pt-BR"/>
              <a:t>(</a:t>
            </a:r>
            <a:r>
              <a:rPr lang="pt-BR">
                <a:solidFill>
                  <a:srgbClr val="006600"/>
                </a:solidFill>
              </a:rPr>
              <a:t>String</a:t>
            </a:r>
            <a:r>
              <a:rPr lang="pt-BR">
                <a:solidFill>
                  <a:srgbClr val="193F8B"/>
                </a:solidFill>
              </a:rPr>
              <a:t> </a:t>
            </a:r>
            <a:r>
              <a:rPr lang="pt-BR">
                <a:solidFill>
                  <a:srgbClr val="1C479C"/>
                </a:solidFill>
              </a:rPr>
              <a:t>nome</a:t>
            </a:r>
            <a:r>
              <a:rPr lang="pt-BR"/>
              <a:t>) {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	this.</a:t>
            </a:r>
            <a:r>
              <a:rPr lang="pt-BR">
                <a:solidFill>
                  <a:srgbClr val="D20F00"/>
                </a:solidFill>
              </a:rPr>
              <a:t>nome</a:t>
            </a:r>
            <a:r>
              <a:rPr lang="pt-BR"/>
              <a:t> = </a:t>
            </a:r>
            <a:r>
              <a:rPr lang="pt-BR">
                <a:solidFill>
                  <a:srgbClr val="1C479C"/>
                </a:solidFill>
              </a:rPr>
              <a:t>nome</a:t>
            </a:r>
            <a:r>
              <a:rPr lang="pt-BR"/>
              <a:t>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/>
              <a:t>}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1919289" y="1628775"/>
            <a:ext cx="6048375" cy="67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65125" indent="-365125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pt-BR"/>
              <a:t>Exemplo: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 set</a:t>
            </a:r>
          </a:p>
        </p:txBody>
      </p:sp>
    </p:spTree>
    <p:extLst>
      <p:ext uri="{BB962C8B-B14F-4D97-AF65-F5344CB8AC3E}">
        <p14:creationId xmlns:p14="http://schemas.microsoft.com/office/powerpoint/2010/main" val="252873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919289" y="2724150"/>
            <a:ext cx="83534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514350" indent="-5143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Contato c = 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    new Contato(“Ana”, 123);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String x = “Beatriz”;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sz="3600"/>
              <a:t>c.</a:t>
            </a:r>
            <a:r>
              <a:rPr lang="pt-BR" sz="3600">
                <a:solidFill>
                  <a:srgbClr val="193F8B"/>
                </a:solidFill>
              </a:rPr>
              <a:t>setNome(</a:t>
            </a:r>
            <a:r>
              <a:rPr lang="pt-BR" sz="3600"/>
              <a:t>x</a:t>
            </a:r>
            <a:r>
              <a:rPr lang="pt-BR" sz="3600">
                <a:solidFill>
                  <a:srgbClr val="193F8B"/>
                </a:solidFill>
              </a:rPr>
              <a:t>)</a:t>
            </a:r>
            <a:r>
              <a:rPr lang="pt-BR" sz="3600"/>
              <a:t>;</a:t>
            </a:r>
          </a:p>
          <a:p>
            <a:pPr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endParaRPr lang="pt-BR" sz="3600"/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919288" y="1628775"/>
            <a:ext cx="5472112" cy="64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65125" indent="-365125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/>
              <a:t>Exemplo: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 set</a:t>
            </a:r>
          </a:p>
        </p:txBody>
      </p:sp>
    </p:spTree>
    <p:extLst>
      <p:ext uri="{BB962C8B-B14F-4D97-AF65-F5344CB8AC3E}">
        <p14:creationId xmlns:p14="http://schemas.microsoft.com/office/powerpoint/2010/main" val="3461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Métodos get e set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1919289" y="1341438"/>
            <a:ext cx="8353425" cy="17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55600" indent="-355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/>
              <a:t>Em geral, quando encapsulamos escrevemos todos os métodos get/set.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919289" y="3732213"/>
            <a:ext cx="8353425" cy="17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55600" indent="-355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/>
              <a:t>Isso é regra geral, mas há exceções: outros métodos que façam o papel de get/set.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</p:spTree>
    <p:extLst>
      <p:ext uri="{BB962C8B-B14F-4D97-AF65-F5344CB8AC3E}">
        <p14:creationId xmlns:p14="http://schemas.microsoft.com/office/powerpoint/2010/main" val="21702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"/>
          <p:cNvSpPr txBox="1">
            <a:spLocks noChangeArrowheads="1"/>
          </p:cNvSpPr>
          <p:nvPr/>
        </p:nvSpPr>
        <p:spPr bwMode="auto">
          <a:xfrm>
            <a:off x="1919289" y="1858964"/>
            <a:ext cx="83534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261938" indent="-261938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pt-BR"/>
              <a:t>Código no Eclipse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919289" y="3213100"/>
            <a:ext cx="8353425" cy="64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812800" indent="-4572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pt-BR"/>
              <a:t>– </a:t>
            </a:r>
            <a:r>
              <a:rPr lang="pt-BR">
                <a:solidFill>
                  <a:srgbClr val="193F8B"/>
                </a:solidFill>
              </a:rPr>
              <a:t>Contato</a:t>
            </a:r>
            <a:r>
              <a:rPr lang="pt-BR"/>
              <a:t> com get/set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919289" y="4598988"/>
            <a:ext cx="8353425" cy="64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812800" indent="-4572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pt-BR"/>
              <a:t>– </a:t>
            </a:r>
            <a:r>
              <a:rPr lang="pt-BR">
                <a:solidFill>
                  <a:srgbClr val="193F8B"/>
                </a:solidFill>
              </a:rPr>
              <a:t>Agenda</a:t>
            </a:r>
            <a:r>
              <a:rPr lang="pt-BR"/>
              <a:t> com get/set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5951985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703388" y="264796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Métodos get e set</a:t>
            </a:r>
          </a:p>
        </p:txBody>
      </p:sp>
    </p:spTree>
    <p:extLst>
      <p:ext uri="{BB962C8B-B14F-4D97-AF65-F5344CB8AC3E}">
        <p14:creationId xmlns:p14="http://schemas.microsoft.com/office/powerpoint/2010/main" val="11514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dirty="0" smtClean="0"/>
              <a:t>Exercício - Diagrama de Classes</a:t>
            </a:r>
          </a:p>
        </p:txBody>
      </p:sp>
      <p:sp>
        <p:nvSpPr>
          <p:cNvPr id="21507" name="Rectangle 15"/>
          <p:cNvSpPr>
            <a:spLocks noGrp="1" noChangeArrowheads="1"/>
          </p:cNvSpPr>
          <p:nvPr>
            <p:ph idx="1"/>
          </p:nvPr>
        </p:nvSpPr>
        <p:spPr>
          <a:xfrm>
            <a:off x="1993930" y="1628775"/>
            <a:ext cx="8459788" cy="4872059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pt-BR" sz="3600" dirty="0"/>
              <a:t>Crie classes que modelem as situações abaixo, e sugira valores para os modificadores de acesso, métodos e atributos:</a:t>
            </a:r>
          </a:p>
          <a:p>
            <a:pPr lvl="1" eaLnBrk="1" hangingPunct="1"/>
            <a:r>
              <a:rPr lang="pt-BR" sz="3600" dirty="0"/>
              <a:t>Em um sistema de uma loja veterinária, cada animal  tratado deve ter armazenadas suas informações de nome, sexo, idade e espécie. O animal pode iniciar ou finalizar um tratamento;</a:t>
            </a:r>
          </a:p>
          <a:p>
            <a:pPr lvl="1" eaLnBrk="1" hangingPunct="1"/>
            <a:r>
              <a:rPr lang="pt-BR" sz="3600" dirty="0"/>
              <a:t>Cada dono de animal, deve ter seu nome, endereço e telefone que possui armazenados. O dono de animal pode marcar uma consulta ou tratamento e pagá-los;</a:t>
            </a:r>
          </a:p>
          <a:p>
            <a:pPr lvl="1" eaLnBrk="1" hangingPunct="1"/>
            <a:r>
              <a:rPr lang="pt-BR" sz="3600" dirty="0"/>
              <a:t>Os veterinários devem ter seu nome, telefone, endereço e número do Conselho Veterinário. Cada um pode efetuar uma consulta ou efetuar um tratamento.</a:t>
            </a:r>
          </a:p>
          <a:p>
            <a:pPr eaLnBrk="1" hangingPunct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79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Exercício - Diagrama de Classes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1428736"/>
            <a:ext cx="84963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19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4"/>
          <p:cNvSpPr>
            <a:spLocks noChangeArrowheads="1"/>
          </p:cNvSpPr>
          <p:nvPr/>
        </p:nvSpPr>
        <p:spPr bwMode="auto">
          <a:xfrm>
            <a:off x="1703388" y="260034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Agenda sem encapsulamento</a:t>
            </a:r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1919289" y="2420938"/>
            <a:ext cx="835342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263525" indent="-263525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205000"/>
              </a:lnSpc>
            </a:pPr>
            <a:r>
              <a:rPr lang="pt-BR">
                <a:solidFill>
                  <a:srgbClr val="193F8B"/>
                </a:solidFill>
              </a:rPr>
              <a:t>Main</a:t>
            </a:r>
            <a:r>
              <a:rPr lang="pt-BR"/>
              <a:t>  tem </a:t>
            </a:r>
            <a:r>
              <a:rPr lang="pt-BR">
                <a:solidFill>
                  <a:srgbClr val="D20F00"/>
                </a:solidFill>
              </a:rPr>
              <a:t>acesso total </a:t>
            </a:r>
            <a:r>
              <a:rPr lang="pt-BR"/>
              <a:t>aos membros de </a:t>
            </a:r>
            <a:r>
              <a:rPr lang="pt-BR">
                <a:solidFill>
                  <a:srgbClr val="D20F00"/>
                </a:solidFill>
              </a:rPr>
              <a:t>Agenda</a:t>
            </a:r>
            <a:r>
              <a:rPr lang="pt-BR"/>
              <a:t>.</a:t>
            </a:r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6033872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</p:spTree>
    <p:extLst>
      <p:ext uri="{BB962C8B-B14F-4D97-AF65-F5344CB8AC3E}">
        <p14:creationId xmlns:p14="http://schemas.microsoft.com/office/powerpoint/2010/main" val="555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"/>
          <p:cNvSpPr txBox="1">
            <a:spLocks noChangeArrowheads="1"/>
          </p:cNvSpPr>
          <p:nvPr/>
        </p:nvSpPr>
        <p:spPr bwMode="auto">
          <a:xfrm>
            <a:off x="1919289" y="1571626"/>
            <a:ext cx="83534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263525" indent="-263525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pt-BR"/>
              <a:t>Isto causa:</a:t>
            </a:r>
          </a:p>
        </p:txBody>
      </p:sp>
      <p:sp>
        <p:nvSpPr>
          <p:cNvPr id="7171" name="AutoShape 4"/>
          <p:cNvSpPr>
            <a:spLocks noChangeArrowheads="1"/>
          </p:cNvSpPr>
          <p:nvPr/>
        </p:nvSpPr>
        <p:spPr bwMode="auto">
          <a:xfrm>
            <a:off x="1703388" y="260034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Agenda sem encapsulamento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919289" y="4364039"/>
            <a:ext cx="8353425" cy="11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360363" indent="-360363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pt-BR"/>
              <a:t>- Se atributos de </a:t>
            </a:r>
            <a:r>
              <a:rPr lang="pt-BR">
                <a:solidFill>
                  <a:srgbClr val="D20F00"/>
                </a:solidFill>
              </a:rPr>
              <a:t>Agenda</a:t>
            </a:r>
            <a:r>
              <a:rPr lang="pt-BR">
                <a:solidFill>
                  <a:srgbClr val="193F8B"/>
                </a:solidFill>
              </a:rPr>
              <a:t> </a:t>
            </a:r>
            <a:r>
              <a:rPr lang="pt-BR"/>
              <a:t>mudam, </a:t>
            </a:r>
            <a:r>
              <a:rPr lang="pt-BR">
                <a:solidFill>
                  <a:srgbClr val="193F8B"/>
                </a:solidFill>
              </a:rPr>
              <a:t>Main</a:t>
            </a:r>
            <a:r>
              <a:rPr lang="pt-BR"/>
              <a:t> muda!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919289" y="2420939"/>
            <a:ext cx="84978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263525" indent="-263525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45000"/>
              </a:lnSpc>
              <a:buFont typeface="Symbol" panose="05050102010706020507" pitchFamily="18" charset="2"/>
              <a:buNone/>
            </a:pPr>
            <a:r>
              <a:rPr lang="pt-BR"/>
              <a:t>- Dependência de implementação.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6033872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</p:spTree>
    <p:extLst>
      <p:ext uri="{BB962C8B-B14F-4D97-AF65-F5344CB8AC3E}">
        <p14:creationId xmlns:p14="http://schemas.microsoft.com/office/powerpoint/2010/main" val="367037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"/>
          <p:cNvSpPr txBox="1">
            <a:spLocks noChangeArrowheads="1"/>
          </p:cNvSpPr>
          <p:nvPr/>
        </p:nvSpPr>
        <p:spPr bwMode="auto">
          <a:xfrm>
            <a:off x="1919289" y="1628776"/>
            <a:ext cx="83534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/>
          <a:lstStyle>
            <a:lvl1pPr marL="263525" indent="-263525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85000"/>
              </a:lnSpc>
            </a:pPr>
            <a:r>
              <a:rPr lang="pt-BR"/>
              <a:t>Como resolver o problema da dependência de implementação?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19289" y="4992688"/>
            <a:ext cx="8353425" cy="67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437" tIns="54719" rIns="109437" bIns="54719">
            <a:spAutoFit/>
          </a:bodyPr>
          <a:lstStyle>
            <a:lvl1pPr marL="101600" indent="-101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93788" eaLnBrk="0" hangingPunct="0"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93788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Font typeface="Symbol" panose="05050102010706020507" pitchFamily="18" charset="2"/>
              <a:buChar char=""/>
              <a:defRPr sz="35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pt-BR" dirty="0">
                <a:solidFill>
                  <a:srgbClr val="C00000"/>
                </a:solidFill>
              </a:rPr>
              <a:t>Encapsulando a classe 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5965633" y="6165304"/>
            <a:ext cx="4176465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endParaRPr lang="pt-BR">
              <a:solidFill>
                <a:srgbClr val="12253F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775520" y="6264608"/>
            <a:ext cx="3960440" cy="620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109437" tIns="54719" rIns="109437" bIns="54719"/>
          <a:lstStyle/>
          <a:p>
            <a:pPr marL="450850" indent="-450850" defTabSz="1093788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Flávio José M. Coelho – LP3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03388" y="260034"/>
            <a:ext cx="8856662" cy="40862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Agenda sem encapsulamento</a:t>
            </a:r>
          </a:p>
        </p:txBody>
      </p:sp>
    </p:spTree>
    <p:extLst>
      <p:ext uri="{BB962C8B-B14F-4D97-AF65-F5344CB8AC3E}">
        <p14:creationId xmlns:p14="http://schemas.microsoft.com/office/powerpoint/2010/main" val="32357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rgbClr val="FF0000"/>
                </a:solidFill>
              </a:rPr>
              <a:t>encapsulamento</a:t>
            </a:r>
            <a:r>
              <a:rPr lang="pt-BR" dirty="0"/>
              <a:t> é uma forma </a:t>
            </a:r>
            <a:r>
              <a:rPr lang="pt-BR" dirty="0" smtClean="0"/>
              <a:t>de restringir </a:t>
            </a:r>
            <a:r>
              <a:rPr lang="pt-BR" dirty="0"/>
              <a:t>o acesso </a:t>
            </a:r>
            <a:r>
              <a:rPr lang="pt-BR" dirty="0" smtClean="0"/>
              <a:t>aos </a:t>
            </a:r>
            <a:r>
              <a:rPr lang="pt-BR" dirty="0" smtClean="0">
                <a:solidFill>
                  <a:srgbClr val="FF0000"/>
                </a:solidFill>
              </a:rPr>
              <a:t>atributos</a:t>
            </a:r>
            <a:r>
              <a:rPr lang="pt-BR" dirty="0" smtClean="0"/>
              <a:t> e aos </a:t>
            </a:r>
            <a:r>
              <a:rPr lang="pt-BR" dirty="0" smtClean="0">
                <a:solidFill>
                  <a:srgbClr val="FF0000"/>
                </a:solidFill>
              </a:rPr>
              <a:t>métodos</a:t>
            </a:r>
            <a:r>
              <a:rPr lang="pt-BR" dirty="0" smtClean="0"/>
              <a:t> de </a:t>
            </a:r>
            <a:r>
              <a:rPr lang="pt-BR" dirty="0"/>
              <a:t>um objeto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Um objeto que precisa da colaboração de outro objeto </a:t>
            </a:r>
            <a:r>
              <a:rPr lang="pt-BR" dirty="0"/>
              <a:t>para realizar alguma </a:t>
            </a:r>
            <a:r>
              <a:rPr lang="pt-BR" dirty="0" smtClean="0"/>
              <a:t>tarefa simplesmente </a:t>
            </a:r>
            <a:r>
              <a:rPr lang="pt-BR" dirty="0"/>
              <a:t>envia uma mensagem a </a:t>
            </a:r>
            <a:r>
              <a:rPr lang="pt-BR" dirty="0" smtClean="0"/>
              <a:t>este último</a:t>
            </a:r>
            <a:r>
              <a:rPr lang="pt-BR" dirty="0"/>
              <a:t>.</a:t>
            </a:r>
            <a:endParaRPr lang="pt-BR" sz="650" dirty="0"/>
          </a:p>
          <a:p>
            <a:pPr lvl="1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167042" y="4967599"/>
            <a:ext cx="1428760" cy="1000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Objeto Professo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8167702" y="4967599"/>
            <a:ext cx="1571636" cy="1000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Objeto Aluno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4595802" y="5253351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779947" y="4720249"/>
            <a:ext cx="3452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obterNotaAluno</a:t>
            </a:r>
            <a:r>
              <a:rPr lang="pt-BR" sz="2400" dirty="0"/>
              <a:t> (“Pedro”)</a:t>
            </a:r>
          </a:p>
        </p:txBody>
      </p:sp>
      <p:cxnSp>
        <p:nvCxnSpPr>
          <p:cNvPr id="8" name="Conector de seta reta 7"/>
          <p:cNvCxnSpPr/>
          <p:nvPr/>
        </p:nvCxnSpPr>
        <p:spPr>
          <a:xfrm rot="10800000">
            <a:off x="4595802" y="5681979"/>
            <a:ext cx="35719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76092" y="580658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9,5</a:t>
            </a:r>
          </a:p>
        </p:txBody>
      </p:sp>
    </p:spTree>
    <p:extLst>
      <p:ext uri="{BB962C8B-B14F-4D97-AF65-F5344CB8AC3E}">
        <p14:creationId xmlns:p14="http://schemas.microsoft.com/office/powerpoint/2010/main" val="38567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Esconde a estrutura dos dados e  </a:t>
            </a:r>
            <a:r>
              <a:rPr lang="pt-BR" dirty="0"/>
              <a:t>implementação interna </a:t>
            </a:r>
            <a:r>
              <a:rPr lang="pt-BR" dirty="0" smtClean="0"/>
              <a:t>dos métodos do objeto.</a:t>
            </a:r>
          </a:p>
          <a:p>
            <a:r>
              <a:rPr lang="pt-BR" dirty="0"/>
              <a:t>Mudanças </a:t>
            </a:r>
            <a:r>
              <a:rPr lang="pt-BR" dirty="0" smtClean="0"/>
              <a:t>internas na implementação dos métodos </a:t>
            </a:r>
            <a:r>
              <a:rPr lang="pt-BR" dirty="0"/>
              <a:t>não têm impacto sobre </a:t>
            </a:r>
            <a:r>
              <a:rPr lang="pt-BR" dirty="0" smtClean="0"/>
              <a:t>os objetos clientes.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7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 DVD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3" y="2285993"/>
            <a:ext cx="7797231" cy="353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08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objetos clientes conhecem somente as </a:t>
            </a:r>
            <a:r>
              <a:rPr lang="pt-BR" dirty="0" smtClean="0">
                <a:solidFill>
                  <a:srgbClr val="FF0000"/>
                </a:solidFill>
              </a:rPr>
              <a:t>assinaturas dos métodos </a:t>
            </a:r>
            <a:r>
              <a:rPr lang="pt-BR" dirty="0" smtClean="0"/>
              <a:t>requisitados.</a:t>
            </a:r>
          </a:p>
          <a:p>
            <a:r>
              <a:rPr lang="pt-BR" dirty="0" smtClean="0"/>
              <a:t>Geralmente, utiliza-se </a:t>
            </a:r>
            <a:r>
              <a:rPr lang="pt-BR" b="1" dirty="0" smtClean="0">
                <a:solidFill>
                  <a:srgbClr val="FF0000"/>
                </a:solidFill>
              </a:rPr>
              <a:t>modificadores de acesso</a:t>
            </a:r>
            <a:r>
              <a:rPr lang="pt-BR" dirty="0" smtClean="0"/>
              <a:t> para privar os atributos do acesso direto (tornando-os privados) </a:t>
            </a:r>
          </a:p>
          <a:p>
            <a:r>
              <a:rPr lang="pt-BR" dirty="0" smtClean="0"/>
              <a:t>Implementa-se os </a:t>
            </a:r>
            <a:r>
              <a:rPr lang="pt-BR" dirty="0" smtClean="0">
                <a:solidFill>
                  <a:srgbClr val="FF0000"/>
                </a:solidFill>
              </a:rPr>
              <a:t>métodos </a:t>
            </a:r>
            <a:r>
              <a:rPr lang="pt-BR" dirty="0" smtClean="0"/>
              <a:t>que acessam e alteram os atributos como </a:t>
            </a:r>
            <a:r>
              <a:rPr lang="pt-BR" dirty="0" smtClean="0">
                <a:solidFill>
                  <a:srgbClr val="FF0000"/>
                </a:solidFill>
              </a:rPr>
              <a:t>públicos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6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761</Words>
  <Application>Microsoft Office PowerPoint</Application>
  <PresentationFormat>Widescreen</PresentationFormat>
  <Paragraphs>152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Verdana</vt:lpstr>
      <vt:lpstr>Tema do Office</vt:lpstr>
      <vt:lpstr>Encapsulamento</vt:lpstr>
      <vt:lpstr>Apresentação do PowerPoint</vt:lpstr>
      <vt:lpstr>Apresentação do PowerPoint</vt:lpstr>
      <vt:lpstr>Apresentação do PowerPoint</vt:lpstr>
      <vt:lpstr>Apresentação do PowerPoint</vt:lpstr>
      <vt:lpstr>Encapsulamento</vt:lpstr>
      <vt:lpstr>Encapsulamento</vt:lpstr>
      <vt:lpstr>Encapsulamento</vt:lpstr>
      <vt:lpstr>Encapsulamento</vt:lpstr>
      <vt:lpstr>Classes em UML: Modificadores de acesso</vt:lpstr>
      <vt:lpstr>Exemplo - Classes em UML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- Diagrama de Classes</vt:lpstr>
      <vt:lpstr>Exercício - Diagrama de 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</dc:creator>
  <cp:lastModifiedBy>Fabio</cp:lastModifiedBy>
  <cp:revision>5</cp:revision>
  <dcterms:created xsi:type="dcterms:W3CDTF">2014-03-19T17:57:35Z</dcterms:created>
  <dcterms:modified xsi:type="dcterms:W3CDTF">2014-03-19T19:05:06Z</dcterms:modified>
</cp:coreProperties>
</file>