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7" r:id="rId2"/>
    <p:sldId id="314" r:id="rId3"/>
    <p:sldId id="289" r:id="rId4"/>
    <p:sldId id="315" r:id="rId5"/>
    <p:sldId id="318" r:id="rId6"/>
    <p:sldId id="290" r:id="rId7"/>
    <p:sldId id="291" r:id="rId8"/>
    <p:sldId id="293" r:id="rId9"/>
    <p:sldId id="305" r:id="rId10"/>
    <p:sldId id="306" r:id="rId11"/>
    <p:sldId id="307" r:id="rId12"/>
    <p:sldId id="316" r:id="rId13"/>
    <p:sldId id="294" r:id="rId14"/>
    <p:sldId id="295" r:id="rId15"/>
    <p:sldId id="310" r:id="rId16"/>
    <p:sldId id="296" r:id="rId17"/>
    <p:sldId id="297" r:id="rId18"/>
    <p:sldId id="298" r:id="rId19"/>
    <p:sldId id="312" r:id="rId20"/>
    <p:sldId id="299" r:id="rId21"/>
    <p:sldId id="302" r:id="rId22"/>
    <p:sldId id="303" r:id="rId23"/>
    <p:sldId id="313" r:id="rId24"/>
    <p:sldId id="311" r:id="rId25"/>
    <p:sldId id="277" r:id="rId26"/>
    <p:sldId id="272" r:id="rId27"/>
    <p:sldId id="278" r:id="rId28"/>
    <p:sldId id="279" r:id="rId29"/>
    <p:sldId id="280" r:id="rId30"/>
    <p:sldId id="281" r:id="rId31"/>
    <p:sldId id="308" r:id="rId32"/>
    <p:sldId id="309" r:id="rId33"/>
    <p:sldId id="30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70" d="100"/>
          <a:sy n="70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D045F-26DB-4089-A380-2142173520CE}" type="datetimeFigureOut">
              <a:rPr lang="pt-BR" smtClean="0"/>
              <a:t>07/10/2014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E689-D010-471B-952A-B5609ACF9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3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BE689-D010-471B-952A-B5609ACF965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EB3A-1633-42B0-8F3A-4FC9C350133D}" type="datetimeFigureOut">
              <a:rPr lang="pt-BR" smtClean="0"/>
              <a:pPr/>
              <a:t>07/10/2014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4BFF-0F38-428D-B52E-5AD16EC64B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r>
              <a:rPr lang="pt-BR" smtClean="0"/>
              <a:t>da Orientação </a:t>
            </a:r>
            <a:r>
              <a:rPr lang="pt-BR" dirty="0" smtClean="0"/>
              <a:t>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Fabio Santos, </a:t>
            </a:r>
            <a:r>
              <a:rPr lang="pt-BR" dirty="0" err="1" smtClean="0">
                <a:solidFill>
                  <a:schemeClr val="tx1"/>
                </a:solidFill>
              </a:rPr>
              <a:t>D.Sc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1979713" y="4917282"/>
            <a:ext cx="5675114" cy="10834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pt-BR" sz="2100" b="1" dirty="0"/>
              <a:t>Relacionamentos entre </a:t>
            </a:r>
            <a:r>
              <a:rPr lang="pt-BR" sz="2100" b="1" dirty="0" smtClean="0"/>
              <a:t>Classes</a:t>
            </a:r>
          </a:p>
          <a:p>
            <a:pPr algn="r">
              <a:spcBef>
                <a:spcPct val="20000"/>
              </a:spcBef>
            </a:pPr>
            <a:r>
              <a:rPr lang="pt-BR" sz="21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Herança - Generalização</a:t>
            </a:r>
            <a:endParaRPr lang="pt-BR" sz="21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endParaRPr lang="pt-BR" sz="21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endParaRPr lang="pt-BR" sz="2100" b="1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Superclasses e Subclasses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1" y="1916832"/>
            <a:ext cx="8439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Superclasses e Subclasses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916832"/>
            <a:ext cx="8372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- Generalização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10" y="1421050"/>
            <a:ext cx="5507980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</a:t>
            </a:r>
            <a:r>
              <a:rPr lang="pt-BR" dirty="0" smtClean="0"/>
              <a:t>ierarquia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700808"/>
            <a:ext cx="7411702" cy="41829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relacionamento </a:t>
            </a:r>
            <a:r>
              <a:rPr lang="pt-BR" dirty="0" smtClean="0"/>
              <a:t>“</a:t>
            </a:r>
            <a:r>
              <a:rPr lang="pt-BR" dirty="0" smtClean="0">
                <a:solidFill>
                  <a:srgbClr val="FF0000"/>
                </a:solidFill>
              </a:rPr>
              <a:t>é um tipo de</a:t>
            </a:r>
            <a:r>
              <a:rPr lang="pt-BR" dirty="0" smtClean="0"/>
              <a:t>”  permite formar uma </a:t>
            </a:r>
            <a:r>
              <a:rPr lang="pt-BR" dirty="0" smtClean="0">
                <a:solidFill>
                  <a:srgbClr val="FF0000"/>
                </a:solidFill>
              </a:rPr>
              <a:t>estrutura hierárquica </a:t>
            </a:r>
            <a:r>
              <a:rPr lang="pt-BR" dirty="0"/>
              <a:t>do tipo “Árvore</a:t>
            </a:r>
            <a:r>
              <a:rPr lang="pt-BR" dirty="0" smtClean="0"/>
              <a:t>”.</a:t>
            </a:r>
          </a:p>
          <a:p>
            <a:r>
              <a:rPr lang="pt-BR" dirty="0"/>
              <a:t>Uma hierarquia de classes é formada por </a:t>
            </a:r>
            <a:r>
              <a:rPr lang="pt-BR" dirty="0" smtClean="0"/>
              <a:t>classes, onde </a:t>
            </a:r>
          </a:p>
          <a:p>
            <a:pPr lvl="1"/>
            <a:r>
              <a:rPr lang="pt-BR" dirty="0" smtClean="0"/>
              <a:t>mais </a:t>
            </a:r>
            <a:r>
              <a:rPr lang="pt-BR" dirty="0"/>
              <a:t>de </a:t>
            </a:r>
            <a:r>
              <a:rPr lang="pt-BR" dirty="0">
                <a:solidFill>
                  <a:srgbClr val="FF0000"/>
                </a:solidFill>
              </a:rPr>
              <a:t>duas subclasses</a:t>
            </a:r>
            <a:r>
              <a:rPr lang="pt-BR" dirty="0"/>
              <a:t>, podem </a:t>
            </a:r>
            <a:r>
              <a:rPr lang="pt-BR" dirty="0" smtClean="0"/>
              <a:t>herdar da </a:t>
            </a:r>
            <a:r>
              <a:rPr lang="pt-BR" dirty="0"/>
              <a:t>mesma </a:t>
            </a:r>
            <a:r>
              <a:rPr lang="pt-BR" dirty="0">
                <a:solidFill>
                  <a:srgbClr val="FF0000"/>
                </a:solidFill>
              </a:rPr>
              <a:t>superclasse; 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e </a:t>
            </a:r>
            <a:r>
              <a:rPr lang="pt-BR" dirty="0"/>
              <a:t>uma </a:t>
            </a:r>
            <a:r>
              <a:rPr lang="pt-BR" dirty="0">
                <a:solidFill>
                  <a:srgbClr val="FF0000"/>
                </a:solidFill>
              </a:rPr>
              <a:t>subclasse, </a:t>
            </a:r>
            <a:r>
              <a:rPr lang="pt-BR" dirty="0"/>
              <a:t>por </a:t>
            </a:r>
            <a:r>
              <a:rPr lang="pt-BR" dirty="0" smtClean="0"/>
              <a:t>sua vez</a:t>
            </a:r>
            <a:r>
              <a:rPr lang="pt-BR" dirty="0"/>
              <a:t>, pode ser uma </a:t>
            </a:r>
            <a:r>
              <a:rPr lang="pt-BR" dirty="0">
                <a:solidFill>
                  <a:srgbClr val="FF0000"/>
                </a:solidFill>
              </a:rPr>
              <a:t>superclasse</a:t>
            </a:r>
            <a:r>
              <a:rPr lang="pt-BR" dirty="0"/>
              <a:t> para </a:t>
            </a:r>
            <a:r>
              <a:rPr lang="pt-BR" dirty="0" smtClean="0"/>
              <a:t>outras </a:t>
            </a:r>
            <a:r>
              <a:rPr lang="pt-BR" dirty="0" smtClean="0">
                <a:solidFill>
                  <a:srgbClr val="FF0000"/>
                </a:solidFill>
              </a:rPr>
              <a:t>subclasses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0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classes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17638"/>
            <a:ext cx="87058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4" y="1124744"/>
            <a:ext cx="8218686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herança múltipla ocorre quando </a:t>
            </a:r>
            <a:r>
              <a:rPr lang="pt-BR" dirty="0" smtClean="0"/>
              <a:t>uma classe </a:t>
            </a:r>
            <a:r>
              <a:rPr lang="pt-BR" dirty="0"/>
              <a:t>tem mais de um </a:t>
            </a:r>
            <a:r>
              <a:rPr lang="pt-BR" dirty="0" smtClean="0"/>
              <a:t>pai (</a:t>
            </a:r>
            <a:r>
              <a:rPr lang="pt-BR" dirty="0">
                <a:solidFill>
                  <a:srgbClr val="FF0000"/>
                </a:solidFill>
              </a:rPr>
              <a:t>superclasse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É a capacidade </a:t>
            </a:r>
            <a:r>
              <a:rPr lang="pt-BR" dirty="0"/>
              <a:t>de uma classe herdar </a:t>
            </a:r>
            <a:r>
              <a:rPr lang="pt-BR" dirty="0" smtClean="0"/>
              <a:t>atributos e métodos de </a:t>
            </a:r>
            <a:r>
              <a:rPr lang="pt-BR" dirty="0"/>
              <a:t>duas </a:t>
            </a:r>
            <a:r>
              <a:rPr lang="pt-BR" dirty="0" smtClean="0"/>
              <a:t>ou mais </a:t>
            </a:r>
            <a:r>
              <a:rPr lang="pt-BR" dirty="0" err="1"/>
              <a:t>cIasses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6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- Herança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875480" y="2625323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Animal</a:t>
            </a:r>
            <a:endParaRPr lang="pt-BR" sz="1500" b="1" dirty="0"/>
          </a:p>
        </p:txBody>
      </p:sp>
      <p:sp>
        <p:nvSpPr>
          <p:cNvPr id="5" name="Retângulo 4"/>
          <p:cNvSpPr/>
          <p:nvPr/>
        </p:nvSpPr>
        <p:spPr>
          <a:xfrm>
            <a:off x="2643174" y="4125521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Mamífero</a:t>
            </a:r>
            <a:endParaRPr lang="pt-BR" sz="1500" b="1" dirty="0"/>
          </a:p>
        </p:txBody>
      </p:sp>
      <p:sp>
        <p:nvSpPr>
          <p:cNvPr id="6" name="Retângulo 5"/>
          <p:cNvSpPr/>
          <p:nvPr/>
        </p:nvSpPr>
        <p:spPr>
          <a:xfrm>
            <a:off x="5107785" y="4120316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Peixe</a:t>
            </a:r>
            <a:endParaRPr lang="pt-BR" sz="1500" b="1" dirty="0"/>
          </a:p>
        </p:txBody>
      </p:sp>
      <p:sp>
        <p:nvSpPr>
          <p:cNvPr id="7" name="Retângulo 6"/>
          <p:cNvSpPr/>
          <p:nvPr/>
        </p:nvSpPr>
        <p:spPr>
          <a:xfrm>
            <a:off x="3982637" y="5154233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Golfinho</a:t>
            </a:r>
            <a:endParaRPr lang="pt-BR" sz="1500" b="1" dirty="0"/>
          </a:p>
        </p:txBody>
      </p:sp>
      <p:cxnSp>
        <p:nvCxnSpPr>
          <p:cNvPr id="9" name="Conector de seta reta 8"/>
          <p:cNvCxnSpPr>
            <a:stCxn id="5" idx="0"/>
            <a:endCxn id="4" idx="2"/>
          </p:cNvCxnSpPr>
          <p:nvPr/>
        </p:nvCxnSpPr>
        <p:spPr>
          <a:xfrm rot="5400000" flipH="1" flipV="1">
            <a:off x="3495070" y="3102169"/>
            <a:ext cx="814398" cy="1232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0"/>
            <a:endCxn id="4" idx="2"/>
          </p:cNvCxnSpPr>
          <p:nvPr/>
        </p:nvCxnSpPr>
        <p:spPr>
          <a:xfrm rot="16200000" flipV="1">
            <a:off x="4729978" y="3099566"/>
            <a:ext cx="809193" cy="1232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0"/>
            <a:endCxn id="18" idx="3"/>
          </p:cNvCxnSpPr>
          <p:nvPr/>
        </p:nvCxnSpPr>
        <p:spPr>
          <a:xfrm rot="16200000" flipV="1">
            <a:off x="3945826" y="4474479"/>
            <a:ext cx="199739" cy="1159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0"/>
            <a:endCxn id="19" idx="3"/>
          </p:cNvCxnSpPr>
          <p:nvPr/>
        </p:nvCxnSpPr>
        <p:spPr>
          <a:xfrm rot="5400000" flipH="1" flipV="1">
            <a:off x="5051861" y="4551088"/>
            <a:ext cx="176866" cy="102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o Explicativo 1 16"/>
          <p:cNvSpPr/>
          <p:nvPr/>
        </p:nvSpPr>
        <p:spPr>
          <a:xfrm>
            <a:off x="5801181" y="2546982"/>
            <a:ext cx="1714512" cy="1071570"/>
          </a:xfrm>
          <a:prstGeom prst="borderCallout1">
            <a:avLst>
              <a:gd name="adj1" fmla="val 18750"/>
              <a:gd name="adj2" fmla="val -8333"/>
              <a:gd name="adj3" fmla="val 239424"/>
              <a:gd name="adj4" fmla="val -66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Herda as propriedades e comportamentos das classes Mamífero e Peixe</a:t>
            </a:r>
          </a:p>
        </p:txBody>
      </p:sp>
      <p:sp>
        <p:nvSpPr>
          <p:cNvPr id="13" name="Triângulo isósceles 12"/>
          <p:cNvSpPr/>
          <p:nvPr/>
        </p:nvSpPr>
        <p:spPr>
          <a:xfrm rot="2807085">
            <a:off x="4186420" y="3306593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5" name="Triângulo isósceles 14"/>
          <p:cNvSpPr/>
          <p:nvPr/>
        </p:nvSpPr>
        <p:spPr>
          <a:xfrm rot="18834246">
            <a:off x="4422775" y="3282673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8" name="Triângulo isósceles 17"/>
          <p:cNvSpPr/>
          <p:nvPr/>
        </p:nvSpPr>
        <p:spPr>
          <a:xfrm rot="19043783">
            <a:off x="3178959" y="4768463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9" name="Triângulo isósceles 18"/>
          <p:cNvSpPr/>
          <p:nvPr/>
        </p:nvSpPr>
        <p:spPr>
          <a:xfrm rot="3797235">
            <a:off x="5536413" y="4822041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414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- Herança Múltipla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82439" y="2678901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Estudante</a:t>
            </a:r>
            <a:endParaRPr lang="pt-BR" sz="1500" b="1" dirty="0"/>
          </a:p>
        </p:txBody>
      </p:sp>
      <p:sp>
        <p:nvSpPr>
          <p:cNvPr id="5" name="Retângulo 4"/>
          <p:cNvSpPr/>
          <p:nvPr/>
        </p:nvSpPr>
        <p:spPr>
          <a:xfrm>
            <a:off x="5161364" y="2678901"/>
            <a:ext cx="1426860" cy="694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Funcionário</a:t>
            </a:r>
            <a:endParaRPr lang="pt-BR" sz="1500" b="1" dirty="0"/>
          </a:p>
        </p:txBody>
      </p:sp>
      <p:sp>
        <p:nvSpPr>
          <p:cNvPr id="6" name="Retângulo 5"/>
          <p:cNvSpPr/>
          <p:nvPr/>
        </p:nvSpPr>
        <p:spPr>
          <a:xfrm>
            <a:off x="3929058" y="4286256"/>
            <a:ext cx="128588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Estagiário</a:t>
            </a:r>
            <a:endParaRPr lang="pt-BR" sz="1500" b="1" dirty="0"/>
          </a:p>
        </p:txBody>
      </p:sp>
      <p:sp>
        <p:nvSpPr>
          <p:cNvPr id="7" name="Triângulo isósceles 6"/>
          <p:cNvSpPr/>
          <p:nvPr/>
        </p:nvSpPr>
        <p:spPr>
          <a:xfrm>
            <a:off x="2857488" y="3375422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Triângulo isósceles 7"/>
          <p:cNvSpPr/>
          <p:nvPr/>
        </p:nvSpPr>
        <p:spPr>
          <a:xfrm>
            <a:off x="5589992" y="3375422"/>
            <a:ext cx="428628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0" name="Conector angulado 9"/>
          <p:cNvCxnSpPr>
            <a:stCxn id="7" idx="3"/>
            <a:endCxn id="6" idx="0"/>
          </p:cNvCxnSpPr>
          <p:nvPr/>
        </p:nvCxnSpPr>
        <p:spPr>
          <a:xfrm rot="16200000" flipH="1">
            <a:off x="3473641" y="3187897"/>
            <a:ext cx="696521" cy="1500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Forma 11"/>
          <p:cNvCxnSpPr/>
          <p:nvPr/>
        </p:nvCxnSpPr>
        <p:spPr>
          <a:xfrm rot="5400000">
            <a:off x="5027417" y="3156167"/>
            <a:ext cx="321471" cy="123230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Modelando Herança via </a:t>
            </a:r>
            <a:r>
              <a:rPr lang="pt-BR" dirty="0" err="1" smtClean="0"/>
              <a:t>StarUML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712968" cy="57606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512" y="4423464"/>
            <a:ext cx="720080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1043608" y="425315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9512" y="2619496"/>
            <a:ext cx="720080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>
            <a:off x="1043608" y="25123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Relacionamento entre Classes</a:t>
            </a:r>
            <a:br>
              <a:rPr lang="pt-BR" dirty="0" smtClean="0"/>
            </a:br>
            <a:r>
              <a:rPr lang="pt-BR" dirty="0" smtClean="0"/>
              <a:t>Diagrama de Classes (UML)</a:t>
            </a:r>
            <a:endParaRPr lang="pt-BR" dirty="0"/>
          </a:p>
        </p:txBody>
      </p:sp>
      <p:pic>
        <p:nvPicPr>
          <p:cNvPr id="4" name="Picture 4" descr="Classes - Dispositivo do Usuá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44824"/>
            <a:ext cx="824155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0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Em uma Biblioteca, deseja-se informatizar </a:t>
            </a:r>
            <a:r>
              <a:rPr lang="pt-BR" dirty="0" smtClean="0"/>
              <a:t>as obras </a:t>
            </a:r>
            <a:r>
              <a:rPr lang="pt-BR" dirty="0"/>
              <a:t>existentes e as que estão dando </a:t>
            </a:r>
            <a:r>
              <a:rPr lang="pt-BR" dirty="0" smtClean="0"/>
              <a:t>entrada com </a:t>
            </a:r>
            <a:r>
              <a:rPr lang="pt-BR" dirty="0"/>
              <a:t>o intuito de facilitar o controle dos acervos</a:t>
            </a:r>
            <a:r>
              <a:rPr lang="pt-BR" dirty="0" smtClean="0"/>
              <a:t>.</a:t>
            </a:r>
          </a:p>
          <a:p>
            <a:r>
              <a:rPr lang="pt-BR" dirty="0"/>
              <a:t>As </a:t>
            </a:r>
            <a:r>
              <a:rPr lang="pt-BR" dirty="0" smtClean="0"/>
              <a:t>obras </a:t>
            </a:r>
            <a:r>
              <a:rPr lang="pt-BR" dirty="0"/>
              <a:t>existentes são: artigos, livros </a:t>
            </a:r>
            <a:r>
              <a:rPr lang="pt-BR" dirty="0" smtClean="0"/>
              <a:t>e revistas </a:t>
            </a:r>
            <a:r>
              <a:rPr lang="pt-BR" dirty="0"/>
              <a:t>e todas possuem um código, </a:t>
            </a:r>
            <a:r>
              <a:rPr lang="pt-BR" dirty="0" smtClean="0"/>
              <a:t>título, editor e </a:t>
            </a:r>
            <a:r>
              <a:rPr lang="pt-BR" dirty="0"/>
              <a:t>uma data de publicação</a:t>
            </a:r>
            <a:r>
              <a:rPr lang="pt-BR" dirty="0" smtClean="0"/>
              <a:t>.</a:t>
            </a:r>
          </a:p>
          <a:p>
            <a:r>
              <a:rPr lang="pt-BR" dirty="0"/>
              <a:t>Para os artigos torna-se necessário saber: </a:t>
            </a:r>
            <a:r>
              <a:rPr lang="pt-BR" dirty="0" smtClean="0"/>
              <a:t>os autores e </a:t>
            </a:r>
            <a:r>
              <a:rPr lang="pt-BR" dirty="0"/>
              <a:t>as palavras-chave, para os livros </a:t>
            </a:r>
            <a:r>
              <a:rPr lang="pt-BR" dirty="0" smtClean="0"/>
              <a:t>o assunto </a:t>
            </a:r>
            <a:r>
              <a:rPr lang="pt-BR" dirty="0"/>
              <a:t>e os autores e para </a:t>
            </a:r>
            <a:r>
              <a:rPr lang="pt-BR" dirty="0" smtClean="0"/>
              <a:t>as revistas </a:t>
            </a:r>
            <a:r>
              <a:rPr lang="pt-BR" dirty="0"/>
              <a:t>o assunto </a:t>
            </a:r>
            <a:r>
              <a:rPr lang="pt-BR" dirty="0" smtClean="0"/>
              <a:t>e o </a:t>
            </a:r>
            <a:r>
              <a:rPr lang="pt-BR" dirty="0"/>
              <a:t>número da publicação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forma, abstraía e modele uma hierarquia de classes em UML com seus respectivos atributos e métodos.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8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 podemos perceber que dentre as obras da biblioteca, o que há em comum são os atributos código, título, editor e data de publicação.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71802" y="3571876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ObraBiblioteca</a:t>
            </a:r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71802" y="4214818"/>
            <a:ext cx="2357454" cy="1143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codigo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titulo</a:t>
            </a:r>
          </a:p>
          <a:p>
            <a:pPr algn="ctr"/>
            <a:r>
              <a:rPr lang="pt-BR" sz="2000" b="1" dirty="0" smtClean="0"/>
              <a:t>editor</a:t>
            </a:r>
          </a:p>
          <a:p>
            <a:pPr algn="ctr"/>
            <a:r>
              <a:rPr lang="pt-BR" sz="2000" b="1" dirty="0" err="1" smtClean="0"/>
              <a:t>publicacao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3071802" y="535782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ObraBiblioteca</a:t>
            </a:r>
            <a:r>
              <a:rPr lang="pt-BR" sz="2000" dirty="0"/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3357554" y="4429132"/>
            <a:ext cx="285752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4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28992" y="1428736"/>
            <a:ext cx="2357454" cy="228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ObraBiblioteca</a:t>
            </a:r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28992" y="2071678"/>
            <a:ext cx="2357454" cy="1143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codigo</a:t>
            </a:r>
            <a:endParaRPr lang="pt-BR" sz="2000" dirty="0" smtClean="0"/>
          </a:p>
          <a:p>
            <a:pPr algn="ctr"/>
            <a:r>
              <a:rPr lang="pt-BR" sz="2000" dirty="0" smtClean="0"/>
              <a:t>titulo</a:t>
            </a:r>
          </a:p>
          <a:p>
            <a:pPr algn="ctr"/>
            <a:r>
              <a:rPr lang="pt-BR" sz="2000" dirty="0" smtClean="0"/>
              <a:t>editor</a:t>
            </a:r>
          </a:p>
          <a:p>
            <a:pPr algn="ctr"/>
            <a:r>
              <a:rPr lang="pt-BR" sz="2000" dirty="0" err="1" smtClean="0"/>
              <a:t>publicacao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ObraBiblioteca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3714744" y="2285992"/>
            <a:ext cx="285752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r>
              <a:rPr lang="pt-BR" dirty="0" smtClean="0"/>
              <a:t>-</a:t>
            </a:r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2976" y="4648810"/>
            <a:ext cx="2357454" cy="1852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r>
              <a:rPr lang="pt-BR" sz="2400" b="1" dirty="0" smtClean="0"/>
              <a:t>Artigo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42976" y="529175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42976" y="5929330"/>
            <a:ext cx="235745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cxnSp>
        <p:nvCxnSpPr>
          <p:cNvPr id="13" name="Conector angulado 12"/>
          <p:cNvCxnSpPr/>
          <p:nvPr/>
        </p:nvCxnSpPr>
        <p:spPr>
          <a:xfrm rot="10800000" flipV="1">
            <a:off x="2275984" y="4209454"/>
            <a:ext cx="2464611" cy="4339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angulado 13"/>
          <p:cNvCxnSpPr/>
          <p:nvPr/>
        </p:nvCxnSpPr>
        <p:spPr>
          <a:xfrm rot="16200000" flipH="1">
            <a:off x="5282910" y="3044939"/>
            <a:ext cx="792758" cy="2143140"/>
          </a:xfrm>
          <a:prstGeom prst="bentConnector3">
            <a:avLst>
              <a:gd name="adj1" fmla="val 598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riângulo isósceles 14"/>
          <p:cNvSpPr/>
          <p:nvPr/>
        </p:nvSpPr>
        <p:spPr>
          <a:xfrm>
            <a:off x="4312374" y="3734410"/>
            <a:ext cx="571504" cy="342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142976" y="5214950"/>
            <a:ext cx="2357454" cy="69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endParaRPr lang="pt-BR" sz="20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00166" y="5214950"/>
            <a:ext cx="164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autores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palavraChaves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786182" y="4647258"/>
            <a:ext cx="2357454" cy="17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r>
              <a:rPr lang="pt-BR" sz="2400" b="1" dirty="0" smtClean="0"/>
              <a:t>Revista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786182" y="529020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786182" y="5927778"/>
            <a:ext cx="2357454" cy="573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sp>
        <p:nvSpPr>
          <p:cNvPr id="29" name="Retângulo 28"/>
          <p:cNvSpPr/>
          <p:nvPr/>
        </p:nvSpPr>
        <p:spPr>
          <a:xfrm>
            <a:off x="3786182" y="5213398"/>
            <a:ext cx="2357454" cy="69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endParaRPr lang="pt-BR" sz="20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143372" y="5213398"/>
            <a:ext cx="205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dirty="0" err="1" smtClean="0"/>
              <a:t>numeroPublicacao</a:t>
            </a:r>
            <a:endParaRPr lang="pt-BR" dirty="0" smtClean="0"/>
          </a:p>
          <a:p>
            <a:r>
              <a:rPr lang="pt-BR" dirty="0" smtClean="0"/>
              <a:t>- assunto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6357950" y="4643446"/>
            <a:ext cx="2357454" cy="1857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r>
              <a:rPr lang="pt-BR" sz="2400" b="1" dirty="0" smtClean="0"/>
              <a:t>Livro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357950" y="5286388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57950" y="5857892"/>
            <a:ext cx="2357454" cy="644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sp>
        <p:nvSpPr>
          <p:cNvPr id="34" name="Retângulo 33"/>
          <p:cNvSpPr/>
          <p:nvPr/>
        </p:nvSpPr>
        <p:spPr>
          <a:xfrm>
            <a:off x="6357950" y="5209586"/>
            <a:ext cx="2357454" cy="69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715140" y="5209586"/>
            <a:ext cx="103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autores</a:t>
            </a:r>
          </a:p>
          <a:p>
            <a:r>
              <a:rPr lang="pt-BR" dirty="0" smtClean="0"/>
              <a:t>- assunto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602128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Artigo()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499992" y="602128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Revista()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130381" y="6011996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Livro()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hierarquia de classes para representar </a:t>
            </a:r>
            <a:r>
              <a:rPr lang="pt-BR" b="1" dirty="0"/>
              <a:t>Veículos</a:t>
            </a:r>
            <a:r>
              <a:rPr lang="pt-BR" dirty="0"/>
              <a:t>: imagine que pode haver veículos terrestres, aquáticos e aéreos. Modele as classes da maneira que você achar conveniente, indicando os atributos e métodos de </a:t>
            </a:r>
            <a:r>
              <a:rPr lang="pt-BR" dirty="0" smtClean="0"/>
              <a:t>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21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Implementação de Herança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30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jeito, em Java, de relacionarmos uma classe de tal maneira que uma delas </a:t>
            </a:r>
            <a:r>
              <a:rPr lang="pt-BR" b="1" dirty="0"/>
              <a:t>herda tudo que a </a:t>
            </a:r>
            <a:r>
              <a:rPr lang="pt-BR" b="1" dirty="0" smtClean="0"/>
              <a:t>outra </a:t>
            </a:r>
            <a:r>
              <a:rPr lang="pt-BR" dirty="0" smtClean="0"/>
              <a:t>tem</a:t>
            </a:r>
            <a:r>
              <a:rPr lang="pt-BR" dirty="0"/>
              <a:t>. </a:t>
            </a:r>
          </a:p>
          <a:p>
            <a:r>
              <a:rPr lang="pt-BR" dirty="0"/>
              <a:t>Fazemos </a:t>
            </a:r>
            <a:r>
              <a:rPr lang="pt-BR" dirty="0" smtClean="0"/>
              <a:t>isto através </a:t>
            </a:r>
            <a:r>
              <a:rPr lang="pt-BR" dirty="0"/>
              <a:t>da palavra chave </a:t>
            </a:r>
            <a:r>
              <a:rPr lang="pt-BR" b="1" dirty="0" err="1">
                <a:solidFill>
                  <a:srgbClr val="FF0000"/>
                </a:solidFill>
              </a:rPr>
              <a:t>extends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6050" y="571480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Pessoa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86050" y="121442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- nome</a:t>
            </a:r>
          </a:p>
          <a:p>
            <a:pPr algn="ctr"/>
            <a:r>
              <a:rPr lang="pt-BR" sz="2000" b="1" dirty="0" smtClean="0"/>
              <a:t>- idade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2786050" y="213617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+ Pessoa()</a:t>
            </a:r>
          </a:p>
          <a:p>
            <a:pPr algn="ctr"/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500034" y="4000504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Aluno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0034" y="464344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34" y="556520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 Aluno()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</a:t>
            </a:r>
            <a:r>
              <a:rPr lang="pt-BR" sz="1600" b="1" dirty="0" err="1" smtClean="0">
                <a:solidFill>
                  <a:srgbClr val="FF0000"/>
                </a:solidFill>
              </a:rPr>
              <a:t>setMatricula</a:t>
            </a:r>
            <a:r>
              <a:rPr lang="pt-BR" sz="1600" b="1" dirty="0" smtClean="0">
                <a:solidFill>
                  <a:srgbClr val="FF0000"/>
                </a:solidFill>
              </a:rPr>
              <a:t>(matricula)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</a:t>
            </a:r>
            <a:r>
              <a:rPr lang="pt-BR" sz="1600" b="1" dirty="0" err="1" smtClean="0">
                <a:solidFill>
                  <a:srgbClr val="FF0000"/>
                </a:solidFill>
              </a:rPr>
              <a:t>getMatricula</a:t>
            </a:r>
            <a:r>
              <a:rPr lang="pt-BR" sz="1600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pt-BR" sz="2000" b="1" dirty="0"/>
          </a:p>
        </p:txBody>
      </p:sp>
      <p:sp>
        <p:nvSpPr>
          <p:cNvPr id="10" name="Retângulo 9"/>
          <p:cNvSpPr/>
          <p:nvPr/>
        </p:nvSpPr>
        <p:spPr>
          <a:xfrm>
            <a:off x="4929190" y="3857628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Professor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929190" y="450057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+</a:t>
            </a:r>
            <a:r>
              <a:rPr lang="pt-BR" sz="2000" b="1" dirty="0" err="1" smtClean="0">
                <a:solidFill>
                  <a:srgbClr val="FF0000"/>
                </a:solidFill>
              </a:rPr>
              <a:t>salario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cxnSp>
        <p:nvCxnSpPr>
          <p:cNvPr id="12" name="Conector angulado 11"/>
          <p:cNvCxnSpPr>
            <a:stCxn id="6" idx="2"/>
            <a:endCxn id="7" idx="0"/>
          </p:cNvCxnSpPr>
          <p:nvPr/>
        </p:nvCxnSpPr>
        <p:spPr>
          <a:xfrm rot="5400000">
            <a:off x="2353952" y="2389679"/>
            <a:ext cx="935634" cy="22860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6" idx="2"/>
            <a:endCxn id="10" idx="0"/>
          </p:cNvCxnSpPr>
          <p:nvPr/>
        </p:nvCxnSpPr>
        <p:spPr>
          <a:xfrm rot="16200000" flipH="1">
            <a:off x="4639968" y="2389679"/>
            <a:ext cx="792758" cy="2143140"/>
          </a:xfrm>
          <a:prstGeom prst="bentConnector3">
            <a:avLst>
              <a:gd name="adj1" fmla="val 598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riângulo isósceles 13"/>
          <p:cNvSpPr/>
          <p:nvPr/>
        </p:nvSpPr>
        <p:spPr>
          <a:xfrm>
            <a:off x="3669432" y="3086104"/>
            <a:ext cx="571504" cy="342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143504" y="5429264"/>
            <a:ext cx="1864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 Professo()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</a:t>
            </a:r>
            <a:r>
              <a:rPr lang="pt-BR" b="1" dirty="0" err="1" smtClean="0">
                <a:solidFill>
                  <a:srgbClr val="FF0000"/>
                </a:solidFill>
              </a:rPr>
              <a:t>setSalario</a:t>
            </a:r>
            <a:r>
              <a:rPr lang="pt-BR" b="1" dirty="0" smtClean="0">
                <a:solidFill>
                  <a:srgbClr val="FF0000"/>
                </a:solidFill>
              </a:rPr>
              <a:t>(valor)</a:t>
            </a:r>
          </a:p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getSalario</a:t>
            </a:r>
            <a:r>
              <a:rPr lang="pt-BR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pt-BR" b="1" dirty="0" smtClean="0">
              <a:solidFill>
                <a:srgbClr val="FF0000"/>
              </a:solidFill>
            </a:endParaRPr>
          </a:p>
          <a:p>
            <a:pPr algn="ctr"/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9" name="Texto Explicativo 2 18"/>
          <p:cNvSpPr/>
          <p:nvPr/>
        </p:nvSpPr>
        <p:spPr>
          <a:xfrm>
            <a:off x="6072198" y="857232"/>
            <a:ext cx="2643206" cy="22860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356"/>
              <a:gd name="adj6" fmla="val -687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Nome e idade são variáveis de instância que estão presentes em todos os objetos criados das classes Aves e Peixe</a:t>
            </a:r>
            <a:endParaRPr lang="pt-BR" sz="2000" b="1" dirty="0"/>
          </a:p>
        </p:txBody>
      </p:sp>
      <p:sp>
        <p:nvSpPr>
          <p:cNvPr id="20" name="Retângulo 19"/>
          <p:cNvSpPr/>
          <p:nvPr/>
        </p:nvSpPr>
        <p:spPr>
          <a:xfrm>
            <a:off x="500034" y="465297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- matricula</a:t>
            </a:r>
          </a:p>
          <a:p>
            <a:pPr algn="ctr"/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Pessoa {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nome;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idade;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Pessoa(String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nome 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idade 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	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nome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nome;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setIdade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idade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getIdade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idade;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Aluno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Pessoa {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matricula;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Aluno(String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matriculaAluno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matricula 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matriculaAluno</a:t>
            </a: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setMatricula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matriculaAluno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matricula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matriculaAluno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getMatricula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matricula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Professor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Pessoa {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Professor(String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setSalario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- Generalização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situações na programação que torna-se necessária a </a:t>
            </a:r>
            <a:r>
              <a:rPr lang="pt-BR" dirty="0" smtClean="0">
                <a:solidFill>
                  <a:srgbClr val="FF0000"/>
                </a:solidFill>
              </a:rPr>
              <a:t>reutilização de código.</a:t>
            </a:r>
          </a:p>
          <a:p>
            <a:r>
              <a:rPr lang="pt-BR" dirty="0" smtClean="0"/>
              <a:t>De modo que seja </a:t>
            </a:r>
            <a:r>
              <a:rPr lang="pt-BR" dirty="0" smtClean="0">
                <a:solidFill>
                  <a:srgbClr val="FF0000"/>
                </a:solidFill>
              </a:rPr>
              <a:t>evitada a necessidade de  reimplementar</a:t>
            </a:r>
            <a:r>
              <a:rPr lang="pt-BR" dirty="0" smtClean="0"/>
              <a:t> código (</a:t>
            </a:r>
            <a:r>
              <a:rPr lang="pt-BR" dirty="0" smtClean="0">
                <a:solidFill>
                  <a:srgbClr val="FF0000"/>
                </a:solidFill>
              </a:rPr>
              <a:t>refazer a roda</a:t>
            </a:r>
            <a:r>
              <a:rPr lang="pt-BR" dirty="0" smtClean="0"/>
              <a:t>)</a:t>
            </a:r>
            <a:r>
              <a:rPr lang="pt-BR" dirty="0" smtClean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33056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TesteHeranca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Aluno estudante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Aluno("Maria",18,"123456");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("Nome = "+estudante.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("Idade = "+estudante.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getIdade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("Matricula = "+estudante.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getMatricula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Aluno estudante2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Aluno("Jose",20,"4534343"); 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("Nome = "+estudante2.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("Idade = "+estudante2.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getIdade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("Matricula = "+estudante2.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getMatricula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Professor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Professor("Fabio", 27,20000);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("Nome Professor = "+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prof.getNome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("Idade = "+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prof.getIdade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 = "+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prof.getSalario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aluno ou professor é instanciado a partir do seu construtor é chamado o construtor da sua superclasse “Pessoa” por meio do método </a:t>
            </a:r>
          </a:p>
          <a:p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nomePessoa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idadePessoa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Pois antes </a:t>
            </a:r>
            <a:r>
              <a:rPr lang="pt-BR" dirty="0"/>
              <a:t>de um </a:t>
            </a:r>
            <a:r>
              <a:rPr lang="pt-BR" dirty="0" smtClean="0"/>
              <a:t>aluno ou professor existir</a:t>
            </a:r>
            <a:r>
              <a:rPr lang="pt-BR" dirty="0"/>
              <a:t>, </a:t>
            </a:r>
            <a:r>
              <a:rPr lang="pt-BR" dirty="0" smtClean="0"/>
              <a:t>existe a pessoa do aluno ou professor.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769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</a:t>
            </a:r>
            <a:r>
              <a:rPr lang="pt-BR" dirty="0" smtClean="0"/>
              <a:t>instanciação do </a:t>
            </a:r>
            <a:r>
              <a:rPr lang="pt-BR" dirty="0"/>
              <a:t>objeto pessoa, o processamento retorna </a:t>
            </a:r>
            <a:r>
              <a:rPr lang="pt-BR" dirty="0" smtClean="0"/>
              <a:t>para o construtor de aluno ou professo para concluir a instanciação do </a:t>
            </a:r>
            <a:r>
              <a:rPr lang="pt-BR" dirty="0"/>
              <a:t>objeto </a:t>
            </a:r>
            <a:r>
              <a:rPr lang="pt-BR" dirty="0" smtClean="0"/>
              <a:t>aluno ou professor.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23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um programa para um banco, fazendo uso de Herança onde será possível ao gerente criar contas bancarias. Especialize e implemente as subclasses </a:t>
            </a:r>
            <a:r>
              <a:rPr lang="pt-BR" dirty="0" err="1" smtClean="0"/>
              <a:t>ContaPoupanca</a:t>
            </a:r>
            <a:r>
              <a:rPr lang="pt-BR" dirty="0" smtClean="0"/>
              <a:t> e </a:t>
            </a:r>
            <a:r>
              <a:rPr lang="pt-BR" dirty="0" err="1" smtClean="0"/>
              <a:t>ContaCorrente</a:t>
            </a:r>
            <a:r>
              <a:rPr lang="pt-BR" dirty="0" smtClean="0"/>
              <a:t> com os atributos os rendimento, juros, limite e respectivos métodos.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3600" u="sng" dirty="0">
                <a:latin typeface="Courier New" pitchFamily="49" charset="0"/>
                <a:cs typeface="Courier New" pitchFamily="49" charset="0"/>
              </a:rPr>
              <a:t>atributos</a:t>
            </a: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numero;</a:t>
            </a: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3600" u="sng" dirty="0" err="1">
                <a:latin typeface="Courier New" pitchFamily="49" charset="0"/>
                <a:cs typeface="Courier New" pitchFamily="49" charset="0"/>
              </a:rPr>
              <a:t>contrutor</a:t>
            </a:r>
            <a:endParaRPr lang="pt-BR" sz="3600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Conta(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saldo){</a:t>
            </a: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.numero=numero;</a:t>
            </a: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.saldo=saldo;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3600" u="sng" dirty="0" err="1">
                <a:latin typeface="Courier New" pitchFamily="49" charset="0"/>
                <a:cs typeface="Courier New" pitchFamily="49" charset="0"/>
              </a:rPr>
              <a:t>metodos</a:t>
            </a:r>
            <a:endParaRPr lang="pt-BR" sz="3600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sacar(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quantidade) {</a:t>
            </a:r>
          </a:p>
          <a:p>
            <a:pPr>
              <a:buNone/>
            </a:pP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.saldo &lt; quantidade) {</a:t>
            </a:r>
          </a:p>
          <a:p>
            <a:pPr>
              <a:buNone/>
            </a:pP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3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.saldo 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.saldo - quantidade;</a:t>
            </a:r>
          </a:p>
          <a:p>
            <a:pPr>
              <a:buNone/>
            </a:pP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3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3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depositar(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quantidade) {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.saldo += quantidade;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obterSaldo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saldo;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obterNumero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numero;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inserirNumero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numero) {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.numero = numero;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transferePara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(Conta destino,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retirou =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.sacar(valor);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(retirou ==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3400" u="sng" dirty="0" smtClean="0">
                <a:latin typeface="Courier New" pitchFamily="49" charset="0"/>
                <a:cs typeface="Courier New" pitchFamily="49" charset="0"/>
              </a:rPr>
              <a:t>não deu pra sacar!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destino.depositar(valor);</a:t>
            </a:r>
          </a:p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rendimento;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final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double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JUROS = 0.10;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saldo)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	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super(numero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saldo);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getRendimento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obterSaldo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()*</a:t>
            </a:r>
            <a:r>
              <a:rPr lang="pt-BR" b="1" i="1" dirty="0">
                <a:latin typeface="Courier New" pitchFamily="49" charset="0"/>
                <a:cs typeface="Courier New" pitchFamily="49" charset="0"/>
              </a:rPr>
              <a:t>JUROS;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setRendimento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rendimento)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.rendimento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rendimento;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007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final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double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LIMITE = 500;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saldo)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super(numero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saldo);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pt-BR" u="sng" dirty="0" err="1">
                <a:latin typeface="Courier New" pitchFamily="49" charset="0"/>
                <a:cs typeface="Courier New" pitchFamily="49" charset="0"/>
              </a:rPr>
              <a:t>metodos</a:t>
            </a:r>
            <a:endParaRPr lang="pt-BR" u="sng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sacar(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quantidade)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i="1" u="sng" dirty="0">
                <a:latin typeface="Courier New" pitchFamily="49" charset="0"/>
                <a:cs typeface="Courier New" pitchFamily="49" charset="0"/>
              </a:rPr>
              <a:t>LIMITE &lt; </a:t>
            </a:r>
            <a:r>
              <a:rPr lang="pt-BR" b="1" i="1" u="sng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i="1" u="sng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i="1" u="sng" dirty="0" err="1">
                <a:latin typeface="Courier New" pitchFamily="49" charset="0"/>
                <a:cs typeface="Courier New" pitchFamily="49" charset="0"/>
              </a:rPr>
              <a:t>obterSaldo</a:t>
            </a:r>
            <a:r>
              <a:rPr lang="pt-BR" b="1" i="1" u="sng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.swing.</a:t>
            </a: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ProgramaBanco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2900" u="sng" dirty="0">
                <a:latin typeface="Courier New" pitchFamily="49" charset="0"/>
                <a:cs typeface="Courier New" pitchFamily="49" charset="0"/>
              </a:rPr>
              <a:t>criando a conta</a:t>
            </a:r>
          </a:p>
          <a:p>
            <a:pPr>
              <a:buNone/>
            </a:pP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b="1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900" b="1" dirty="0" smtClean="0">
                <a:latin typeface="Courier New" pitchFamily="49" charset="0"/>
                <a:cs typeface="Courier New" pitchFamily="49" charset="0"/>
              </a:rPr>
              <a:t>(123245,500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i="1" dirty="0" err="1">
                <a:latin typeface="Courier New" pitchFamily="49" charset="0"/>
                <a:cs typeface="Courier New" pitchFamily="49" charset="0"/>
              </a:rPr>
              <a:t>showMessageDialog</a:t>
            </a:r>
            <a:r>
              <a:rPr lang="pt-BR" sz="29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,"O valor atual do saldo da conta:"+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obterNumero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()+" é "+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obterSaldo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String entrada=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i="1" dirty="0" err="1">
                <a:latin typeface="Courier New" pitchFamily="49" charset="0"/>
                <a:cs typeface="Courier New" pitchFamily="49" charset="0"/>
              </a:rPr>
              <a:t>showInputDialog</a:t>
            </a:r>
            <a:r>
              <a:rPr lang="pt-BR" sz="2900" i="1" dirty="0">
                <a:latin typeface="Courier New" pitchFamily="49" charset="0"/>
                <a:cs typeface="Courier New" pitchFamily="49" charset="0"/>
              </a:rPr>
              <a:t>("Depositar um valor");</a:t>
            </a:r>
          </a:p>
          <a:p>
            <a:pPr>
              <a:buNone/>
            </a:pPr>
            <a:r>
              <a:rPr lang="pt-BR" sz="29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900" b="1" dirty="0">
                <a:latin typeface="Courier New" pitchFamily="49" charset="0"/>
                <a:cs typeface="Courier New" pitchFamily="49" charset="0"/>
              </a:rPr>
              <a:t> valor = Double.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parseDouble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(entrada);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.depositar(valor);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i="1" dirty="0" err="1">
                <a:latin typeface="Courier New" pitchFamily="49" charset="0"/>
                <a:cs typeface="Courier New" pitchFamily="49" charset="0"/>
              </a:rPr>
              <a:t>showMessageDialog</a:t>
            </a:r>
            <a:r>
              <a:rPr lang="pt-BR" sz="29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,"O valor atual do saldo da conta:"+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obterNumero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()+" é "+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minhaConta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b="1" i="1" dirty="0" err="1">
                <a:latin typeface="Courier New" pitchFamily="49" charset="0"/>
                <a:cs typeface="Courier New" pitchFamily="49" charset="0"/>
              </a:rPr>
              <a:t>obterSaldo</a:t>
            </a:r>
            <a:r>
              <a:rPr lang="pt-BR" sz="2900" b="1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(44553,10);</a:t>
            </a:r>
          </a:p>
          <a:p>
            <a:pPr>
              <a:buNone/>
            </a:pPr>
            <a:endParaRPr lang="pt-BR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entrada=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showInputDialog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Forneca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o valor para deposito na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valor = Double.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parseDouble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900" u="sng" dirty="0">
                <a:latin typeface="Courier New" pitchFamily="49" charset="0"/>
                <a:cs typeface="Courier New" pitchFamily="49" charset="0"/>
              </a:rPr>
              <a:t>entrada);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.depositar(valor);</a:t>
            </a: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showMessageDialog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,"O valor atual do rendimento da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:"+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obterNumero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()+" é "+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minhaPoupanca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getRendimento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2900" dirty="0"/>
              <a:t>System.</a:t>
            </a:r>
            <a:r>
              <a:rPr lang="pt-BR" sz="2900" i="1" dirty="0" err="1"/>
              <a:t>exit</a:t>
            </a:r>
            <a:r>
              <a:rPr lang="pt-BR" sz="2900" i="1" dirty="0"/>
              <a:t>(0</a:t>
            </a:r>
            <a:r>
              <a:rPr lang="pt-BR" sz="2900" i="1" dirty="0" smtClean="0"/>
              <a:t>);</a:t>
            </a:r>
          </a:p>
          <a:p>
            <a:pPr>
              <a:buNone/>
            </a:pPr>
            <a:r>
              <a:rPr lang="pt-BR" sz="2900" dirty="0"/>
              <a:t>}</a:t>
            </a:r>
          </a:p>
          <a:p>
            <a:pPr>
              <a:buNone/>
            </a:pPr>
            <a:r>
              <a:rPr lang="pt-BR" sz="2900" dirty="0"/>
              <a:t>}</a:t>
            </a:r>
            <a:endParaRPr lang="pt-BR" sz="2900" i="1" dirty="0" smtClean="0"/>
          </a:p>
          <a:p>
            <a:pPr>
              <a:buNone/>
            </a:pPr>
            <a:endParaRPr lang="pt-BR" u="sng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- Generalização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smtClean="0"/>
              <a:t>solução pode ser </a:t>
            </a:r>
            <a:r>
              <a:rPr lang="pt-BR" dirty="0"/>
              <a:t>implementar uma </a:t>
            </a:r>
            <a:r>
              <a:rPr lang="pt-BR" dirty="0">
                <a:solidFill>
                  <a:srgbClr val="FF0000"/>
                </a:solidFill>
              </a:rPr>
              <a:t>classe genérica </a:t>
            </a:r>
            <a:r>
              <a:rPr lang="pt-BR" dirty="0" smtClean="0"/>
              <a:t>(chamada </a:t>
            </a:r>
            <a:r>
              <a:rPr lang="pt-BR" dirty="0"/>
              <a:t>de </a:t>
            </a:r>
            <a:r>
              <a:rPr lang="pt-BR" dirty="0">
                <a:solidFill>
                  <a:srgbClr val="FF0000"/>
                </a:solidFill>
              </a:rPr>
              <a:t>superclasse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classe pai</a:t>
            </a:r>
            <a:r>
              <a:rPr lang="pt-BR" dirty="0"/>
              <a:t>) composta por atributos e métodos comuns que são </a:t>
            </a:r>
            <a:r>
              <a:rPr lang="pt-BR" dirty="0">
                <a:solidFill>
                  <a:srgbClr val="FF0000"/>
                </a:solidFill>
              </a:rPr>
              <a:t>herdados por novas classes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6050" y="571480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Pessoa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86050" y="121442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- nome</a:t>
            </a:r>
          </a:p>
          <a:p>
            <a:pPr algn="ctr"/>
            <a:r>
              <a:rPr lang="pt-BR" sz="2000" b="1" dirty="0" smtClean="0"/>
              <a:t>- idade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2786050" y="213617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+ Pessoa()</a:t>
            </a:r>
          </a:p>
          <a:p>
            <a:pPr algn="ctr"/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500034" y="4000504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Aluno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0034" y="464344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34" y="556520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 Aluno()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</a:t>
            </a:r>
            <a:r>
              <a:rPr lang="pt-BR" sz="1600" b="1" dirty="0" err="1" smtClean="0">
                <a:solidFill>
                  <a:srgbClr val="FF0000"/>
                </a:solidFill>
              </a:rPr>
              <a:t>setMatricula</a:t>
            </a:r>
            <a:r>
              <a:rPr lang="pt-BR" sz="1600" b="1" dirty="0" smtClean="0">
                <a:solidFill>
                  <a:srgbClr val="FF0000"/>
                </a:solidFill>
              </a:rPr>
              <a:t>(matricula)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+</a:t>
            </a:r>
            <a:r>
              <a:rPr lang="pt-BR" sz="1600" b="1" dirty="0" err="1" smtClean="0">
                <a:solidFill>
                  <a:srgbClr val="FF0000"/>
                </a:solidFill>
              </a:rPr>
              <a:t>getMatricula</a:t>
            </a:r>
            <a:r>
              <a:rPr lang="pt-BR" sz="1600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pt-BR" sz="2000" b="1" dirty="0"/>
          </a:p>
        </p:txBody>
      </p:sp>
      <p:sp>
        <p:nvSpPr>
          <p:cNvPr id="10" name="Retângulo 9"/>
          <p:cNvSpPr/>
          <p:nvPr/>
        </p:nvSpPr>
        <p:spPr>
          <a:xfrm>
            <a:off x="4929190" y="3857628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Professor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929190" y="450057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+</a:t>
            </a:r>
            <a:r>
              <a:rPr lang="pt-BR" sz="2000" b="1" dirty="0" err="1" smtClean="0">
                <a:solidFill>
                  <a:srgbClr val="FF0000"/>
                </a:solidFill>
              </a:rPr>
              <a:t>salario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algn="ctr"/>
            <a:endParaRPr lang="pt-BR" sz="2000" b="1" dirty="0"/>
          </a:p>
        </p:txBody>
      </p:sp>
      <p:cxnSp>
        <p:nvCxnSpPr>
          <p:cNvPr id="12" name="Conector angulado 11"/>
          <p:cNvCxnSpPr>
            <a:stCxn id="6" idx="2"/>
            <a:endCxn id="7" idx="0"/>
          </p:cNvCxnSpPr>
          <p:nvPr/>
        </p:nvCxnSpPr>
        <p:spPr>
          <a:xfrm rot="5400000">
            <a:off x="2353952" y="2389679"/>
            <a:ext cx="935634" cy="22860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6" idx="2"/>
            <a:endCxn id="10" idx="0"/>
          </p:cNvCxnSpPr>
          <p:nvPr/>
        </p:nvCxnSpPr>
        <p:spPr>
          <a:xfrm rot="16200000" flipH="1">
            <a:off x="4639968" y="2389679"/>
            <a:ext cx="792758" cy="2143140"/>
          </a:xfrm>
          <a:prstGeom prst="bentConnector3">
            <a:avLst>
              <a:gd name="adj1" fmla="val 598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riângulo isósceles 13"/>
          <p:cNvSpPr/>
          <p:nvPr/>
        </p:nvSpPr>
        <p:spPr>
          <a:xfrm>
            <a:off x="3669432" y="3086104"/>
            <a:ext cx="571504" cy="342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143504" y="5429264"/>
            <a:ext cx="1864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 Professo()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</a:t>
            </a:r>
            <a:r>
              <a:rPr lang="pt-BR" b="1" dirty="0" err="1" smtClean="0">
                <a:solidFill>
                  <a:srgbClr val="FF0000"/>
                </a:solidFill>
              </a:rPr>
              <a:t>setSalario</a:t>
            </a:r>
            <a:r>
              <a:rPr lang="pt-BR" b="1" dirty="0" smtClean="0">
                <a:solidFill>
                  <a:srgbClr val="FF0000"/>
                </a:solidFill>
              </a:rPr>
              <a:t>(valor)</a:t>
            </a:r>
          </a:p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getSalario</a:t>
            </a:r>
            <a:r>
              <a:rPr lang="pt-BR" b="1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endParaRPr lang="pt-BR" b="1" dirty="0" smtClean="0">
              <a:solidFill>
                <a:srgbClr val="FF0000"/>
              </a:solidFill>
            </a:endParaRPr>
          </a:p>
          <a:p>
            <a:pPr algn="ctr"/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9" name="Texto Explicativo 2 18"/>
          <p:cNvSpPr/>
          <p:nvPr/>
        </p:nvSpPr>
        <p:spPr>
          <a:xfrm>
            <a:off x="6072198" y="857232"/>
            <a:ext cx="2643206" cy="22860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356"/>
              <a:gd name="adj6" fmla="val -687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Por herança nome e idade são atributos que estão presentes em todos os objetos criados das classes Aluno e Professor</a:t>
            </a:r>
            <a:endParaRPr lang="pt-BR" sz="2000" b="1" dirty="0"/>
          </a:p>
        </p:txBody>
      </p:sp>
      <p:sp>
        <p:nvSpPr>
          <p:cNvPr id="20" name="Retângulo 19"/>
          <p:cNvSpPr/>
          <p:nvPr/>
        </p:nvSpPr>
        <p:spPr>
          <a:xfrm>
            <a:off x="500034" y="465297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- matricula</a:t>
            </a:r>
          </a:p>
          <a:p>
            <a:pPr algn="ctr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094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Herança - Generalização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mecanismo </a:t>
            </a:r>
            <a:r>
              <a:rPr lang="pt-BR" dirty="0"/>
              <a:t>que permite definir uma </a:t>
            </a:r>
            <a:r>
              <a:rPr lang="pt-BR" dirty="0">
                <a:solidFill>
                  <a:srgbClr val="FF0000"/>
                </a:solidFill>
              </a:rPr>
              <a:t>nova </a:t>
            </a:r>
            <a:r>
              <a:rPr lang="pt-BR" dirty="0" smtClean="0">
                <a:solidFill>
                  <a:srgbClr val="FF0000"/>
                </a:solidFill>
              </a:rPr>
              <a:t>classe (subclasse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/>
              <a:t>a partir de uma </a:t>
            </a:r>
            <a:r>
              <a:rPr lang="pt-BR" dirty="0">
                <a:solidFill>
                  <a:srgbClr val="FF0000"/>
                </a:solidFill>
              </a:rPr>
              <a:t>classe já </a:t>
            </a:r>
            <a:r>
              <a:rPr lang="pt-BR" dirty="0" smtClean="0">
                <a:solidFill>
                  <a:srgbClr val="FF0000"/>
                </a:solidFill>
              </a:rPr>
              <a:t>existente (superclasse) </a:t>
            </a:r>
            <a:r>
              <a:rPr lang="pt-BR" dirty="0" smtClean="0"/>
              <a:t>é chamado de </a:t>
            </a:r>
            <a:r>
              <a:rPr lang="pt-BR" b="1" u="sng" dirty="0" smtClean="0">
                <a:solidFill>
                  <a:srgbClr val="FF0000"/>
                </a:solidFill>
              </a:rPr>
              <a:t>herança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dirty="0"/>
              <a:t>Ao se estabelecer uma </a:t>
            </a:r>
            <a:r>
              <a:rPr lang="pt-BR" dirty="0" smtClean="0"/>
              <a:t>heranca a </a:t>
            </a:r>
            <a:r>
              <a:rPr lang="pt-BR" dirty="0"/>
              <a:t>subclasse </a:t>
            </a:r>
            <a:r>
              <a:rPr lang="pt-BR" dirty="0">
                <a:solidFill>
                  <a:srgbClr val="FF0000"/>
                </a:solidFill>
              </a:rPr>
              <a:t>herda</a:t>
            </a:r>
            <a:r>
              <a:rPr lang="pt-BR" b="1" dirty="0"/>
              <a:t> </a:t>
            </a:r>
            <a:r>
              <a:rPr lang="pt-BR" dirty="0" smtClean="0"/>
              <a:t>todos os métodos </a:t>
            </a:r>
            <a:r>
              <a:rPr lang="pt-BR" dirty="0"/>
              <a:t>e </a:t>
            </a:r>
            <a:r>
              <a:rPr lang="pt-BR" dirty="0" smtClean="0"/>
              <a:t>atributos </a:t>
            </a:r>
            <a:r>
              <a:rPr lang="pt-BR" dirty="0"/>
              <a:t>da </a:t>
            </a:r>
            <a:r>
              <a:rPr lang="pt-BR" dirty="0" smtClean="0"/>
              <a:t>classe pai.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A subclasse pode adicionar novos métodos, como </a:t>
            </a:r>
            <a:r>
              <a:rPr lang="pt-BR" dirty="0" smtClean="0">
                <a:solidFill>
                  <a:srgbClr val="FF0000"/>
                </a:solidFill>
              </a:rPr>
              <a:t>também reescrever </a:t>
            </a:r>
            <a:r>
              <a:rPr lang="pt-BR" dirty="0">
                <a:solidFill>
                  <a:srgbClr val="FF0000"/>
                </a:solidFill>
              </a:rPr>
              <a:t>métodos </a:t>
            </a:r>
            <a:r>
              <a:rPr lang="pt-BR" dirty="0" smtClean="0">
                <a:solidFill>
                  <a:srgbClr val="FF0000"/>
                </a:solidFill>
              </a:rPr>
              <a:t>herdados.</a:t>
            </a:r>
          </a:p>
          <a:p>
            <a:endParaRPr lang="pt-BR" sz="900" dirty="0"/>
          </a:p>
          <a:p>
            <a:pPr lvl="1"/>
            <a:endParaRPr lang="pt-BR" b="1" dirty="0"/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1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9694" y="417890"/>
            <a:ext cx="6172200" cy="857250"/>
          </a:xfrm>
        </p:spPr>
        <p:txBody>
          <a:bodyPr/>
          <a:lstStyle/>
          <a:p>
            <a:pPr algn="l"/>
            <a:r>
              <a:rPr lang="pt-BR" dirty="0" smtClean="0"/>
              <a:t>Herança - Generalização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2537" y="1285860"/>
            <a:ext cx="1768091" cy="187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Superclasse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</p:txBody>
      </p:sp>
      <p:sp>
        <p:nvSpPr>
          <p:cNvPr id="5" name="Retângulo 4"/>
          <p:cNvSpPr/>
          <p:nvPr/>
        </p:nvSpPr>
        <p:spPr>
          <a:xfrm>
            <a:off x="3232537" y="1768066"/>
            <a:ext cx="1768091" cy="696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Atributo 1</a:t>
            </a:r>
          </a:p>
          <a:p>
            <a:pPr algn="ctr"/>
            <a:r>
              <a:rPr lang="pt-BR" sz="1500" b="1" dirty="0"/>
              <a:t>Atributo 2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2537" y="2459382"/>
            <a:ext cx="1768091" cy="696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Método 1</a:t>
            </a:r>
          </a:p>
          <a:p>
            <a:pPr algn="ctr"/>
            <a:r>
              <a:rPr lang="pt-BR" sz="1500" b="1" dirty="0"/>
              <a:t>Método 2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18025" y="3857628"/>
            <a:ext cx="1768091" cy="187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SubClasse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</p:txBody>
      </p:sp>
      <p:sp>
        <p:nvSpPr>
          <p:cNvPr id="8" name="Retângulo 7"/>
          <p:cNvSpPr/>
          <p:nvPr/>
        </p:nvSpPr>
        <p:spPr>
          <a:xfrm>
            <a:off x="1518025" y="4339834"/>
            <a:ext cx="1768091" cy="696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Atributo 1</a:t>
            </a:r>
          </a:p>
          <a:p>
            <a:pPr algn="ctr"/>
            <a:r>
              <a:rPr lang="pt-BR" sz="1500" b="1" dirty="0"/>
              <a:t>Atributo 2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18025" y="5031150"/>
            <a:ext cx="1768091" cy="696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rgbClr val="FF0000"/>
                </a:solidFill>
              </a:rPr>
              <a:t>Método 1</a:t>
            </a:r>
          </a:p>
          <a:p>
            <a:pPr algn="ctr"/>
            <a:r>
              <a:rPr lang="pt-BR" sz="1500" b="1" dirty="0"/>
              <a:t>Método 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839892" y="3750471"/>
            <a:ext cx="1768091" cy="187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SubClasse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/>
        </p:nvSpPr>
        <p:spPr>
          <a:xfrm>
            <a:off x="4839892" y="4232677"/>
            <a:ext cx="1768091" cy="696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Atributo 1</a:t>
            </a:r>
          </a:p>
          <a:p>
            <a:pPr algn="ctr"/>
            <a:r>
              <a:rPr lang="pt-BR" sz="1500" b="1" dirty="0"/>
              <a:t>Atributo 2</a:t>
            </a:r>
          </a:p>
          <a:p>
            <a:pPr algn="ctr"/>
            <a:r>
              <a:rPr lang="pt-BR" sz="1500" b="1" dirty="0">
                <a:solidFill>
                  <a:srgbClr val="FF0000"/>
                </a:solidFill>
              </a:rPr>
              <a:t>Atributo 3</a:t>
            </a:r>
            <a:endParaRPr lang="pt-BR" sz="1500" b="1" dirty="0"/>
          </a:p>
        </p:txBody>
      </p:sp>
      <p:sp>
        <p:nvSpPr>
          <p:cNvPr id="12" name="Retângulo 11"/>
          <p:cNvSpPr/>
          <p:nvPr/>
        </p:nvSpPr>
        <p:spPr>
          <a:xfrm>
            <a:off x="4839892" y="4923993"/>
            <a:ext cx="1768091" cy="96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Método 1</a:t>
            </a:r>
          </a:p>
          <a:p>
            <a:pPr algn="ctr"/>
            <a:r>
              <a:rPr lang="pt-BR" sz="1500" b="1" dirty="0"/>
              <a:t>Método 2</a:t>
            </a:r>
          </a:p>
          <a:p>
            <a:pPr algn="ctr"/>
            <a:r>
              <a:rPr lang="pt-BR" sz="1500" b="1" dirty="0">
                <a:solidFill>
                  <a:srgbClr val="FF0000"/>
                </a:solidFill>
              </a:rPr>
              <a:t>Método 3</a:t>
            </a:r>
          </a:p>
        </p:txBody>
      </p:sp>
      <p:cxnSp>
        <p:nvCxnSpPr>
          <p:cNvPr id="14" name="Conector angulado 13"/>
          <p:cNvCxnSpPr>
            <a:stCxn id="6" idx="2"/>
            <a:endCxn id="7" idx="0"/>
          </p:cNvCxnSpPr>
          <p:nvPr/>
        </p:nvCxnSpPr>
        <p:spPr>
          <a:xfrm rot="5400000">
            <a:off x="2908464" y="2649509"/>
            <a:ext cx="701726" cy="17145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6" idx="2"/>
            <a:endCxn id="10" idx="0"/>
          </p:cNvCxnSpPr>
          <p:nvPr/>
        </p:nvCxnSpPr>
        <p:spPr>
          <a:xfrm rot="16200000" flipH="1">
            <a:off x="4622976" y="2649509"/>
            <a:ext cx="594569" cy="1607355"/>
          </a:xfrm>
          <a:prstGeom prst="bentConnector3">
            <a:avLst>
              <a:gd name="adj1" fmla="val 598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riângulo isósceles 24"/>
          <p:cNvSpPr/>
          <p:nvPr/>
        </p:nvSpPr>
        <p:spPr>
          <a:xfrm>
            <a:off x="3895074" y="3171828"/>
            <a:ext cx="428628" cy="25717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6" name="Texto Explicativo 2 25"/>
          <p:cNvSpPr/>
          <p:nvPr/>
        </p:nvSpPr>
        <p:spPr>
          <a:xfrm>
            <a:off x="3446852" y="4179099"/>
            <a:ext cx="1178727" cy="9644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300"/>
              <a:gd name="adj6" fmla="val -585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Métodos podem ser redefinidos</a:t>
            </a:r>
          </a:p>
        </p:txBody>
      </p:sp>
      <p:sp>
        <p:nvSpPr>
          <p:cNvPr id="29" name="Texto Explicativo 1 28"/>
          <p:cNvSpPr/>
          <p:nvPr/>
        </p:nvSpPr>
        <p:spPr>
          <a:xfrm>
            <a:off x="6870671" y="3107529"/>
            <a:ext cx="1071546" cy="1821669"/>
          </a:xfrm>
          <a:prstGeom prst="borderCallout1">
            <a:avLst>
              <a:gd name="adj1" fmla="val 18750"/>
              <a:gd name="adj2" fmla="val -8333"/>
              <a:gd name="adj3" fmla="val 137088"/>
              <a:gd name="adj4" fmla="val -64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/>
              <a:t>Novos Métodos e </a:t>
            </a:r>
          </a:p>
          <a:p>
            <a:pPr algn="ctr"/>
            <a:r>
              <a:rPr lang="pt-BR" sz="1350" b="1" dirty="0"/>
              <a:t>Atributos</a:t>
            </a:r>
          </a:p>
          <a:p>
            <a:pPr algn="ctr"/>
            <a:r>
              <a:rPr lang="pt-BR" sz="1350" b="1" dirty="0"/>
              <a:t>podem ser adicionados</a:t>
            </a: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5831095" y="3884417"/>
            <a:ext cx="1232306" cy="535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18620" y="1500175"/>
            <a:ext cx="1689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Digrama de Classe</a:t>
            </a:r>
          </a:p>
          <a:p>
            <a:r>
              <a:rPr lang="pt-BR" sz="1350" b="1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973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Superclasses e Subclasses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Relacionamento entre </a:t>
            </a:r>
            <a:r>
              <a:rPr lang="pt-BR" dirty="0" err="1">
                <a:solidFill>
                  <a:srgbClr val="FF0000"/>
                </a:solidFill>
              </a:rPr>
              <a:t>SuperClasses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rgbClr val="FF0000"/>
                </a:solidFill>
              </a:rPr>
              <a:t>SubClasses</a:t>
            </a:r>
            <a:r>
              <a:rPr lang="pt-BR" dirty="0" smtClean="0"/>
              <a:t> </a:t>
            </a:r>
            <a:r>
              <a:rPr lang="pt-BR" dirty="0"/>
              <a:t>em geral </a:t>
            </a:r>
            <a:r>
              <a:rPr lang="pt-BR" dirty="0" smtClean="0"/>
              <a:t>possui a semântica         “</a:t>
            </a:r>
            <a:r>
              <a:rPr lang="pt-BR" dirty="0" smtClean="0">
                <a:solidFill>
                  <a:srgbClr val="FF0000"/>
                </a:solidFill>
              </a:rPr>
              <a:t>é um tipo de</a:t>
            </a:r>
            <a:r>
              <a:rPr lang="pt-BR" dirty="0" smtClean="0"/>
              <a:t>”.</a:t>
            </a:r>
          </a:p>
          <a:p>
            <a:pPr lvl="1"/>
            <a:r>
              <a:rPr lang="pt-BR" dirty="0"/>
              <a:t>Objeto da subclasse “</a:t>
            </a:r>
            <a:r>
              <a:rPr lang="pt-BR" dirty="0">
                <a:solidFill>
                  <a:srgbClr val="FF0000"/>
                </a:solidFill>
              </a:rPr>
              <a:t>é </a:t>
            </a:r>
            <a:r>
              <a:rPr lang="pt-BR" dirty="0" smtClean="0">
                <a:solidFill>
                  <a:srgbClr val="FF0000"/>
                </a:solidFill>
              </a:rPr>
              <a:t>um tipo de</a:t>
            </a:r>
            <a:r>
              <a:rPr lang="pt-BR" dirty="0" smtClean="0"/>
              <a:t>” </a:t>
            </a:r>
            <a:r>
              <a:rPr lang="pt-BR" dirty="0"/>
              <a:t>objeto </a:t>
            </a:r>
            <a:r>
              <a:rPr lang="pt-BR" dirty="0" smtClean="0"/>
              <a:t>da superclasse.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Este relacionamento indica </a:t>
            </a:r>
            <a:r>
              <a:rPr lang="pt-BR" dirty="0"/>
              <a:t>que um objeto é um tipo mais específico de outro objeto.</a:t>
            </a:r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endParaRPr lang="pt-BR" sz="825" dirty="0"/>
          </a:p>
          <a:p>
            <a:pPr lvl="1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4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Superclasses e Subclasses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16832"/>
            <a:ext cx="838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1241</Words>
  <Application>Microsoft Office PowerPoint</Application>
  <PresentationFormat>Apresentação na tela (4:3)</PresentationFormat>
  <Paragraphs>415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Verdana</vt:lpstr>
      <vt:lpstr>Tema do Office</vt:lpstr>
      <vt:lpstr>Fundamentos da Orientação a Objetos </vt:lpstr>
      <vt:lpstr>Relacionamento entre Classes Diagrama de Classes (UML)</vt:lpstr>
      <vt:lpstr>Herança - Generalização</vt:lpstr>
      <vt:lpstr>Herança - Generalização</vt:lpstr>
      <vt:lpstr>Exemplo</vt:lpstr>
      <vt:lpstr>Herança - Generalização</vt:lpstr>
      <vt:lpstr>Herança - Generalização</vt:lpstr>
      <vt:lpstr>Superclasses e Subclasses</vt:lpstr>
      <vt:lpstr>Superclasses e Subclasses</vt:lpstr>
      <vt:lpstr>Superclasses e Subclasses</vt:lpstr>
      <vt:lpstr>Superclasses e Subclasses</vt:lpstr>
      <vt:lpstr>Herança - Generalização</vt:lpstr>
      <vt:lpstr>Hierarquia de classes</vt:lpstr>
      <vt:lpstr>Hierarquia de classes</vt:lpstr>
      <vt:lpstr>Hierarquia de classes</vt:lpstr>
      <vt:lpstr>Herança Múltipla</vt:lpstr>
      <vt:lpstr>Exemplo - Herança Múltipla</vt:lpstr>
      <vt:lpstr>Exemplo - Herança Múltipla</vt:lpstr>
      <vt:lpstr>Modelando Herança via StarUML</vt:lpstr>
      <vt:lpstr>Exercício</vt:lpstr>
      <vt:lpstr>Exercício</vt:lpstr>
      <vt:lpstr>Exercício</vt:lpstr>
      <vt:lpstr>Exercício</vt:lpstr>
      <vt:lpstr>Implementação de Herança</vt:lpstr>
      <vt:lpstr>Herança em Java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</dc:title>
  <dc:creator>Fabio</dc:creator>
  <cp:lastModifiedBy>Fabio</cp:lastModifiedBy>
  <cp:revision>125</cp:revision>
  <dcterms:created xsi:type="dcterms:W3CDTF">2012-04-17T11:35:46Z</dcterms:created>
  <dcterms:modified xsi:type="dcterms:W3CDTF">2014-10-07T18:11:49Z</dcterms:modified>
</cp:coreProperties>
</file>