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8" r:id="rId4"/>
    <p:sldId id="290" r:id="rId5"/>
    <p:sldId id="299" r:id="rId6"/>
    <p:sldId id="289" r:id="rId7"/>
    <p:sldId id="274" r:id="rId8"/>
    <p:sldId id="277" r:id="rId9"/>
    <p:sldId id="288" r:id="rId10"/>
    <p:sldId id="267" r:id="rId11"/>
    <p:sldId id="294" r:id="rId12"/>
    <p:sldId id="295" r:id="rId13"/>
    <p:sldId id="278" r:id="rId14"/>
    <p:sldId id="279" r:id="rId15"/>
    <p:sldId id="280" r:id="rId16"/>
    <p:sldId id="281" r:id="rId17"/>
    <p:sldId id="296" r:id="rId18"/>
    <p:sldId id="297" r:id="rId19"/>
    <p:sldId id="291" r:id="rId20"/>
    <p:sldId id="300" r:id="rId21"/>
    <p:sldId id="293" r:id="rId22"/>
    <p:sldId id="273" r:id="rId23"/>
    <p:sldId id="272" r:id="rId24"/>
    <p:sldId id="271" r:id="rId25"/>
    <p:sldId id="283" r:id="rId26"/>
    <p:sldId id="285" r:id="rId27"/>
    <p:sldId id="287" r:id="rId28"/>
    <p:sldId id="301" r:id="rId29"/>
    <p:sldId id="286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DE2C-67CB-4846-8868-38DBC6C549B3}" type="datetimeFigureOut">
              <a:rPr lang="pt-BR" smtClean="0"/>
              <a:pPr/>
              <a:t>28/04/2016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399F-26E5-4A62-AFFB-486D1A64C8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Programação Orientada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Fabio Santos</a:t>
            </a:r>
          </a:p>
          <a:p>
            <a:pPr algn="r"/>
            <a:r>
              <a:rPr lang="pt-BR" dirty="0" smtClean="0">
                <a:solidFill>
                  <a:schemeClr val="tx1"/>
                </a:solidFill>
              </a:rPr>
              <a:t>Polimorfismo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Tipo de Polimorfismo:</a:t>
            </a:r>
          </a:p>
          <a:p>
            <a:pPr lvl="1"/>
            <a:r>
              <a:rPr lang="pt-BR" sz="3200" dirty="0" err="1" smtClean="0">
                <a:solidFill>
                  <a:srgbClr val="FF0000"/>
                </a:solidFill>
              </a:rPr>
              <a:t>Override</a:t>
            </a:r>
            <a:r>
              <a:rPr lang="pt-BR" sz="3200" dirty="0" smtClean="0">
                <a:solidFill>
                  <a:srgbClr val="FF0000"/>
                </a:solidFill>
              </a:rPr>
              <a:t> (Sobrescrita)</a:t>
            </a:r>
          </a:p>
          <a:p>
            <a:pPr lvl="2"/>
            <a:r>
              <a:rPr lang="pt-BR" sz="2800" dirty="0"/>
              <a:t>Métodos </a:t>
            </a:r>
            <a:r>
              <a:rPr lang="pt-BR" sz="2800" dirty="0" smtClean="0"/>
              <a:t>com </a:t>
            </a:r>
            <a:r>
              <a:rPr lang="pt-BR" sz="2800" dirty="0"/>
              <a:t>a</a:t>
            </a:r>
            <a:r>
              <a:rPr lang="pt-BR" sz="2800" dirty="0" smtClean="0"/>
              <a:t> mesma assinatura (</a:t>
            </a:r>
            <a:r>
              <a:rPr lang="pt-BR" sz="2800" dirty="0" smtClean="0">
                <a:solidFill>
                  <a:srgbClr val="FF0000"/>
                </a:solidFill>
              </a:rPr>
              <a:t>nome e parâmetros</a:t>
            </a:r>
            <a:r>
              <a:rPr lang="pt-BR" sz="2800" dirty="0" smtClean="0"/>
              <a:t>) de um método da superclasse, mas possui detalhes diferentes de implementação. </a:t>
            </a:r>
            <a:endParaRPr lang="pt-BR" sz="500" dirty="0"/>
          </a:p>
          <a:p>
            <a:pPr lvl="2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0000"/>
                </a:solidFill>
              </a:rPr>
              <a:t>Overload</a:t>
            </a:r>
            <a:r>
              <a:rPr lang="pt-BR" dirty="0" smtClean="0">
                <a:solidFill>
                  <a:srgbClr val="FF0000"/>
                </a:solidFill>
              </a:rPr>
              <a:t> (Sobrecarga)</a:t>
            </a:r>
          </a:p>
          <a:p>
            <a:pPr lvl="1"/>
            <a:r>
              <a:rPr lang="pt-BR" dirty="0" smtClean="0"/>
              <a:t>Métodos  de uma classe, ou de suas subclasses, que possuem o mesmo nome, mas com parâmetros e/ou valores de retorno diferentes. </a:t>
            </a:r>
          </a:p>
          <a:p>
            <a:pPr lvl="1"/>
            <a:endParaRPr lang="pt-BR" sz="800" dirty="0"/>
          </a:p>
          <a:p>
            <a:pPr lvl="2">
              <a:buNone/>
            </a:pPr>
            <a:endParaRPr lang="pt-BR" dirty="0"/>
          </a:p>
          <a:p>
            <a:pPr lvl="1"/>
            <a:endParaRPr lang="pt-BR" sz="800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 de Sobrescrita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3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3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String nome;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3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3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sz="3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3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 Funcionario(String nome, double salario)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.nome = nome;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3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3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3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nome;</a:t>
            </a:r>
          </a:p>
          <a:p>
            <a:pPr>
              <a:buNone/>
            </a:pPr>
            <a:r>
              <a:rPr lang="pt-BR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setNome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nome)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.nome = nome;</a:t>
            </a:r>
          </a:p>
          <a:p>
            <a:pPr>
              <a:buNone/>
            </a:pPr>
            <a:r>
              <a:rPr lang="pt-BR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setSalario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obterBonicacao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3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pt-BR" sz="3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()*0.15;</a:t>
            </a:r>
          </a:p>
          <a:p>
            <a:pPr>
              <a:buNone/>
            </a:pPr>
            <a:r>
              <a:rPr lang="pt-BR" sz="3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3400" dirty="0" smtClean="0"/>
              <a:t>}</a:t>
            </a:r>
            <a:endParaRPr lang="pt-BR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Engenheiro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Engenheiro(String nome, 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super(nome, 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getCrea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setCrea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obterBonicacao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()*0.25;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935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Motorista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cnh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Motorista(String nome, 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super(nome, </a:t>
            </a:r>
            <a:r>
              <a:rPr lang="pt-BR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t-BR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getCnh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cnh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setCnr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cnh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cnh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cnh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obterBonicacao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getSalario</a:t>
            </a:r>
            <a:r>
              <a:rPr lang="pt-B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()*0.20;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ExemploPolimorfismo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("Jose", 1000);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("Nome: "+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uncionari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Bonificacao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: R$ %,.2f ",</a:t>
            </a:r>
            <a:r>
              <a:rPr lang="pt-BR" sz="1600" i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funcionari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obterBonicacao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("============================================");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Engenheiro </a:t>
            </a:r>
            <a:r>
              <a:rPr lang="pt-BR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engenheir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Engenheiro("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Joao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",5000);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("Nome: "+</a:t>
            </a:r>
            <a:r>
              <a:rPr lang="pt-BR" sz="16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engenheiro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Bonificacao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: R$ %,.2f ",</a:t>
            </a:r>
            <a:r>
              <a:rPr lang="pt-BR" sz="16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engenheiro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obterBonicacao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("============================================");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Motorista 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motorista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Motorista("Jose", 2000);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("Nome: "+</a:t>
            </a:r>
            <a:r>
              <a:rPr lang="pt-BR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motorista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getNome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(String.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Bonificacao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: R$ %,.2f ",</a:t>
            </a:r>
            <a:r>
              <a:rPr lang="pt-BR" sz="1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motorista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i="1" dirty="0" err="1" smtClean="0">
                <a:latin typeface="Courier New" pitchFamily="49" charset="0"/>
                <a:cs typeface="Courier New" pitchFamily="49" charset="0"/>
              </a:rPr>
              <a:t>obterBonicacao</a:t>
            </a:r>
            <a:r>
              <a:rPr lang="pt-BR" sz="1600" i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 de Sobrecarga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6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sobrecarga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Ponto 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x= 0;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y= 0;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Ponto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 { 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Ponto(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b)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x= a;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y= b;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Modele um </a:t>
            </a:r>
            <a:r>
              <a:rPr lang="pt-BR" b="1" dirty="0" smtClean="0"/>
              <a:t>diagrama de classes </a:t>
            </a:r>
            <a:r>
              <a:rPr lang="pt-BR" dirty="0" smtClean="0"/>
              <a:t>que classifique os objetos retângulo e triângulo.</a:t>
            </a:r>
          </a:p>
          <a:p>
            <a:r>
              <a:rPr lang="pt-BR" dirty="0" smtClean="0"/>
              <a:t>Verifique quais são os atributos comuns, e os  métodos polimórficos.</a:t>
            </a:r>
          </a:p>
          <a:p>
            <a:r>
              <a:rPr lang="pt-BR" dirty="0" smtClean="0"/>
              <a:t>Em seguida implemente em Java um programa correspondente ao diagrama de classes obtido.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termo </a:t>
            </a:r>
            <a:r>
              <a:rPr lang="pt-BR" b="1" i="1" dirty="0" smtClean="0"/>
              <a:t>polimorfismo</a:t>
            </a:r>
            <a:r>
              <a:rPr lang="pt-BR" dirty="0" smtClean="0"/>
              <a:t> é originário do grego </a:t>
            </a:r>
            <a:r>
              <a:rPr lang="pt-BR" i="1" dirty="0" err="1" smtClean="0">
                <a:solidFill>
                  <a:srgbClr val="FF0000"/>
                </a:solidFill>
              </a:rPr>
              <a:t>polimorphos</a:t>
            </a:r>
            <a:r>
              <a:rPr lang="pt-BR" dirty="0" smtClean="0"/>
              <a:t> e significa </a:t>
            </a:r>
          </a:p>
          <a:p>
            <a:pPr lvl="1"/>
            <a:r>
              <a:rPr lang="pt-BR" dirty="0" smtClean="0"/>
              <a:t>"</a:t>
            </a:r>
            <a:r>
              <a:rPr lang="pt-BR" dirty="0" smtClean="0">
                <a:solidFill>
                  <a:srgbClr val="FF0000"/>
                </a:solidFill>
              </a:rPr>
              <a:t>muitas formas</a:t>
            </a:r>
            <a:r>
              <a:rPr lang="pt-BR" dirty="0" smtClean="0"/>
              <a:t>" (</a:t>
            </a:r>
            <a:r>
              <a:rPr lang="pt-BR" i="1" dirty="0" smtClean="0"/>
              <a:t>poli</a:t>
            </a:r>
            <a:r>
              <a:rPr lang="pt-BR" dirty="0" smtClean="0"/>
              <a:t> = muitas, </a:t>
            </a:r>
            <a:r>
              <a:rPr lang="pt-BR" i="1" dirty="0" err="1" smtClean="0"/>
              <a:t>morphos</a:t>
            </a:r>
            <a:r>
              <a:rPr lang="pt-BR" dirty="0" smtClean="0"/>
              <a:t> = formas).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- Solução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1556792"/>
            <a:ext cx="5688632" cy="481998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727684" y="3140968"/>
            <a:ext cx="486054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092280" y="3366872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6732240" y="3587639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880084" y="5322912"/>
            <a:ext cx="486054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450992" y="5507940"/>
            <a:ext cx="12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Sobrescrita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7090952" y="5728707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– Variável Polimórfica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Polimorfismo possui a capacidade de uma variável de um tipo genérico referenciar um objeto de um tipo mais especifico.</a:t>
            </a:r>
          </a:p>
          <a:p>
            <a:r>
              <a:rPr lang="pt-BR" dirty="0" smtClean="0"/>
              <a:t>Essa variável é conhecida como </a:t>
            </a:r>
            <a:r>
              <a:rPr lang="pt-BR" dirty="0" smtClean="0">
                <a:solidFill>
                  <a:srgbClr val="FF0000"/>
                </a:solidFill>
              </a:rPr>
              <a:t>Variável Polimórfica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– Variável Polimórfica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possível por meio de herança que um objeto instanciado a partir de uma </a:t>
            </a:r>
            <a:r>
              <a:rPr lang="pt-BR" dirty="0" smtClean="0">
                <a:solidFill>
                  <a:srgbClr val="FF0000"/>
                </a:solidFill>
              </a:rPr>
              <a:t>subclasse </a:t>
            </a:r>
            <a:r>
              <a:rPr lang="pt-BR" dirty="0" smtClean="0"/>
              <a:t>seja referenciado através de uma </a:t>
            </a:r>
            <a:r>
              <a:rPr lang="pt-BR" dirty="0" smtClean="0">
                <a:solidFill>
                  <a:srgbClr val="00B050"/>
                </a:solidFill>
              </a:rPr>
              <a:t>variável polimórfica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cujo seu tipo seja uma</a:t>
            </a:r>
            <a:r>
              <a:rPr lang="pt-BR" dirty="0" smtClean="0">
                <a:solidFill>
                  <a:srgbClr val="FF0000"/>
                </a:solidFill>
              </a:rPr>
              <a:t> superclasse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Polimorfismo 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643306" y="3571876"/>
            <a:ext cx="2286016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/>
          </a:p>
          <a:p>
            <a:r>
              <a:rPr lang="pt-BR" sz="2000" dirty="0" smtClean="0"/>
              <a:t>nome: João</a:t>
            </a:r>
          </a:p>
          <a:p>
            <a:r>
              <a:rPr lang="pt-BR" sz="2000" dirty="0" err="1"/>
              <a:t>s</a:t>
            </a:r>
            <a:r>
              <a:rPr lang="pt-BR" sz="2000" dirty="0" err="1" smtClean="0"/>
              <a:t>alario</a:t>
            </a:r>
            <a:r>
              <a:rPr lang="pt-BR" sz="2000" dirty="0" smtClean="0"/>
              <a:t>: 15000</a:t>
            </a:r>
          </a:p>
          <a:p>
            <a:r>
              <a:rPr lang="pt-BR" sz="2000" dirty="0" err="1" smtClean="0"/>
              <a:t>cnh</a:t>
            </a:r>
            <a:r>
              <a:rPr lang="pt-BR" sz="2000" dirty="0" smtClean="0"/>
              <a:t>: 1232223</a:t>
            </a:r>
            <a:endParaRPr lang="pt-BR" sz="2000" dirty="0"/>
          </a:p>
          <a:p>
            <a:pPr algn="ctr"/>
            <a:endParaRPr lang="pt-BR" dirty="0"/>
          </a:p>
        </p:txBody>
      </p:sp>
      <p:sp>
        <p:nvSpPr>
          <p:cNvPr id="7" name="Seta para a esquerda 6"/>
          <p:cNvSpPr/>
          <p:nvPr/>
        </p:nvSpPr>
        <p:spPr>
          <a:xfrm rot="10800000">
            <a:off x="2552550" y="4143380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32" y="2857496"/>
            <a:ext cx="2728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Variável Polimórfica</a:t>
            </a:r>
          </a:p>
          <a:p>
            <a:r>
              <a:rPr lang="pt-BR" sz="2400" b="1" dirty="0" smtClean="0"/>
              <a:t>d</a:t>
            </a:r>
            <a:r>
              <a:rPr lang="pt-BR" sz="2400" b="1" dirty="0"/>
              <a:t>e</a:t>
            </a:r>
            <a:r>
              <a:rPr lang="pt-BR" sz="2400" b="1" dirty="0" smtClean="0"/>
              <a:t> tipo classe</a:t>
            </a:r>
          </a:p>
          <a:p>
            <a:r>
              <a:rPr lang="pt-BR" sz="2400" b="1" dirty="0" smtClean="0"/>
              <a:t> </a:t>
            </a:r>
            <a:r>
              <a:rPr lang="pt-BR" sz="2400" b="1" dirty="0" err="1" smtClean="0"/>
              <a:t>Funcionario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357554" y="2967335"/>
            <a:ext cx="337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Objeto do tipo Motorista</a:t>
            </a:r>
            <a:endParaRPr lang="pt-BR" sz="2400" b="1" dirty="0"/>
          </a:p>
        </p:txBody>
      </p:sp>
      <p:sp>
        <p:nvSpPr>
          <p:cNvPr id="14" name="CaixaDeTexto 13"/>
          <p:cNvSpPr txBox="1"/>
          <p:nvPr/>
        </p:nvSpPr>
        <p:spPr>
          <a:xfrm rot="5400000">
            <a:off x="1966208" y="4177405"/>
            <a:ext cx="257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referência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57158" y="4071942"/>
            <a:ext cx="2059456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Variável </a:t>
            </a:r>
            <a:r>
              <a:rPr lang="pt-BR" sz="2000" dirty="0" err="1" smtClean="0"/>
              <a:t>funcionario</a:t>
            </a:r>
            <a:endParaRPr lang="pt-BR" sz="2000" dirty="0"/>
          </a:p>
        </p:txBody>
      </p:sp>
      <p:sp>
        <p:nvSpPr>
          <p:cNvPr id="22" name="Seta para a esquerda 21"/>
          <p:cNvSpPr/>
          <p:nvPr/>
        </p:nvSpPr>
        <p:spPr>
          <a:xfrm rot="10800000">
            <a:off x="5929322" y="4071942"/>
            <a:ext cx="97840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 rot="5400000">
            <a:off x="5177528" y="4248842"/>
            <a:ext cx="257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instancia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14282" y="5929330"/>
            <a:ext cx="8365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 </a:t>
            </a:r>
            <a:r>
              <a:rPr lang="pt-BR" sz="2400" dirty="0" smtClean="0">
                <a:solidFill>
                  <a:srgbClr val="FF0000"/>
                </a:solidFill>
              </a:rPr>
              <a:t>variável  </a:t>
            </a:r>
            <a:r>
              <a:rPr lang="pt-BR" sz="2400" dirty="0" err="1" smtClean="0">
                <a:solidFill>
                  <a:srgbClr val="FF0000"/>
                </a:solidFill>
              </a:rPr>
              <a:t>funcionario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pode referenciar qualquer objeto que  seja</a:t>
            </a:r>
          </a:p>
          <a:p>
            <a:r>
              <a:rPr lang="pt-BR" sz="2400" dirty="0" smtClean="0"/>
              <a:t>  instanciado a partir de uma subclasse da classe  Motorista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7158" y="2000240"/>
            <a:ext cx="1966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Exemplo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929454" y="3286124"/>
            <a:ext cx="1928826" cy="150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r>
              <a:rPr lang="pt-BR" sz="2400" b="1" dirty="0" smtClean="0"/>
              <a:t>Motorista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6929454" y="3873957"/>
            <a:ext cx="1928826" cy="483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6929454" y="928670"/>
            <a:ext cx="1928826" cy="150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 smtClean="0"/>
          </a:p>
          <a:p>
            <a:pPr algn="ctr"/>
            <a:endParaRPr lang="pt-BR" sz="2400" b="1" dirty="0" smtClean="0"/>
          </a:p>
          <a:p>
            <a:pPr algn="ctr"/>
            <a:r>
              <a:rPr lang="pt-BR" sz="2400" b="1" dirty="0" err="1" smtClean="0"/>
              <a:t>Funcionario</a:t>
            </a:r>
            <a:endParaRPr lang="pt-BR" sz="2400" b="1" dirty="0" smtClean="0"/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6929454" y="1516503"/>
            <a:ext cx="1928826" cy="483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 smtClean="0"/>
          </a:p>
        </p:txBody>
      </p:sp>
      <p:sp>
        <p:nvSpPr>
          <p:cNvPr id="24" name="Triângulo isósceles 23"/>
          <p:cNvSpPr/>
          <p:nvPr/>
        </p:nvSpPr>
        <p:spPr>
          <a:xfrm>
            <a:off x="7618116" y="2428868"/>
            <a:ext cx="571504" cy="34289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/>
          <p:cNvCxnSpPr>
            <a:stCxn id="24" idx="3"/>
            <a:endCxn id="17" idx="0"/>
          </p:cNvCxnSpPr>
          <p:nvPr/>
        </p:nvCxnSpPr>
        <p:spPr>
          <a:xfrm rot="5400000">
            <a:off x="7641688" y="3023944"/>
            <a:ext cx="514360" cy="10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1928794" y="1357298"/>
            <a:ext cx="4929222" cy="2286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– Variável Polimórfica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Variável Polimórfica 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ermite atribuir objetos de </a:t>
            </a:r>
            <a:r>
              <a:rPr lang="pt-BR" dirty="0" smtClean="0">
                <a:solidFill>
                  <a:srgbClr val="FF0000"/>
                </a:solidFill>
              </a:rPr>
              <a:t>tipos diferentes </a:t>
            </a:r>
            <a:r>
              <a:rPr lang="pt-BR" dirty="0" smtClean="0"/>
              <a:t>ha uma variável de tipo genérico.</a:t>
            </a:r>
          </a:p>
          <a:p>
            <a:pPr lvl="1"/>
            <a:r>
              <a:rPr lang="pt-BR" dirty="0" smtClean="0"/>
              <a:t>Deste modo o tipo da variável deve ser igual ou mais genérico que o tipo do objeto.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Polimorfismo – Variável Polimórfica 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Funcionari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//superclasse</a:t>
            </a:r>
          </a:p>
          <a:p>
            <a:pPr>
              <a:buNone/>
            </a:pPr>
            <a:r>
              <a:rPr lang="pt-BR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Motorista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motora = </a:t>
            </a: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Motorista();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//subclasse</a:t>
            </a:r>
          </a:p>
          <a:p>
            <a:pPr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motora;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É válido pois todo objeto do tipo Motorista, é uma extensão do tipo </a:t>
            </a:r>
            <a:r>
              <a:rPr lang="pt-BR" dirty="0" err="1" smtClean="0"/>
              <a:t>Funcionario</a:t>
            </a:r>
            <a:endParaRPr lang="pt-BR" dirty="0" smtClean="0"/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Operador </a:t>
            </a:r>
            <a:r>
              <a:rPr lang="pt-BR" b="1" dirty="0" err="1" smtClean="0"/>
              <a:t>instanceOf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instanceof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/>
              <a:t>Permite verificar a classe real de um objeto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Motorista </a:t>
            </a:r>
            <a:r>
              <a:rPr lang="pt-B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motora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Motorista(“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Joao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”,2334)</a:t>
            </a:r>
          </a:p>
          <a:p>
            <a:pPr>
              <a:buNone/>
            </a:pP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motora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Motorista) {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System.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(“motora é objeto da classe Motorista”)</a:t>
            </a:r>
          </a:p>
          <a:p>
            <a:pPr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Digamos que você tem uma lista (ou que seja um </a:t>
            </a:r>
            <a:r>
              <a:rPr lang="pt-BR" dirty="0" err="1" smtClean="0"/>
              <a:t>array</a:t>
            </a:r>
            <a:r>
              <a:rPr lang="pt-BR" dirty="0" smtClean="0"/>
              <a:t>) de funcionários e que você pode salvar nela, tanto engenheiros como motoristas. </a:t>
            </a:r>
          </a:p>
          <a:p>
            <a:r>
              <a:rPr lang="pt-BR" dirty="0" smtClean="0"/>
              <a:t>Entretanto, na hora de imprimir os dados, se for um motorista, você quer mostrar apenas o CNH, se for um engenheiro, quer mostrar o nome e o CREA.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</a:p>
          <a:p>
            <a:pPr lvl="1"/>
            <a:r>
              <a:rPr lang="pt-BR" dirty="0" smtClean="0"/>
              <a:t>Permite  a conversão tipos  mais genéricos para tipos </a:t>
            </a:r>
            <a:r>
              <a:rPr lang="pt-BR" smtClean="0"/>
              <a:t>mais específicos 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9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6215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funcionarios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para dois 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funcionarios</a:t>
            </a:r>
            <a:endParaRPr lang="pt-BR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funcionarios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[0]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Engenheiro("Ronaldo", 3000);  </a:t>
            </a:r>
          </a:p>
          <a:p>
            <a:pPr>
              <a:buNone/>
            </a:pP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//Isso é correto, já que Engenheiro 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é-um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funcionarios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[1] =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Motorista("Adriano",2012);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//Isso é correto, já que Motorista 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é-um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for(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:funcionarios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){ 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Engenheiro){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Engenheiro </a:t>
            </a:r>
            <a:r>
              <a:rPr lang="pt-BR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= (Engenheiro) 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pt-BR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casting</a:t>
            </a:r>
            <a:endParaRPr lang="pt-BR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/>
              <a:t>			   </a:t>
            </a:r>
            <a:r>
              <a:rPr lang="pt-BR" sz="1600" dirty="0" err="1" smtClean="0"/>
              <a:t>e.setCrea</a:t>
            </a:r>
            <a:r>
              <a:rPr lang="pt-BR" sz="1600" dirty="0" smtClean="0"/>
              <a:t>("12323");</a:t>
            </a:r>
            <a:endParaRPr lang="pt-BR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System.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(“Engenheiro: "+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.getNome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System.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(“CREA:“+</a:t>
            </a:r>
            <a:r>
              <a:rPr lang="pt-BR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.getCrea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(“Motorista: "+</a:t>
            </a:r>
            <a:r>
              <a:rPr lang="pt-BR" sz="16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.getCnh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}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    System.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programação orientada a objetos, </a:t>
            </a:r>
            <a:r>
              <a:rPr lang="pt-BR" dirty="0"/>
              <a:t>isso significa que pode haver </a:t>
            </a:r>
            <a:r>
              <a:rPr lang="pt-BR" dirty="0">
                <a:solidFill>
                  <a:srgbClr val="FF0000"/>
                </a:solidFill>
              </a:rPr>
              <a:t>várias formas </a:t>
            </a:r>
            <a:r>
              <a:rPr lang="pt-BR" dirty="0"/>
              <a:t>de fazer "</a:t>
            </a:r>
            <a:r>
              <a:rPr lang="pt-BR" dirty="0">
                <a:solidFill>
                  <a:srgbClr val="FF0000"/>
                </a:solidFill>
              </a:rPr>
              <a:t>certa coisa</a:t>
            </a:r>
            <a:r>
              <a:rPr lang="pt-BR" dirty="0"/>
              <a:t>“</a:t>
            </a:r>
          </a:p>
          <a:p>
            <a:r>
              <a:rPr lang="pt-BR" dirty="0"/>
              <a:t>Que certa coisa? é essa</a:t>
            </a:r>
            <a:r>
              <a:rPr lang="pt-BR" dirty="0" smtClean="0"/>
              <a:t>? </a:t>
            </a:r>
            <a:endParaRPr lang="pt-BR" dirty="0"/>
          </a:p>
          <a:p>
            <a:pPr lvl="1"/>
            <a:r>
              <a:rPr lang="pt-BR" dirty="0"/>
              <a:t>Um determinado método pode se comportar de </a:t>
            </a:r>
            <a:r>
              <a:rPr lang="pt-BR" dirty="0">
                <a:solidFill>
                  <a:srgbClr val="FF0000"/>
                </a:solidFill>
              </a:rPr>
              <a:t>formas diferentes </a:t>
            </a:r>
            <a:r>
              <a:rPr lang="pt-BR" dirty="0"/>
              <a:t>(ou </a:t>
            </a:r>
            <a:r>
              <a:rPr lang="pt-BR" dirty="0" err="1"/>
              <a:t>polimorficamente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Quem decide "</a:t>
            </a:r>
            <a:r>
              <a:rPr lang="pt-BR" dirty="0" smtClean="0">
                <a:solidFill>
                  <a:srgbClr val="FF0000"/>
                </a:solidFill>
              </a:rPr>
              <a:t>a forma ou comportamento</a:t>
            </a:r>
            <a:r>
              <a:rPr lang="pt-BR" dirty="0" smtClean="0"/>
              <a:t>" é o objeto que possui o método. 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Se um objeto "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" chama um método </a:t>
            </a:r>
            <a:r>
              <a:rPr lang="pt-BR" dirty="0" err="1" smtClean="0">
                <a:solidFill>
                  <a:srgbClr val="FF0000"/>
                </a:solidFill>
              </a:rPr>
              <a:t>fazerBarulho</a:t>
            </a:r>
            <a:r>
              <a:rPr lang="pt-BR" dirty="0" smtClean="0">
                <a:solidFill>
                  <a:srgbClr val="FF0000"/>
                </a:solidFill>
              </a:rPr>
              <a:t>() </a:t>
            </a:r>
            <a:r>
              <a:rPr lang="pt-BR" dirty="0" smtClean="0"/>
              <a:t>de um objeto "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", então o objeto "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dirty="0" smtClean="0"/>
              <a:t>" decide a forma ou comportamento do método.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475656" y="2308198"/>
            <a:ext cx="1428760" cy="1000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Objeto </a:t>
            </a:r>
            <a:r>
              <a:rPr lang="pt-BR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6476316" y="2308198"/>
            <a:ext cx="1571636" cy="10001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Objeto </a:t>
            </a:r>
            <a:r>
              <a:rPr lang="pt-BR" sz="2400" dirty="0" smtClean="0">
                <a:solidFill>
                  <a:srgbClr val="FF0000"/>
                </a:solidFill>
              </a:rPr>
              <a:t>b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2904416" y="2593950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461714" y="2060848"/>
            <a:ext cx="2262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b.fazerBarulho</a:t>
            </a:r>
            <a:r>
              <a:rPr lang="pt-BR" sz="2400" dirty="0" smtClean="0"/>
              <a:t>()</a:t>
            </a:r>
            <a:endParaRPr lang="pt-BR" sz="2400" dirty="0"/>
          </a:p>
        </p:txBody>
      </p:sp>
      <p:cxnSp>
        <p:nvCxnSpPr>
          <p:cNvPr id="8" name="Conector de seta reta 7"/>
          <p:cNvCxnSpPr/>
          <p:nvPr/>
        </p:nvCxnSpPr>
        <p:spPr>
          <a:xfrm rot="10800000">
            <a:off x="2904416" y="3022578"/>
            <a:ext cx="35719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656604" y="3165723"/>
            <a:ext cx="270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latido ou canto</a:t>
            </a:r>
          </a:p>
          <a:p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683568" y="3996720"/>
            <a:ext cx="78531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800" dirty="0" smtClean="0"/>
              <a:t>O resultado da </a:t>
            </a:r>
            <a:r>
              <a:rPr lang="pt-BR" sz="2800" dirty="0"/>
              <a:t>chamada </a:t>
            </a:r>
            <a:r>
              <a:rPr lang="pt-BR" sz="2800" dirty="0" err="1">
                <a:solidFill>
                  <a:srgbClr val="FF0000"/>
                </a:solidFill>
              </a:rPr>
              <a:t>b.fazerBarulho</a:t>
            </a:r>
            <a:r>
              <a:rPr lang="pt-BR" sz="2800" dirty="0">
                <a:solidFill>
                  <a:srgbClr val="FF0000"/>
                </a:solidFill>
              </a:rPr>
              <a:t>() </a:t>
            </a:r>
            <a:r>
              <a:rPr lang="pt-BR" sz="2800" dirty="0"/>
              <a:t>vai ser um latido  se "</a:t>
            </a:r>
            <a:r>
              <a:rPr lang="pt-BR" sz="2800" dirty="0">
                <a:solidFill>
                  <a:srgbClr val="FF0000"/>
                </a:solidFill>
              </a:rPr>
              <a:t>b</a:t>
            </a:r>
            <a:r>
              <a:rPr lang="pt-BR" sz="2800" dirty="0"/>
              <a:t>" for um cachorro </a:t>
            </a:r>
            <a:r>
              <a:rPr lang="pt-BR" sz="2800" dirty="0" smtClean="0"/>
              <a:t>ou  </a:t>
            </a:r>
            <a:r>
              <a:rPr lang="pt-BR" sz="2800" dirty="0"/>
              <a:t>um canto de galo, se o objeto "</a:t>
            </a:r>
            <a:r>
              <a:rPr lang="pt-BR" sz="2800" dirty="0">
                <a:solidFill>
                  <a:srgbClr val="FF0000"/>
                </a:solidFill>
              </a:rPr>
              <a:t>b</a:t>
            </a:r>
            <a:r>
              <a:rPr lang="pt-BR" sz="2800" dirty="0"/>
              <a:t>" for um galo. </a:t>
            </a:r>
            <a:endParaRPr lang="pt-BR" sz="2800" dirty="0" smtClean="0"/>
          </a:p>
          <a:p>
            <a:pPr lvl="1"/>
            <a:r>
              <a:rPr lang="pt-BR" sz="2800" dirty="0" smtClean="0"/>
              <a:t>O </a:t>
            </a:r>
            <a:r>
              <a:rPr lang="pt-BR" sz="2800" dirty="0"/>
              <a:t>que importa portanto, é o tipo do objeto receptor "</a:t>
            </a:r>
            <a:r>
              <a:rPr lang="pt-BR" sz="2800" dirty="0">
                <a:solidFill>
                  <a:srgbClr val="FF0000"/>
                </a:solidFill>
              </a:rPr>
              <a:t>b</a:t>
            </a:r>
            <a:r>
              <a:rPr lang="pt-BR" sz="28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2884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Vimos que é possível por meio de </a:t>
            </a:r>
            <a:r>
              <a:rPr lang="pt-BR" dirty="0" smtClean="0">
                <a:solidFill>
                  <a:schemeClr val="accent1"/>
                </a:solidFill>
              </a:rPr>
              <a:t>herança</a:t>
            </a:r>
            <a:r>
              <a:rPr lang="pt-BR" dirty="0" smtClean="0"/>
              <a:t> que classes herdem </a:t>
            </a:r>
            <a:r>
              <a:rPr lang="pt-BR" dirty="0" smtClean="0">
                <a:solidFill>
                  <a:srgbClr val="FF0000"/>
                </a:solidFill>
              </a:rPr>
              <a:t>atributos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métodos</a:t>
            </a:r>
            <a:r>
              <a:rPr lang="pt-BR" dirty="0" smtClean="0"/>
              <a:t> de outra classe. </a:t>
            </a:r>
          </a:p>
          <a:p>
            <a:r>
              <a:rPr lang="pt-BR" dirty="0" smtClean="0"/>
              <a:t>Por meio de</a:t>
            </a:r>
            <a:r>
              <a:rPr lang="pt-BR" dirty="0" smtClean="0">
                <a:solidFill>
                  <a:srgbClr val="0070C0"/>
                </a:solidFill>
              </a:rPr>
              <a:t> herança  </a:t>
            </a:r>
            <a:r>
              <a:rPr lang="pt-BR" dirty="0" smtClean="0"/>
              <a:t>é possível  implementar </a:t>
            </a:r>
            <a:r>
              <a:rPr lang="pt-BR" u="sng" dirty="0" smtClean="0">
                <a:solidFill>
                  <a:srgbClr val="FF0000"/>
                </a:solidFill>
              </a:rPr>
              <a:t>polimorfismo</a:t>
            </a:r>
            <a:r>
              <a:rPr lang="pt-BR" dirty="0" smtClean="0"/>
              <a:t>, pois os métodos herdados podem ser reimplementados com  mesmo nome, mas com comportamento diferente (</a:t>
            </a:r>
            <a:r>
              <a:rPr lang="pt-BR" dirty="0" smtClean="0">
                <a:solidFill>
                  <a:srgbClr val="FF0000"/>
                </a:solidFill>
              </a:rPr>
              <a:t>várias formas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funcionários </a:t>
            </a:r>
            <a:r>
              <a:rPr lang="pt-BR" dirty="0" smtClean="0"/>
              <a:t>de uma empresa </a:t>
            </a:r>
            <a:r>
              <a:rPr lang="pt-BR" dirty="0"/>
              <a:t>recebem uma </a:t>
            </a:r>
            <a:r>
              <a:rPr lang="pt-BR" dirty="0" smtClean="0"/>
              <a:t>bonificação no fim do ano.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 smtClean="0"/>
              <a:t>técnicos devem obter uma bonificação de 15% </a:t>
            </a:r>
            <a:r>
              <a:rPr lang="pt-BR" dirty="0"/>
              <a:t>do valor do </a:t>
            </a:r>
            <a:r>
              <a:rPr lang="pt-BR" dirty="0" smtClean="0"/>
              <a:t>salário, enquanto que os engenheiros 25% e os  motoristas 20%.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786050" y="571480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Funcionário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786050" y="1214422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nome</a:t>
            </a:r>
          </a:p>
          <a:p>
            <a:pPr algn="ctr"/>
            <a:r>
              <a:rPr lang="pt-BR" sz="2000" b="1" dirty="0" err="1" smtClean="0"/>
              <a:t>salario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2786050" y="213617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Funcionario</a:t>
            </a:r>
            <a:r>
              <a:rPr lang="pt-BR" sz="2000" b="1" dirty="0" smtClean="0"/>
              <a:t>()</a:t>
            </a:r>
          </a:p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obterBonificacao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0034" y="4000504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Engenheiro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00034" y="4643446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crea</a:t>
            </a:r>
            <a:endParaRPr lang="pt-BR" sz="2000" b="1" dirty="0"/>
          </a:p>
        </p:txBody>
      </p:sp>
      <p:sp>
        <p:nvSpPr>
          <p:cNvPr id="9" name="Retângulo 8"/>
          <p:cNvSpPr/>
          <p:nvPr/>
        </p:nvSpPr>
        <p:spPr>
          <a:xfrm>
            <a:off x="500034" y="556520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Engenheiro()</a:t>
            </a:r>
          </a:p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obterBonificacao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929190" y="3857628"/>
            <a:ext cx="2357454" cy="2500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Motorista</a:t>
            </a:r>
          </a:p>
          <a:p>
            <a:pPr algn="ctr"/>
            <a:endParaRPr lang="pt-BR" sz="2400" b="1" dirty="0"/>
          </a:p>
          <a:p>
            <a:pPr algn="ctr"/>
            <a:endParaRPr lang="pt-BR" sz="2400" b="1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929190" y="4500570"/>
            <a:ext cx="2357454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/>
              <a:t>cnh</a:t>
            </a:r>
            <a:endParaRPr lang="pt-BR" sz="2000" b="1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4929190" y="5422324"/>
            <a:ext cx="2357454" cy="129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Motorista()</a:t>
            </a:r>
          </a:p>
          <a:p>
            <a:pPr algn="ctr"/>
            <a:r>
              <a:rPr lang="pt-BR" sz="2000" b="1" dirty="0" err="1" smtClean="0">
                <a:solidFill>
                  <a:srgbClr val="FF0000"/>
                </a:solidFill>
              </a:rPr>
              <a:t>obterBonificacao</a:t>
            </a:r>
            <a:r>
              <a:rPr lang="pt-BR" sz="2000" b="1" dirty="0" smtClean="0">
                <a:solidFill>
                  <a:srgbClr val="FF0000"/>
                </a:solidFill>
              </a:rPr>
              <a:t>()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14" name="Conector angulado 13"/>
          <p:cNvCxnSpPr>
            <a:stCxn id="6" idx="2"/>
            <a:endCxn id="7" idx="0"/>
          </p:cNvCxnSpPr>
          <p:nvPr/>
        </p:nvCxnSpPr>
        <p:spPr>
          <a:xfrm rot="5400000">
            <a:off x="2353952" y="2389679"/>
            <a:ext cx="935634" cy="22860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6" idx="2"/>
            <a:endCxn id="10" idx="0"/>
          </p:cNvCxnSpPr>
          <p:nvPr/>
        </p:nvCxnSpPr>
        <p:spPr>
          <a:xfrm rot="16200000" flipH="1">
            <a:off x="4639968" y="2389679"/>
            <a:ext cx="792758" cy="2143140"/>
          </a:xfrm>
          <a:prstGeom prst="bentConnector3">
            <a:avLst>
              <a:gd name="adj1" fmla="val 598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riângulo isósceles 24"/>
          <p:cNvSpPr/>
          <p:nvPr/>
        </p:nvSpPr>
        <p:spPr>
          <a:xfrm>
            <a:off x="3669432" y="3086104"/>
            <a:ext cx="571504" cy="34289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o Explicativo 2 25"/>
          <p:cNvSpPr/>
          <p:nvPr/>
        </p:nvSpPr>
        <p:spPr>
          <a:xfrm>
            <a:off x="3071802" y="4429132"/>
            <a:ext cx="1571636" cy="1571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422"/>
              <a:gd name="adj6" fmla="val -381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Métodos com mesmo nome, mas resultados diferentes.</a:t>
            </a:r>
            <a:endParaRPr lang="pt-BR" sz="2000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500826" y="857232"/>
            <a:ext cx="225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Digrama de Classe</a:t>
            </a:r>
          </a:p>
          <a:p>
            <a:r>
              <a:rPr lang="pt-BR" b="1" dirty="0" smtClean="0"/>
              <a:t>UML</a:t>
            </a:r>
            <a:endParaRPr lang="pt-BR" b="1" dirty="0"/>
          </a:p>
        </p:txBody>
      </p:sp>
      <p:cxnSp>
        <p:nvCxnSpPr>
          <p:cNvPr id="21" name="Conector reto 20"/>
          <p:cNvCxnSpPr>
            <a:stCxn id="26" idx="0"/>
          </p:cNvCxnSpPr>
          <p:nvPr/>
        </p:nvCxnSpPr>
        <p:spPr>
          <a:xfrm>
            <a:off x="4643438" y="5214950"/>
            <a:ext cx="500066" cy="1071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Assim, cada objeto das </a:t>
            </a:r>
            <a:r>
              <a:rPr lang="pt-BR" dirty="0" smtClean="0">
                <a:solidFill>
                  <a:srgbClr val="FF0000"/>
                </a:solidFill>
              </a:rPr>
              <a:t>subclasses Engenheiro e Motorista </a:t>
            </a:r>
            <a:r>
              <a:rPr lang="pt-BR" dirty="0" smtClean="0"/>
              <a:t>pode responder a chamada do método </a:t>
            </a:r>
            <a:r>
              <a:rPr lang="pt-BR" dirty="0" err="1" smtClean="0">
                <a:solidFill>
                  <a:srgbClr val="FF0000"/>
                </a:solidFill>
              </a:rPr>
              <a:t>obterBonificacao</a:t>
            </a:r>
            <a:r>
              <a:rPr lang="pt-BR" dirty="0" smtClean="0">
                <a:solidFill>
                  <a:srgbClr val="FF0000"/>
                </a:solidFill>
              </a:rPr>
              <a:t>(), </a:t>
            </a:r>
            <a:r>
              <a:rPr lang="pt-BR" dirty="0" smtClean="0"/>
              <a:t>de uma forma diferente.</a:t>
            </a:r>
          </a:p>
          <a:p>
            <a:r>
              <a:rPr lang="pt-BR" dirty="0" smtClean="0"/>
              <a:t>O que vai depender da forma como o método </a:t>
            </a:r>
            <a:r>
              <a:rPr lang="pt-BR" dirty="0" err="1" smtClean="0">
                <a:solidFill>
                  <a:srgbClr val="FF0000"/>
                </a:solidFill>
              </a:rPr>
              <a:t>obterBonificacao</a:t>
            </a:r>
            <a:r>
              <a:rPr lang="pt-BR" dirty="0" smtClean="0">
                <a:solidFill>
                  <a:srgbClr val="FF0000"/>
                </a:solidFill>
              </a:rPr>
              <a:t>(),</a:t>
            </a:r>
            <a:r>
              <a:rPr lang="pt-BR" dirty="0" smtClean="0"/>
              <a:t> é implementado.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1052</Words>
  <Application>Microsoft Office PowerPoint</Application>
  <PresentationFormat>Apresentação na tela (4:3)</PresentationFormat>
  <Paragraphs>248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Tema do Office</vt:lpstr>
      <vt:lpstr>Fundamentos da Programação Orientada a Objetos </vt:lpstr>
      <vt:lpstr>Polimorfismo</vt:lpstr>
      <vt:lpstr>Polimorfismo</vt:lpstr>
      <vt:lpstr>Polimorfismo</vt:lpstr>
      <vt:lpstr>Polimorfismo</vt:lpstr>
      <vt:lpstr>Polimorfismo</vt:lpstr>
      <vt:lpstr>Polimorfismo</vt:lpstr>
      <vt:lpstr>Exemplo</vt:lpstr>
      <vt:lpstr>Exemplo</vt:lpstr>
      <vt:lpstr>Polimorfismo</vt:lpstr>
      <vt:lpstr>Polimorfismo </vt:lpstr>
      <vt:lpstr>Exemplo de Sobrescrita</vt:lpstr>
      <vt:lpstr>Apresentação do PowerPoint</vt:lpstr>
      <vt:lpstr>Apresentação do PowerPoint</vt:lpstr>
      <vt:lpstr>Apresentação do PowerPoint</vt:lpstr>
      <vt:lpstr>Apresentação do PowerPoint</vt:lpstr>
      <vt:lpstr>Exemplo de Sobrecarga</vt:lpstr>
      <vt:lpstr>Exemplo de sobrecarga de métodos</vt:lpstr>
      <vt:lpstr>Exercício</vt:lpstr>
      <vt:lpstr>Exercício - Solução</vt:lpstr>
      <vt:lpstr>Polimorfismo – Variável Polimórfica </vt:lpstr>
      <vt:lpstr>Polimorfismo – Variável Polimórfica </vt:lpstr>
      <vt:lpstr>Polimorfismo </vt:lpstr>
      <vt:lpstr>Polimorfismo – Variável Polimórfica </vt:lpstr>
      <vt:lpstr>Polimorfismo – Variável Polimórfica  </vt:lpstr>
      <vt:lpstr>Operador instanceOf</vt:lpstr>
      <vt:lpstr>Exercício</vt:lpstr>
      <vt:lpstr>Casting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Programação Orientada a Objetos </dc:title>
  <dc:creator>Fabio </dc:creator>
  <cp:lastModifiedBy>Fabio</cp:lastModifiedBy>
  <cp:revision>150</cp:revision>
  <dcterms:created xsi:type="dcterms:W3CDTF">2012-05-09T14:29:03Z</dcterms:created>
  <dcterms:modified xsi:type="dcterms:W3CDTF">2016-04-29T00:22:06Z</dcterms:modified>
</cp:coreProperties>
</file>