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5" r:id="rId4"/>
    <p:sldId id="259" r:id="rId5"/>
    <p:sldId id="273" r:id="rId6"/>
    <p:sldId id="277" r:id="rId7"/>
    <p:sldId id="278" r:id="rId8"/>
    <p:sldId id="271" r:id="rId9"/>
    <p:sldId id="274" r:id="rId10"/>
    <p:sldId id="272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6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422EA-0A1B-4994-8C9B-B5A5952AFEA7}" type="datetimeFigureOut">
              <a:rPr lang="pt-BR" smtClean="0"/>
              <a:pPr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CA9D-04C1-4E7E-A91E-552CF23981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da Programação Orientada a Objetos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Fabio Santos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 </a:t>
            </a:r>
            <a:r>
              <a:rPr lang="pt-BR" dirty="0" smtClean="0"/>
              <a:t>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  e métodos abstratos são declarados em Java por meio da palavra-chave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pt-BR" dirty="0"/>
              <a:t>.</a:t>
            </a:r>
          </a:p>
          <a:p>
            <a:r>
              <a:rPr lang="pt-BR" dirty="0"/>
              <a:t>Todos os métodos abstratos devem ser </a:t>
            </a:r>
            <a:r>
              <a:rPr lang="pt-BR" dirty="0" smtClean="0"/>
              <a:t>implementados </a:t>
            </a:r>
            <a:r>
              <a:rPr lang="pt-BR" dirty="0"/>
              <a:t>pela classe  concreta que </a:t>
            </a:r>
            <a:r>
              <a:rPr lang="pt-BR" dirty="0" smtClean="0"/>
              <a:t>herda (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</a:t>
            </a:r>
            <a:r>
              <a:rPr lang="pt-BR" dirty="0"/>
              <a:t>) dela, a menos que a subclasse também seja abstrata.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8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Classe Abstrata – Métodos Abstratos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Alarm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programarAlarm</a:t>
            </a:r>
            <a:r>
              <a:rPr lang="pt-BR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/>
              <a:t>Um método abstrato contém somente a declaração do método.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AlarmVeicular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Alarm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800" dirty="0"/>
              <a:t>	</a:t>
            </a:r>
            <a:r>
              <a:rPr lang="pt-BR" sz="2800" dirty="0" err="1" smtClean="0"/>
              <a:t>public</a:t>
            </a:r>
            <a:r>
              <a:rPr lang="pt-BR" sz="2800" dirty="0" smtClean="0"/>
              <a:t> </a:t>
            </a:r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programarAlarm</a:t>
            </a:r>
            <a:r>
              <a:rPr lang="pt-BR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System.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(“Alarme programado”);</a:t>
            </a:r>
          </a:p>
          <a:p>
            <a:pPr>
              <a:buNone/>
            </a:pPr>
            <a:r>
              <a:rPr lang="pt-BR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/>
              <a:t>Deve ser implementado por qualquer classe concreta que herda dela </a:t>
            </a:r>
            <a:r>
              <a:rPr lang="pt-BR" sz="2400" dirty="0" smtClean="0"/>
              <a:t>com o objetivo de definir o comportamento específico.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1414"/>
            <a:ext cx="8229600" cy="6500858"/>
          </a:xfrm>
        </p:spPr>
        <p:txBody>
          <a:bodyPr/>
          <a:lstStyle/>
          <a:p>
            <a:pPr>
              <a:buNone/>
            </a:pPr>
            <a:r>
              <a:rPr lang="pt-BR" dirty="0"/>
              <a:t>//Esta é uma classe abstrata que representa qualquer operação </a:t>
            </a:r>
            <a:r>
              <a:rPr lang="pt-BR" dirty="0" smtClean="0"/>
              <a:t>matemática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OperacaoMatematica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fr-FR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calcular(double x, double y)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214290"/>
            <a:ext cx="8643998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class Soma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OperacaoMatematica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Override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calcular(double x, double y) 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x + y;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214290"/>
            <a:ext cx="8643998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Subtracao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OperacaoMatematica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Override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calcular(double x, double y) 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y;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214290"/>
            <a:ext cx="8643998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Multiplicacao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OperacaoMatematica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Override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calcular(double x, double y) 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y;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214290"/>
            <a:ext cx="8643998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Divisao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OperacaoMatematica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Override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4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calcular(double x, double y) </a:t>
            </a:r>
            <a:r>
              <a:rPr lang="fr-FR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/ 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y;</a:t>
            </a: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214290"/>
            <a:ext cx="8643998" cy="63579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ExemploClasseAbstrata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mostrarCalculo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OperacaoMatematica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operacao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System.</a:t>
            </a:r>
            <a:r>
              <a:rPr lang="pt-BR" sz="2000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2000" i="1" dirty="0">
                <a:latin typeface="Courier New" pitchFamily="49" charset="0"/>
                <a:cs typeface="Courier New" pitchFamily="49" charset="0"/>
              </a:rPr>
              <a:t>("O resultado é: "+</a:t>
            </a:r>
            <a:r>
              <a:rPr lang="pt-BR" sz="2000" i="1" dirty="0" err="1">
                <a:latin typeface="Courier New" pitchFamily="49" charset="0"/>
                <a:cs typeface="Courier New" pitchFamily="49" charset="0"/>
              </a:rPr>
              <a:t>operacao</a:t>
            </a:r>
            <a:r>
              <a:rPr lang="pt-BR" sz="2000" i="1" dirty="0">
                <a:latin typeface="Courier New" pitchFamily="49" charset="0"/>
                <a:cs typeface="Courier New" pitchFamily="49" charset="0"/>
              </a:rPr>
              <a:t>.calcular(x, y));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i="1" dirty="0" err="1">
                <a:latin typeface="Courier New" pitchFamily="49" charset="0"/>
                <a:cs typeface="Courier New" pitchFamily="49" charset="0"/>
              </a:rPr>
              <a:t>mostrarCalculo</a:t>
            </a:r>
            <a:r>
              <a:rPr lang="pt-BR" sz="2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i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b="1" i="1" dirty="0">
                <a:latin typeface="Courier New" pitchFamily="49" charset="0"/>
                <a:cs typeface="Courier New" pitchFamily="49" charset="0"/>
              </a:rPr>
              <a:t> Soma(), 5, 5); 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i="1" dirty="0" err="1">
                <a:latin typeface="Courier New" pitchFamily="49" charset="0"/>
                <a:cs typeface="Courier New" pitchFamily="49" charset="0"/>
              </a:rPr>
              <a:t>mostrarCalculo</a:t>
            </a:r>
            <a:r>
              <a:rPr lang="pt-BR" sz="2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i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i="1" dirty="0" err="1">
                <a:latin typeface="Courier New" pitchFamily="49" charset="0"/>
                <a:cs typeface="Courier New" pitchFamily="49" charset="0"/>
              </a:rPr>
              <a:t>Subtracao</a:t>
            </a:r>
            <a:r>
              <a:rPr lang="pt-BR" sz="2000" b="1" i="1" dirty="0">
                <a:latin typeface="Courier New" pitchFamily="49" charset="0"/>
                <a:cs typeface="Courier New" pitchFamily="49" charset="0"/>
              </a:rPr>
              <a:t>(), 5, 4);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i="1" dirty="0" err="1">
                <a:latin typeface="Courier New" pitchFamily="49" charset="0"/>
                <a:cs typeface="Courier New" pitchFamily="49" charset="0"/>
              </a:rPr>
              <a:t>mostrarCalculo</a:t>
            </a:r>
            <a:r>
              <a:rPr lang="pt-BR" sz="2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i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i="1" dirty="0" err="1">
                <a:latin typeface="Courier New" pitchFamily="49" charset="0"/>
                <a:cs typeface="Courier New" pitchFamily="49" charset="0"/>
              </a:rPr>
              <a:t>Multiplicacao</a:t>
            </a:r>
            <a:r>
              <a:rPr lang="pt-BR" sz="2000" b="1" i="1" dirty="0">
                <a:latin typeface="Courier New" pitchFamily="49" charset="0"/>
                <a:cs typeface="Courier New" pitchFamily="49" charset="0"/>
              </a:rPr>
              <a:t>(), 5, 4);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i="1" dirty="0" err="1">
                <a:latin typeface="Courier New" pitchFamily="49" charset="0"/>
                <a:cs typeface="Courier New" pitchFamily="49" charset="0"/>
              </a:rPr>
              <a:t>mostrarCalculo</a:t>
            </a:r>
            <a:r>
              <a:rPr lang="pt-BR" sz="20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i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i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sz="2000" b="1" i="1" dirty="0">
                <a:latin typeface="Courier New" pitchFamily="49" charset="0"/>
                <a:cs typeface="Courier New" pitchFamily="49" charset="0"/>
              </a:rPr>
              <a:t>(), 8, 4);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Implemente em Java uma classe abstrata que represente um típico eletrodoméstico, com os atributos voltagem, preço, </a:t>
            </a:r>
            <a:r>
              <a:rPr lang="pt-BR" dirty="0" err="1" smtClean="0"/>
              <a:t>on</a:t>
            </a:r>
            <a:r>
              <a:rPr lang="pt-BR" dirty="0" err="1"/>
              <a:t>_</a:t>
            </a:r>
            <a:r>
              <a:rPr lang="pt-BR" dirty="0" err="1" smtClean="0"/>
              <a:t>off</a:t>
            </a:r>
            <a:r>
              <a:rPr lang="pt-BR" dirty="0" smtClean="0"/>
              <a:t> e os métodos abstratos ligar() e desligar().</a:t>
            </a:r>
          </a:p>
          <a:p>
            <a:r>
              <a:rPr lang="pt-BR" dirty="0" smtClean="0"/>
              <a:t>Implemente  também classes concretas derivadas a partir da classe abstrata, e os respectivos métodos abstratos herdados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Implemente uma subclasse abstrata filha da classe abstrata pai. Em seguida derive e implemente duas classes concretas a partir da subclasse abstrata e verifique se  elas herdaram os métodos abstratos definidos na classe abstrata pai.</a:t>
            </a:r>
            <a:endParaRPr lang="pt-BR" dirty="0" smtClean="0"/>
          </a:p>
          <a:p>
            <a:r>
              <a:rPr lang="pt-BR" dirty="0" smtClean="0"/>
              <a:t>Implemente a classe principal com uma lista de objetos de objetos instanciados </a:t>
            </a:r>
            <a:r>
              <a:rPr lang="pt-BR" dirty="0"/>
              <a:t>das classes concretas. </a:t>
            </a:r>
          </a:p>
        </p:txBody>
      </p:sp>
    </p:spTree>
    <p:extLst>
      <p:ext uri="{BB962C8B-B14F-4D97-AF65-F5344CB8AC3E}">
        <p14:creationId xmlns:p14="http://schemas.microsoft.com/office/powerpoint/2010/main" val="29565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dirty="0" smtClean="0">
                <a:solidFill>
                  <a:srgbClr val="FF0000"/>
                </a:solidFill>
              </a:rPr>
              <a:t>classe abstrata </a:t>
            </a:r>
            <a:r>
              <a:rPr lang="pt-BR" dirty="0" smtClean="0"/>
              <a:t>é desenvolvida para representar entidades e conceitos abstratos.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Uma </a:t>
            </a:r>
            <a:r>
              <a:rPr lang="pt-BR" dirty="0">
                <a:solidFill>
                  <a:srgbClr val="FF0000"/>
                </a:solidFill>
              </a:rPr>
              <a:t>classe </a:t>
            </a:r>
            <a:r>
              <a:rPr lang="pt-BR" dirty="0" smtClean="0">
                <a:solidFill>
                  <a:srgbClr val="FF0000"/>
                </a:solidFill>
              </a:rPr>
              <a:t>abstrata é utilizada tipicamente como </a:t>
            </a:r>
            <a:r>
              <a:rPr lang="pt-BR" dirty="0">
                <a:solidFill>
                  <a:srgbClr val="FF0000"/>
                </a:solidFill>
              </a:rPr>
              <a:t>uma classe </a:t>
            </a:r>
            <a:r>
              <a:rPr lang="pt-BR" u="sng" dirty="0">
                <a:solidFill>
                  <a:srgbClr val="FF0000"/>
                </a:solidFill>
              </a:rPr>
              <a:t>base</a:t>
            </a:r>
            <a:r>
              <a:rPr lang="pt-BR" dirty="0">
                <a:solidFill>
                  <a:srgbClr val="FF0000"/>
                </a:solidFill>
              </a:rPr>
              <a:t> para </a:t>
            </a:r>
            <a:r>
              <a:rPr lang="pt-BR" dirty="0" smtClean="0">
                <a:solidFill>
                  <a:srgbClr val="FF0000"/>
                </a:solidFill>
              </a:rPr>
              <a:t>derivar outras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Comportasse como um </a:t>
            </a:r>
            <a:r>
              <a:rPr lang="pt-BR" dirty="0" smtClean="0">
                <a:solidFill>
                  <a:srgbClr val="FF0000"/>
                </a:solidFill>
              </a:rPr>
              <a:t>modelo (</a:t>
            </a:r>
            <a:r>
              <a:rPr lang="pt-BR" i="1" dirty="0" err="1" smtClean="0">
                <a:solidFill>
                  <a:srgbClr val="FF0000"/>
                </a:solidFill>
              </a:rPr>
              <a:t>template</a:t>
            </a:r>
            <a:r>
              <a:rPr lang="pt-BR" dirty="0" smtClean="0">
                <a:solidFill>
                  <a:srgbClr val="FF0000"/>
                </a:solidFill>
              </a:rPr>
              <a:t>) para as suas subclasses .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Apresenta definições </a:t>
            </a:r>
            <a:r>
              <a:rPr lang="pt-BR" dirty="0" smtClean="0"/>
              <a:t>que serão aproveitadas por outras classes da hierarquia.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São</a:t>
            </a:r>
            <a:r>
              <a:rPr lang="pt-BR" dirty="0" smtClean="0"/>
              <a:t> </a:t>
            </a:r>
            <a:r>
              <a:rPr lang="pt-BR" dirty="0" smtClean="0"/>
              <a:t>classes </a:t>
            </a:r>
            <a:r>
              <a:rPr lang="pt-BR" dirty="0"/>
              <a:t>de caráter muito </a:t>
            </a:r>
            <a:r>
              <a:rPr lang="pt-BR" dirty="0" smtClean="0"/>
              <a:t>geral ou </a:t>
            </a:r>
            <a:r>
              <a:rPr lang="pt-BR" dirty="0"/>
              <a:t>abstrato, </a:t>
            </a:r>
            <a:r>
              <a:rPr lang="pt-BR" dirty="0" smtClean="0"/>
              <a:t>que não </a:t>
            </a:r>
            <a:r>
              <a:rPr lang="pt-BR" dirty="0"/>
              <a:t>faz sentido instanciarmos seus objetos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Exemplos de </a:t>
            </a:r>
            <a:r>
              <a:rPr lang="pt-BR" dirty="0"/>
              <a:t>classes sem sentido </a:t>
            </a:r>
            <a:r>
              <a:rPr lang="pt-BR" dirty="0" smtClean="0"/>
              <a:t>prático de </a:t>
            </a:r>
            <a:r>
              <a:rPr lang="pt-BR" dirty="0"/>
              <a:t>instanciação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Figura Geométrica, Conta Bancária, Alarme, </a:t>
            </a:r>
            <a:r>
              <a:rPr lang="pt-BR" dirty="0" smtClean="0"/>
              <a:t>Funcionário, Pessoa, </a:t>
            </a:r>
            <a:r>
              <a:rPr lang="pt-BR" dirty="0" smtClean="0"/>
              <a:t>Profissional,  Atleta, etc.</a:t>
            </a:r>
          </a:p>
          <a:p>
            <a:r>
              <a:rPr lang="pt-BR" dirty="0" smtClean="0"/>
              <a:t>Em casos como esses podemos usar uma </a:t>
            </a:r>
            <a:r>
              <a:rPr lang="pt-BR" dirty="0" smtClean="0">
                <a:solidFill>
                  <a:srgbClr val="FF0000"/>
                </a:solidFill>
              </a:rPr>
              <a:t>Classe Abstrata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podemos instanciar uma classe abstrata</a:t>
            </a:r>
          </a:p>
          <a:p>
            <a:r>
              <a:rPr lang="pt-PT" dirty="0" smtClean="0"/>
              <a:t>Ou seja, a </a:t>
            </a:r>
            <a:r>
              <a:rPr lang="pt-PT" dirty="0"/>
              <a:t>classe abstrata é sempre uma superclasse que não possui </a:t>
            </a:r>
            <a:r>
              <a:rPr lang="pt-PT" dirty="0" smtClean="0"/>
              <a:t>instâncias</a:t>
            </a:r>
            <a:endParaRPr lang="pt-BR" dirty="0" smtClean="0"/>
          </a:p>
          <a:p>
            <a:r>
              <a:rPr lang="pt-BR" dirty="0" smtClean="0"/>
              <a:t>É composta por </a:t>
            </a:r>
            <a:r>
              <a:rPr lang="pt-BR" dirty="0" smtClean="0">
                <a:solidFill>
                  <a:srgbClr val="FF0000"/>
                </a:solidFill>
              </a:rPr>
              <a:t>métodos abstratos</a:t>
            </a:r>
            <a:r>
              <a:rPr lang="pt-BR" dirty="0" smtClean="0"/>
              <a:t>,  que são desprovidos de implementação, e também por métodos não abstratos</a:t>
            </a:r>
          </a:p>
          <a:p>
            <a:pPr>
              <a:buNone/>
            </a:pPr>
            <a:endParaRPr lang="pt-BR" sz="2800" dirty="0" smtClean="0"/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74510"/>
            <a:ext cx="8568952" cy="50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56792"/>
            <a:ext cx="89916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" y="1784092"/>
            <a:ext cx="8316416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smtClean="0"/>
              <a:t>Abstrata em UML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06884"/>
            <a:ext cx="7787208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 em Java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44824"/>
            <a:ext cx="87820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372</Words>
  <Application>Microsoft Office PowerPoint</Application>
  <PresentationFormat>Apresentação na tela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Tema do Office</vt:lpstr>
      <vt:lpstr>Fundamentos da Programação Orientada a Objetos </vt:lpstr>
      <vt:lpstr>Classe Abstrata</vt:lpstr>
      <vt:lpstr>Classe Abstrata</vt:lpstr>
      <vt:lpstr>Classe Abstrata</vt:lpstr>
      <vt:lpstr>Classe Abstrata</vt:lpstr>
      <vt:lpstr>Classe Abstrata</vt:lpstr>
      <vt:lpstr>Classe Abstrata</vt:lpstr>
      <vt:lpstr>Classe Abstrata em UML</vt:lpstr>
      <vt:lpstr>Classe Abstrata em Java</vt:lpstr>
      <vt:lpstr>Classe Abstrata em Java</vt:lpstr>
      <vt:lpstr>Classe Abstrata – Métodos Abstratos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Programação Orientada a Objetos </dc:title>
  <dc:creator>Fabio </dc:creator>
  <cp:lastModifiedBy>Fabio</cp:lastModifiedBy>
  <cp:revision>47</cp:revision>
  <dcterms:created xsi:type="dcterms:W3CDTF">2012-05-15T12:48:07Z</dcterms:created>
  <dcterms:modified xsi:type="dcterms:W3CDTF">2014-10-22T00:13:59Z</dcterms:modified>
</cp:coreProperties>
</file>